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954" r:id="rId2"/>
    <p:sldMasterId id="2147483966" r:id="rId3"/>
  </p:sldMasterIdLst>
  <p:notesMasterIdLst>
    <p:notesMasterId r:id="rId39"/>
  </p:notesMasterIdLst>
  <p:handoutMasterIdLst>
    <p:handoutMasterId r:id="rId40"/>
  </p:handoutMasterIdLst>
  <p:sldIdLst>
    <p:sldId id="362" r:id="rId4"/>
    <p:sldId id="549" r:id="rId5"/>
    <p:sldId id="581" r:id="rId6"/>
    <p:sldId id="582" r:id="rId7"/>
    <p:sldId id="583" r:id="rId8"/>
    <p:sldId id="585" r:id="rId9"/>
    <p:sldId id="550" r:id="rId10"/>
    <p:sldId id="561" r:id="rId11"/>
    <p:sldId id="562" r:id="rId12"/>
    <p:sldId id="563" r:id="rId13"/>
    <p:sldId id="547" r:id="rId14"/>
    <p:sldId id="588" r:id="rId15"/>
    <p:sldId id="600" r:id="rId16"/>
    <p:sldId id="598" r:id="rId17"/>
    <p:sldId id="555" r:id="rId18"/>
    <p:sldId id="597" r:id="rId19"/>
    <p:sldId id="558" r:id="rId20"/>
    <p:sldId id="601" r:id="rId21"/>
    <p:sldId id="560" r:id="rId22"/>
    <p:sldId id="578" r:id="rId23"/>
    <p:sldId id="538" r:id="rId24"/>
    <p:sldId id="596" r:id="rId25"/>
    <p:sldId id="559" r:id="rId26"/>
    <p:sldId id="594" r:id="rId27"/>
    <p:sldId id="599" r:id="rId28"/>
    <p:sldId id="587" r:id="rId29"/>
    <p:sldId id="567" r:id="rId30"/>
    <p:sldId id="592" r:id="rId31"/>
    <p:sldId id="571" r:id="rId32"/>
    <p:sldId id="542" r:id="rId33"/>
    <p:sldId id="593" r:id="rId34"/>
    <p:sldId id="574" r:id="rId35"/>
    <p:sldId id="595" r:id="rId36"/>
    <p:sldId id="566" r:id="rId37"/>
    <p:sldId id="347" r:id="rId38"/>
  </p:sldIdLst>
  <p:sldSz cx="9144000" cy="6858000" type="screen4x3"/>
  <p:notesSz cx="6946900" cy="10083800"/>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l" defTabSz="914400" rtl="0" eaLnBrk="1" latinLnBrk="0" hangingPunct="1">
      <a:defRPr kern="1200">
        <a:solidFill>
          <a:schemeClr val="tx1"/>
        </a:solidFill>
        <a:latin typeface="Tahoma" pitchFamily="34" charset="0"/>
        <a:ea typeface="+mn-ea"/>
        <a:cs typeface="Arial" pitchFamily="34" charset="0"/>
      </a:defRPr>
    </a:lvl6pPr>
    <a:lvl7pPr marL="2743200" algn="l" defTabSz="914400" rtl="0" eaLnBrk="1" latinLnBrk="0" hangingPunct="1">
      <a:defRPr kern="1200">
        <a:solidFill>
          <a:schemeClr val="tx1"/>
        </a:solidFill>
        <a:latin typeface="Tahoma" pitchFamily="34" charset="0"/>
        <a:ea typeface="+mn-ea"/>
        <a:cs typeface="Arial" pitchFamily="34" charset="0"/>
      </a:defRPr>
    </a:lvl7pPr>
    <a:lvl8pPr marL="3200400" algn="l" defTabSz="914400" rtl="0" eaLnBrk="1" latinLnBrk="0" hangingPunct="1">
      <a:defRPr kern="1200">
        <a:solidFill>
          <a:schemeClr val="tx1"/>
        </a:solidFill>
        <a:latin typeface="Tahoma" pitchFamily="34" charset="0"/>
        <a:ea typeface="+mn-ea"/>
        <a:cs typeface="Arial" pitchFamily="34" charset="0"/>
      </a:defRPr>
    </a:lvl8pPr>
    <a:lvl9pPr marL="3657600" algn="l" defTabSz="914400" rtl="0"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83D9"/>
    <a:srgbClr val="6639B7"/>
    <a:srgbClr val="E0D6F2"/>
    <a:srgbClr val="C1ADE5"/>
    <a:srgbClr val="AA9C8F"/>
    <a:srgbClr val="A51140"/>
    <a:srgbClr val="FFC828"/>
    <a:srgbClr val="00747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6109" autoAdjust="0"/>
    <p:restoredTop sz="94660"/>
  </p:normalViewPr>
  <p:slideViewPr>
    <p:cSldViewPr snapToGrid="0" snapToObjects="1">
      <p:cViewPr varScale="1">
        <p:scale>
          <a:sx n="95" d="100"/>
          <a:sy n="95" d="100"/>
        </p:scale>
        <p:origin x="-96"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6"/>
    </p:cViewPr>
  </p:sorterViewPr>
  <p:notesViewPr>
    <p:cSldViewPr snapToGrid="0" snapToObjects="1">
      <p:cViewPr varScale="1">
        <p:scale>
          <a:sx n="46" d="100"/>
          <a:sy n="46" d="100"/>
        </p:scale>
        <p:origin x="-2244" y="-120"/>
      </p:cViewPr>
      <p:guideLst>
        <p:guide orient="horz" pos="3176"/>
        <p:guide pos="218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92C234-FC36-4529-AE23-D36203AB046C}" type="doc">
      <dgm:prSet loTypeId="urn:microsoft.com/office/officeart/2005/8/layout/arrow2" loCatId="process" qsTypeId="urn:microsoft.com/office/officeart/2005/8/quickstyle/3d4" qsCatId="3D" csTypeId="urn:microsoft.com/office/officeart/2005/8/colors/accent0_3" csCatId="mainScheme" phldr="1"/>
      <dgm:spPr/>
    </dgm:pt>
    <dgm:pt modelId="{52796CE2-B46B-4838-9F66-C3F5821E59D2}">
      <dgm:prSet phldrT="[Text]" custT="1"/>
      <dgm:spPr>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91440" rIns="91440" bIns="91440" anchor="t" anchorCtr="0"/>
        <a:lstStyle/>
        <a:p>
          <a:pPr algn="l">
            <a:lnSpc>
              <a:spcPct val="100000"/>
            </a:lnSpc>
            <a:spcAft>
              <a:spcPts val="0"/>
            </a:spcAft>
          </a:pPr>
          <a:r>
            <a:rPr lang="en-US" sz="1400" b="1" dirty="0" smtClean="0">
              <a:latin typeface="Tahoma" pitchFamily="34" charset="0"/>
              <a:cs typeface="Tahoma" pitchFamily="34" charset="0"/>
            </a:rPr>
            <a:t>Client-Server </a:t>
          </a:r>
        </a:p>
        <a:p>
          <a:pPr algn="l">
            <a:lnSpc>
              <a:spcPct val="100000"/>
            </a:lnSpc>
            <a:spcAft>
              <a:spcPts val="0"/>
            </a:spcAft>
          </a:pPr>
          <a:r>
            <a:rPr lang="en-US" sz="1400" b="0" dirty="0" smtClean="0">
              <a:latin typeface="Tahoma" pitchFamily="34" charset="0"/>
              <a:cs typeface="Tahoma" pitchFamily="34" charset="0"/>
            </a:rPr>
            <a:t>1 App -  1 Server</a:t>
          </a:r>
        </a:p>
      </dgm:t>
    </dgm:pt>
    <dgm:pt modelId="{790ACA08-1178-48D5-8F56-7C64A1DACC82}" type="parTrans" cxnId="{317CC5E2-EFE3-403A-8C69-1BE7339F70C2}">
      <dgm:prSet/>
      <dgm:spPr/>
      <dgm:t>
        <a:bodyPr/>
        <a:lstStyle/>
        <a:p>
          <a:endParaRPr lang="en-US" sz="1800" b="1">
            <a:latin typeface="Tahoma" pitchFamily="34" charset="0"/>
            <a:cs typeface="Tahoma" pitchFamily="34" charset="0"/>
          </a:endParaRPr>
        </a:p>
      </dgm:t>
    </dgm:pt>
    <dgm:pt modelId="{95FC6EA2-3167-4687-B3F3-17067E473E41}" type="sibTrans" cxnId="{317CC5E2-EFE3-403A-8C69-1BE7339F70C2}">
      <dgm:prSet/>
      <dgm:spPr/>
      <dgm:t>
        <a:bodyPr/>
        <a:lstStyle/>
        <a:p>
          <a:endParaRPr lang="en-US" sz="1800" b="1">
            <a:latin typeface="Tahoma" pitchFamily="34" charset="0"/>
            <a:cs typeface="Tahoma" pitchFamily="34" charset="0"/>
          </a:endParaRPr>
        </a:p>
      </dgm:t>
    </dgm:pt>
    <dgm:pt modelId="{12CD3777-AA91-47BD-B914-C57503F39725}">
      <dgm:prSet phldrT="[Text]" custT="1"/>
      <dgm:spPr>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91440" rIns="91440" bIns="91440" anchor="t" anchorCtr="0"/>
        <a:lstStyle/>
        <a:p>
          <a:pPr algn="l"/>
          <a:r>
            <a:rPr lang="en-US" sz="1400" b="1" dirty="0" smtClean="0">
              <a:latin typeface="Tahoma" pitchFamily="34" charset="0"/>
              <a:cs typeface="Tahoma" pitchFamily="34" charset="0"/>
            </a:rPr>
            <a:t>AUTOMATION</a:t>
          </a:r>
        </a:p>
        <a:p>
          <a:pPr algn="l"/>
          <a:r>
            <a:rPr lang="en-US" sz="1400" b="0" dirty="0" smtClean="0">
              <a:latin typeface="Tahoma" pitchFamily="34" charset="0"/>
              <a:cs typeface="Tahoma" pitchFamily="34" charset="0"/>
            </a:rPr>
            <a:t>Business workload agility</a:t>
          </a:r>
        </a:p>
        <a:p>
          <a:pPr algn="l"/>
          <a:r>
            <a:rPr lang="en-US" sz="1400" b="0" dirty="0" smtClean="0">
              <a:latin typeface="Tahoma" pitchFamily="34" charset="0"/>
              <a:cs typeface="Tahoma" pitchFamily="34" charset="0"/>
            </a:rPr>
            <a:t>Scalability across clouds</a:t>
          </a:r>
        </a:p>
        <a:p>
          <a:pPr algn="l"/>
          <a:r>
            <a:rPr lang="en-US" sz="1400" b="0" dirty="0" smtClean="0">
              <a:latin typeface="Tahoma" pitchFamily="34" charset="0"/>
              <a:cs typeface="Tahoma" pitchFamily="34" charset="0"/>
            </a:rPr>
            <a:t>Open DC eco-system</a:t>
          </a:r>
        </a:p>
      </dgm:t>
    </dgm:pt>
    <dgm:pt modelId="{B73203E0-5F22-43BB-B69A-ACB67FB3A67F}" type="parTrans" cxnId="{60922B42-F251-41CB-95D8-F475EFF7A154}">
      <dgm:prSet/>
      <dgm:spPr/>
      <dgm:t>
        <a:bodyPr/>
        <a:lstStyle/>
        <a:p>
          <a:endParaRPr lang="en-US" sz="1800" b="1">
            <a:latin typeface="Tahoma" pitchFamily="34" charset="0"/>
            <a:cs typeface="Tahoma" pitchFamily="34" charset="0"/>
          </a:endParaRPr>
        </a:p>
      </dgm:t>
    </dgm:pt>
    <dgm:pt modelId="{D9D76A89-22C9-4C0D-A839-913224276A14}" type="sibTrans" cxnId="{60922B42-F251-41CB-95D8-F475EFF7A154}">
      <dgm:prSet/>
      <dgm:spPr/>
      <dgm:t>
        <a:bodyPr/>
        <a:lstStyle/>
        <a:p>
          <a:endParaRPr lang="en-US" sz="1800" b="1">
            <a:latin typeface="Tahoma" pitchFamily="34" charset="0"/>
            <a:cs typeface="Tahoma" pitchFamily="34" charset="0"/>
          </a:endParaRPr>
        </a:p>
      </dgm:t>
    </dgm:pt>
    <dgm:pt modelId="{9F595418-CD53-477F-BB01-7B9974E730DC}">
      <dgm:prSet phldrT="[Text]" custT="1"/>
      <dgm:spPr>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91440" rIns="91440" bIns="91440" anchor="t" anchorCtr="0"/>
        <a:lstStyle/>
        <a:p>
          <a:r>
            <a:rPr lang="en-US" sz="1400" b="1" dirty="0" smtClean="0">
              <a:latin typeface="Tahoma" pitchFamily="34" charset="0"/>
              <a:cs typeface="Tahoma" pitchFamily="34" charset="0"/>
            </a:rPr>
            <a:t>VIRTUALIZATION</a:t>
          </a:r>
        </a:p>
        <a:p>
          <a:r>
            <a:rPr lang="en-US" sz="1400" b="0" dirty="0" smtClean="0">
              <a:latin typeface="Tahoma" pitchFamily="34" charset="0"/>
              <a:cs typeface="Tahoma" pitchFamily="34" charset="0"/>
            </a:rPr>
            <a:t>10G servers</a:t>
          </a:r>
        </a:p>
        <a:p>
          <a:r>
            <a:rPr lang="en-US" sz="1400" b="0" dirty="0" smtClean="0">
              <a:latin typeface="Tahoma" pitchFamily="34" charset="0"/>
              <a:cs typeface="Tahoma" pitchFamily="34" charset="0"/>
            </a:rPr>
            <a:t>Low latency</a:t>
          </a:r>
        </a:p>
        <a:p>
          <a:r>
            <a:rPr lang="en-US" sz="1400" b="0" dirty="0" smtClean="0">
              <a:latin typeface="Tahoma" pitchFamily="34" charset="0"/>
              <a:cs typeface="Tahoma" pitchFamily="34" charset="0"/>
            </a:rPr>
            <a:t>Profile for VM Motion</a:t>
          </a:r>
        </a:p>
        <a:p>
          <a:endParaRPr lang="en-US" sz="1400" b="0" dirty="0" smtClean="0">
            <a:latin typeface="Tahoma" pitchFamily="34" charset="0"/>
            <a:cs typeface="Tahoma" pitchFamily="34" charset="0"/>
          </a:endParaRPr>
        </a:p>
        <a:p>
          <a:endParaRPr lang="en-US" sz="1400" b="1" dirty="0" smtClean="0">
            <a:latin typeface="Tahoma" pitchFamily="34" charset="0"/>
            <a:cs typeface="Tahoma" pitchFamily="34" charset="0"/>
          </a:endParaRPr>
        </a:p>
      </dgm:t>
    </dgm:pt>
    <dgm:pt modelId="{FDAC4279-FDA9-4B53-9F23-D7185EBB36D9}" type="parTrans" cxnId="{19D6B903-AA3A-43BF-A7E7-70117129CB66}">
      <dgm:prSet/>
      <dgm:spPr/>
      <dgm:t>
        <a:bodyPr/>
        <a:lstStyle/>
        <a:p>
          <a:endParaRPr lang="en-US" sz="1800" b="1">
            <a:latin typeface="Tahoma" pitchFamily="34" charset="0"/>
            <a:cs typeface="Tahoma" pitchFamily="34" charset="0"/>
          </a:endParaRPr>
        </a:p>
      </dgm:t>
    </dgm:pt>
    <dgm:pt modelId="{6C5C66BF-0582-4C9D-AEDE-68FBAE9643EF}" type="sibTrans" cxnId="{19D6B903-AA3A-43BF-A7E7-70117129CB66}">
      <dgm:prSet/>
      <dgm:spPr/>
      <dgm:t>
        <a:bodyPr/>
        <a:lstStyle/>
        <a:p>
          <a:endParaRPr lang="en-US" sz="1800" b="1">
            <a:latin typeface="Tahoma" pitchFamily="34" charset="0"/>
            <a:cs typeface="Tahoma" pitchFamily="34" charset="0"/>
          </a:endParaRPr>
        </a:p>
      </dgm:t>
    </dgm:pt>
    <dgm:pt modelId="{C50195C5-C372-4D05-AE04-C431748CB8E2}">
      <dgm:prSet phldrT="[Text]" custT="1"/>
      <dgm:spPr>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lIns="91440" tIns="91440" rIns="91440" bIns="91440" anchor="t" anchorCtr="0"/>
        <a:lstStyle/>
        <a:p>
          <a:r>
            <a:rPr lang="en-US" sz="1400" b="1" dirty="0" smtClean="0">
              <a:latin typeface="Tahoma" pitchFamily="34" charset="0"/>
              <a:cs typeface="Tahoma" pitchFamily="34" charset="0"/>
            </a:rPr>
            <a:t>COMPUTING as a SERVICE</a:t>
          </a:r>
        </a:p>
        <a:p>
          <a:r>
            <a:rPr lang="en-US" sz="1400" b="0" dirty="0" smtClean="0">
              <a:latin typeface="Tahoma" pitchFamily="34" charset="0"/>
              <a:cs typeface="Tahoma" pitchFamily="34" charset="0"/>
            </a:rPr>
            <a:t>Elastic, On-demand computing</a:t>
          </a:r>
        </a:p>
        <a:p>
          <a:r>
            <a:rPr lang="en-US" sz="1400" b="0" dirty="0" smtClean="0">
              <a:latin typeface="Tahoma" pitchFamily="34" charset="0"/>
              <a:cs typeface="Tahoma" pitchFamily="34" charset="0"/>
            </a:rPr>
            <a:t>Application Plug and Play</a:t>
          </a:r>
        </a:p>
        <a:p>
          <a:r>
            <a:rPr lang="en-US" sz="1400" b="0" dirty="0" smtClean="0">
              <a:latin typeface="Tahoma" pitchFamily="34" charset="0"/>
              <a:cs typeface="Tahoma" pitchFamily="34" charset="0"/>
            </a:rPr>
            <a:t>End to End performance</a:t>
          </a:r>
        </a:p>
      </dgm:t>
    </dgm:pt>
    <dgm:pt modelId="{71192829-75D4-4DD3-9970-F9D6F9244DC4}" type="parTrans" cxnId="{91AF60E9-D1F5-4855-8041-8101251DAB85}">
      <dgm:prSet/>
      <dgm:spPr/>
      <dgm:t>
        <a:bodyPr/>
        <a:lstStyle/>
        <a:p>
          <a:endParaRPr lang="en-US" sz="1800" b="1">
            <a:latin typeface="Tahoma" pitchFamily="34" charset="0"/>
            <a:cs typeface="Tahoma" pitchFamily="34" charset="0"/>
          </a:endParaRPr>
        </a:p>
      </dgm:t>
    </dgm:pt>
    <dgm:pt modelId="{5C0D0E12-4F6F-452B-9D8C-E8A9545FE12D}" type="sibTrans" cxnId="{91AF60E9-D1F5-4855-8041-8101251DAB85}">
      <dgm:prSet/>
      <dgm:spPr/>
      <dgm:t>
        <a:bodyPr/>
        <a:lstStyle/>
        <a:p>
          <a:endParaRPr lang="en-US" sz="1800" b="1">
            <a:latin typeface="Tahoma" pitchFamily="34" charset="0"/>
            <a:cs typeface="Tahoma" pitchFamily="34" charset="0"/>
          </a:endParaRPr>
        </a:p>
      </dgm:t>
    </dgm:pt>
    <dgm:pt modelId="{196E9CDE-1569-4E71-9F3C-B3AC6AE5879D}" type="pres">
      <dgm:prSet presAssocID="{0692C234-FC36-4529-AE23-D36203AB046C}" presName="arrowDiagram" presStyleCnt="0">
        <dgm:presLayoutVars>
          <dgm:chMax val="5"/>
          <dgm:dir/>
          <dgm:resizeHandles val="exact"/>
        </dgm:presLayoutVars>
      </dgm:prSet>
      <dgm:spPr/>
    </dgm:pt>
    <dgm:pt modelId="{D99C2051-AAA1-4FFD-8349-71FA1F411F98}" type="pres">
      <dgm:prSet presAssocID="{0692C234-FC36-4529-AE23-D36203AB046C}" presName="arrow" presStyleLbl="bgShp" presStyleIdx="0" presStyleCnt="1"/>
      <dgm:spPr>
        <a:solidFill>
          <a:schemeClr val="tx2">
            <a:lumMod val="40000"/>
            <a:lumOff val="60000"/>
          </a:schemeClr>
        </a:solidFill>
      </dgm:spPr>
    </dgm:pt>
    <dgm:pt modelId="{04508943-C7A0-4132-9D93-171DB565FE44}" type="pres">
      <dgm:prSet presAssocID="{0692C234-FC36-4529-AE23-D36203AB046C}" presName="arrowDiagram4" presStyleCnt="0"/>
      <dgm:spPr/>
    </dgm:pt>
    <dgm:pt modelId="{068E8590-B058-448F-98AA-F0C769E60C1C}" type="pres">
      <dgm:prSet presAssocID="{52796CE2-B46B-4838-9F66-C3F5821E59D2}" presName="bullet4a" presStyleLbl="node1" presStyleIdx="0" presStyleCnt="4"/>
      <dgm:spPr/>
    </dgm:pt>
    <dgm:pt modelId="{B2E0D42B-CC74-4DA1-BFFA-7C3ADA255412}" type="pres">
      <dgm:prSet presAssocID="{52796CE2-B46B-4838-9F66-C3F5821E59D2}" presName="textBox4a" presStyleLbl="revTx" presStyleIdx="0" presStyleCnt="4" custScaleX="162944" custScaleY="87849" custLinFactNeighborX="22395" custLinFactNeighborY="7243">
        <dgm:presLayoutVars>
          <dgm:bulletEnabled val="1"/>
        </dgm:presLayoutVars>
      </dgm:prSet>
      <dgm:spPr/>
      <dgm:t>
        <a:bodyPr/>
        <a:lstStyle/>
        <a:p>
          <a:endParaRPr lang="en-US"/>
        </a:p>
      </dgm:t>
    </dgm:pt>
    <dgm:pt modelId="{2E2C9BCC-C11F-46E5-8C06-84A477D63700}" type="pres">
      <dgm:prSet presAssocID="{9F595418-CD53-477F-BB01-7B9974E730DC}" presName="bullet4b" presStyleLbl="node1" presStyleIdx="1" presStyleCnt="4"/>
      <dgm:spPr/>
    </dgm:pt>
    <dgm:pt modelId="{359E00EB-54CA-43A9-AE7C-0A0BDC547049}" type="pres">
      <dgm:prSet presAssocID="{9F595418-CD53-477F-BB01-7B9974E730DC}" presName="textBox4b" presStyleLbl="revTx" presStyleIdx="1" presStyleCnt="4" custScaleX="100768" custScaleY="31405" custLinFactNeighborX="-5335" custLinFactNeighborY="-28032">
        <dgm:presLayoutVars>
          <dgm:bulletEnabled val="1"/>
        </dgm:presLayoutVars>
      </dgm:prSet>
      <dgm:spPr/>
      <dgm:t>
        <a:bodyPr/>
        <a:lstStyle/>
        <a:p>
          <a:endParaRPr lang="en-US"/>
        </a:p>
      </dgm:t>
    </dgm:pt>
    <dgm:pt modelId="{87E7C258-8A32-4A71-868F-1ED6D348CD73}" type="pres">
      <dgm:prSet presAssocID="{12CD3777-AA91-47BD-B914-C57503F39725}" presName="bullet4c" presStyleLbl="node1" presStyleIdx="2" presStyleCnt="4"/>
      <dgm:spPr/>
    </dgm:pt>
    <dgm:pt modelId="{4AC2C542-7AE3-455F-8E2A-7007368E3565}" type="pres">
      <dgm:prSet presAssocID="{12CD3777-AA91-47BD-B914-C57503F39725}" presName="textBox4c" presStyleLbl="revTx" presStyleIdx="2" presStyleCnt="4" custScaleX="124288" custScaleY="45141" custLinFactNeighborX="6722" custLinFactNeighborY="-22226">
        <dgm:presLayoutVars>
          <dgm:bulletEnabled val="1"/>
        </dgm:presLayoutVars>
      </dgm:prSet>
      <dgm:spPr/>
      <dgm:t>
        <a:bodyPr/>
        <a:lstStyle/>
        <a:p>
          <a:endParaRPr lang="en-US"/>
        </a:p>
      </dgm:t>
    </dgm:pt>
    <dgm:pt modelId="{B3421A4E-5EFB-48B5-A168-0A5D3C497F50}" type="pres">
      <dgm:prSet presAssocID="{C50195C5-C372-4D05-AE04-C431748CB8E2}" presName="bullet4d" presStyleLbl="node1" presStyleIdx="3" presStyleCnt="4"/>
      <dgm:spPr/>
    </dgm:pt>
    <dgm:pt modelId="{EC766A72-F25F-4732-A27E-BE39542E3CFC}" type="pres">
      <dgm:prSet presAssocID="{C50195C5-C372-4D05-AE04-C431748CB8E2}" presName="textBox4d" presStyleLbl="revTx" presStyleIdx="3" presStyleCnt="4" custScaleX="124698" custScaleY="39895" custLinFactNeighborX="14042" custLinFactNeighborY="-25169">
        <dgm:presLayoutVars>
          <dgm:bulletEnabled val="1"/>
        </dgm:presLayoutVars>
      </dgm:prSet>
      <dgm:spPr/>
      <dgm:t>
        <a:bodyPr/>
        <a:lstStyle/>
        <a:p>
          <a:endParaRPr lang="en-US"/>
        </a:p>
      </dgm:t>
    </dgm:pt>
  </dgm:ptLst>
  <dgm:cxnLst>
    <dgm:cxn modelId="{4F649206-9AB5-4EF6-B700-DA0A5B621E6E}" type="presOf" srcId="{12CD3777-AA91-47BD-B914-C57503F39725}" destId="{4AC2C542-7AE3-455F-8E2A-7007368E3565}" srcOrd="0" destOrd="0" presId="urn:microsoft.com/office/officeart/2005/8/layout/arrow2"/>
    <dgm:cxn modelId="{9D1E4BC1-8BF4-441C-81D2-A538980F5779}" type="presOf" srcId="{52796CE2-B46B-4838-9F66-C3F5821E59D2}" destId="{B2E0D42B-CC74-4DA1-BFFA-7C3ADA255412}" srcOrd="0" destOrd="0" presId="urn:microsoft.com/office/officeart/2005/8/layout/arrow2"/>
    <dgm:cxn modelId="{60922B42-F251-41CB-95D8-F475EFF7A154}" srcId="{0692C234-FC36-4529-AE23-D36203AB046C}" destId="{12CD3777-AA91-47BD-B914-C57503F39725}" srcOrd="2" destOrd="0" parTransId="{B73203E0-5F22-43BB-B69A-ACB67FB3A67F}" sibTransId="{D9D76A89-22C9-4C0D-A839-913224276A14}"/>
    <dgm:cxn modelId="{91AF60E9-D1F5-4855-8041-8101251DAB85}" srcId="{0692C234-FC36-4529-AE23-D36203AB046C}" destId="{C50195C5-C372-4D05-AE04-C431748CB8E2}" srcOrd="3" destOrd="0" parTransId="{71192829-75D4-4DD3-9970-F9D6F9244DC4}" sibTransId="{5C0D0E12-4F6F-452B-9D8C-E8A9545FE12D}"/>
    <dgm:cxn modelId="{19D6B903-AA3A-43BF-A7E7-70117129CB66}" srcId="{0692C234-FC36-4529-AE23-D36203AB046C}" destId="{9F595418-CD53-477F-BB01-7B9974E730DC}" srcOrd="1" destOrd="0" parTransId="{FDAC4279-FDA9-4B53-9F23-D7185EBB36D9}" sibTransId="{6C5C66BF-0582-4C9D-AEDE-68FBAE9643EF}"/>
    <dgm:cxn modelId="{01B6A9CE-D96E-4E71-86BC-D27FC80A7BBD}" type="presOf" srcId="{0692C234-FC36-4529-AE23-D36203AB046C}" destId="{196E9CDE-1569-4E71-9F3C-B3AC6AE5879D}" srcOrd="0" destOrd="0" presId="urn:microsoft.com/office/officeart/2005/8/layout/arrow2"/>
    <dgm:cxn modelId="{317CC5E2-EFE3-403A-8C69-1BE7339F70C2}" srcId="{0692C234-FC36-4529-AE23-D36203AB046C}" destId="{52796CE2-B46B-4838-9F66-C3F5821E59D2}" srcOrd="0" destOrd="0" parTransId="{790ACA08-1178-48D5-8F56-7C64A1DACC82}" sibTransId="{95FC6EA2-3167-4687-B3F3-17067E473E41}"/>
    <dgm:cxn modelId="{138DC6D7-0AB1-4C33-B622-AEEFBEE1F7FE}" type="presOf" srcId="{C50195C5-C372-4D05-AE04-C431748CB8E2}" destId="{EC766A72-F25F-4732-A27E-BE39542E3CFC}" srcOrd="0" destOrd="0" presId="urn:microsoft.com/office/officeart/2005/8/layout/arrow2"/>
    <dgm:cxn modelId="{99042D27-638F-43AA-9021-7FF58546B920}" type="presOf" srcId="{9F595418-CD53-477F-BB01-7B9974E730DC}" destId="{359E00EB-54CA-43A9-AE7C-0A0BDC547049}" srcOrd="0" destOrd="0" presId="urn:microsoft.com/office/officeart/2005/8/layout/arrow2"/>
    <dgm:cxn modelId="{84AC6160-1D2F-4C73-BA4B-A64993DD635F}" type="presParOf" srcId="{196E9CDE-1569-4E71-9F3C-B3AC6AE5879D}" destId="{D99C2051-AAA1-4FFD-8349-71FA1F411F98}" srcOrd="0" destOrd="0" presId="urn:microsoft.com/office/officeart/2005/8/layout/arrow2"/>
    <dgm:cxn modelId="{272B938C-0E5C-4E9C-AF60-487B43050D1E}" type="presParOf" srcId="{196E9CDE-1569-4E71-9F3C-B3AC6AE5879D}" destId="{04508943-C7A0-4132-9D93-171DB565FE44}" srcOrd="1" destOrd="0" presId="urn:microsoft.com/office/officeart/2005/8/layout/arrow2"/>
    <dgm:cxn modelId="{6621E90B-A6BC-4359-AD6A-3E0EEAFBB0A7}" type="presParOf" srcId="{04508943-C7A0-4132-9D93-171DB565FE44}" destId="{068E8590-B058-448F-98AA-F0C769E60C1C}" srcOrd="0" destOrd="0" presId="urn:microsoft.com/office/officeart/2005/8/layout/arrow2"/>
    <dgm:cxn modelId="{BBCA7606-5686-4E7C-8EDC-F84479D035DD}" type="presParOf" srcId="{04508943-C7A0-4132-9D93-171DB565FE44}" destId="{B2E0D42B-CC74-4DA1-BFFA-7C3ADA255412}" srcOrd="1" destOrd="0" presId="urn:microsoft.com/office/officeart/2005/8/layout/arrow2"/>
    <dgm:cxn modelId="{1B2CFD78-F3B5-4E31-A489-1A43EA3059A7}" type="presParOf" srcId="{04508943-C7A0-4132-9D93-171DB565FE44}" destId="{2E2C9BCC-C11F-46E5-8C06-84A477D63700}" srcOrd="2" destOrd="0" presId="urn:microsoft.com/office/officeart/2005/8/layout/arrow2"/>
    <dgm:cxn modelId="{F4F1BD8E-9606-4990-BCB9-E3FDD586FDE5}" type="presParOf" srcId="{04508943-C7A0-4132-9D93-171DB565FE44}" destId="{359E00EB-54CA-43A9-AE7C-0A0BDC547049}" srcOrd="3" destOrd="0" presId="urn:microsoft.com/office/officeart/2005/8/layout/arrow2"/>
    <dgm:cxn modelId="{1EEBFED9-32A7-4909-A46D-252E226B3C07}" type="presParOf" srcId="{04508943-C7A0-4132-9D93-171DB565FE44}" destId="{87E7C258-8A32-4A71-868F-1ED6D348CD73}" srcOrd="4" destOrd="0" presId="urn:microsoft.com/office/officeart/2005/8/layout/arrow2"/>
    <dgm:cxn modelId="{B148ABF7-B710-48B8-8C89-BC641662806C}" type="presParOf" srcId="{04508943-C7A0-4132-9D93-171DB565FE44}" destId="{4AC2C542-7AE3-455F-8E2A-7007368E3565}" srcOrd="5" destOrd="0" presId="urn:microsoft.com/office/officeart/2005/8/layout/arrow2"/>
    <dgm:cxn modelId="{09A7E7EE-FE05-4CB5-81BB-5A1085ADDFA5}" type="presParOf" srcId="{04508943-C7A0-4132-9D93-171DB565FE44}" destId="{B3421A4E-5EFB-48B5-A168-0A5D3C497F50}" srcOrd="6" destOrd="0" presId="urn:microsoft.com/office/officeart/2005/8/layout/arrow2"/>
    <dgm:cxn modelId="{50EE3C79-ABA9-496E-921D-418B50C48BB6}" type="presParOf" srcId="{04508943-C7A0-4132-9D93-171DB565FE44}" destId="{EC766A72-F25F-4732-A27E-BE39542E3CFC}" srcOrd="7"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34AEF4-A7E8-48AD-866D-2E8D8EE12C57}"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0244D9F-6BF7-4FC6-AF81-FC5A3B2AAB34}">
      <dgm:prSet phldrT="[Text]" custT="1"/>
      <dgm:spPr>
        <a:solidFill>
          <a:schemeClr val="bg2">
            <a:lumMod val="40000"/>
            <a:lumOff val="60000"/>
          </a:schemeClr>
        </a:solidFill>
        <a:scene3d>
          <a:camera prst="orthographicFront"/>
          <a:lightRig rig="threePt" dir="t"/>
        </a:scene3d>
        <a:sp3d>
          <a:bevelT/>
        </a:sp3d>
      </dgm:spPr>
      <dgm:t>
        <a:bodyPr/>
        <a:lstStyle/>
        <a:p>
          <a:r>
            <a:rPr lang="en-US" sz="1600" dirty="0" smtClean="0"/>
            <a:t>Application</a:t>
          </a:r>
          <a:endParaRPr lang="en-US" sz="1600" dirty="0"/>
        </a:p>
      </dgm:t>
    </dgm:pt>
    <dgm:pt modelId="{0DE360DB-CA5A-4CCB-81AB-AA120D943F34}" type="parTrans" cxnId="{9AF2B760-D7B7-4420-9FCB-4B965D48E799}">
      <dgm:prSet/>
      <dgm:spPr/>
      <dgm:t>
        <a:bodyPr/>
        <a:lstStyle/>
        <a:p>
          <a:endParaRPr lang="en-US"/>
        </a:p>
      </dgm:t>
    </dgm:pt>
    <dgm:pt modelId="{7FBB5509-E4A1-4D96-A41C-268D1731BC11}" type="sibTrans" cxnId="{9AF2B760-D7B7-4420-9FCB-4B965D48E799}">
      <dgm:prSet/>
      <dgm:spPr/>
      <dgm:t>
        <a:bodyPr/>
        <a:lstStyle/>
        <a:p>
          <a:endParaRPr lang="en-US"/>
        </a:p>
      </dgm:t>
    </dgm:pt>
    <dgm:pt modelId="{39624D2D-FC1D-44AD-99AE-1F238331FD4D}">
      <dgm:prSet phldrT="[Text]" custT="1"/>
      <dgm:spPr>
        <a:solidFill>
          <a:srgbClr val="0070C0"/>
        </a:solidFill>
      </dgm:spPr>
      <dgm:t>
        <a:bodyPr/>
        <a:lstStyle/>
        <a:p>
          <a:pPr>
            <a:lnSpc>
              <a:spcPct val="100000"/>
            </a:lnSpc>
          </a:pPr>
          <a:r>
            <a:rPr lang="en-US" sz="1400" dirty="0" smtClean="0"/>
            <a:t>Network Provisioning</a:t>
          </a:r>
          <a:endParaRPr lang="en-US" sz="1400" dirty="0"/>
        </a:p>
      </dgm:t>
    </dgm:pt>
    <dgm:pt modelId="{576D4D1D-E69C-41ED-AE7A-A57F8D246604}" type="parTrans" cxnId="{A35C029D-2D69-4B9B-AEB4-B0A647BC381F}">
      <dgm:prSet/>
      <dgm:spPr/>
      <dgm:t>
        <a:bodyPr/>
        <a:lstStyle/>
        <a:p>
          <a:endParaRPr lang="en-US"/>
        </a:p>
      </dgm:t>
    </dgm:pt>
    <dgm:pt modelId="{E4CFCACB-E69E-43FB-BC61-4C56CCE59C1D}" type="sibTrans" cxnId="{A35C029D-2D69-4B9B-AEB4-B0A647BC381F}">
      <dgm:prSet/>
      <dgm:spPr/>
      <dgm:t>
        <a:bodyPr/>
        <a:lstStyle/>
        <a:p>
          <a:endParaRPr lang="en-US"/>
        </a:p>
      </dgm:t>
    </dgm:pt>
    <dgm:pt modelId="{165903D1-8F8C-432C-9B84-4821F6344501}">
      <dgm:prSet phldrT="[Text]" custT="1"/>
      <dgm:spPr>
        <a:solidFill>
          <a:srgbClr val="0070C0"/>
        </a:solidFill>
      </dgm:spPr>
      <dgm:t>
        <a:bodyPr/>
        <a:lstStyle/>
        <a:p>
          <a:pPr>
            <a:lnSpc>
              <a:spcPct val="100000"/>
            </a:lnSpc>
          </a:pPr>
          <a:r>
            <a:rPr lang="en-US" sz="1400" dirty="0" smtClean="0"/>
            <a:t>Security Requirements</a:t>
          </a:r>
          <a:endParaRPr lang="en-US" sz="1400" dirty="0"/>
        </a:p>
      </dgm:t>
    </dgm:pt>
    <dgm:pt modelId="{EFE58455-02BF-48DF-9DD2-373ECB7EEBB4}" type="parTrans" cxnId="{6117A58A-88C2-499B-98BB-37FB26F880F5}">
      <dgm:prSet/>
      <dgm:spPr/>
      <dgm:t>
        <a:bodyPr/>
        <a:lstStyle/>
        <a:p>
          <a:endParaRPr lang="en-US"/>
        </a:p>
      </dgm:t>
    </dgm:pt>
    <dgm:pt modelId="{BD941C96-8725-4E30-94A8-938D99BF27F3}" type="sibTrans" cxnId="{6117A58A-88C2-499B-98BB-37FB26F880F5}">
      <dgm:prSet/>
      <dgm:spPr/>
      <dgm:t>
        <a:bodyPr/>
        <a:lstStyle/>
        <a:p>
          <a:endParaRPr lang="en-US"/>
        </a:p>
      </dgm:t>
    </dgm:pt>
    <dgm:pt modelId="{1B01F481-077C-4BFD-92FE-57A1BAFEBD62}">
      <dgm:prSet phldrT="[Text]" custT="1"/>
      <dgm:spPr>
        <a:solidFill>
          <a:srgbClr val="0070C0"/>
        </a:solidFill>
      </dgm:spPr>
      <dgm:t>
        <a:bodyPr/>
        <a:lstStyle/>
        <a:p>
          <a:pPr>
            <a:lnSpc>
              <a:spcPct val="100000"/>
            </a:lnSpc>
          </a:pPr>
          <a:r>
            <a:rPr lang="en-US" sz="1400" dirty="0" smtClean="0"/>
            <a:t>Quality of Service</a:t>
          </a:r>
          <a:endParaRPr lang="en-US" sz="1400" dirty="0"/>
        </a:p>
      </dgm:t>
    </dgm:pt>
    <dgm:pt modelId="{433B9327-CB4B-40A2-963C-EF899A742255}" type="parTrans" cxnId="{8E829338-2346-4EB8-8E82-05EB7D7218C6}">
      <dgm:prSet/>
      <dgm:spPr/>
      <dgm:t>
        <a:bodyPr/>
        <a:lstStyle/>
        <a:p>
          <a:endParaRPr lang="en-US"/>
        </a:p>
      </dgm:t>
    </dgm:pt>
    <dgm:pt modelId="{E776D9E9-4E70-4630-A98B-6C183671B865}" type="sibTrans" cxnId="{8E829338-2346-4EB8-8E82-05EB7D7218C6}">
      <dgm:prSet/>
      <dgm:spPr/>
      <dgm:t>
        <a:bodyPr/>
        <a:lstStyle/>
        <a:p>
          <a:endParaRPr lang="en-US"/>
        </a:p>
      </dgm:t>
    </dgm:pt>
    <dgm:pt modelId="{2B9416DF-2818-40FD-880F-8FA742038C9A}">
      <dgm:prSet phldrT="[Text]" custT="1"/>
      <dgm:spPr>
        <a:solidFill>
          <a:srgbClr val="0070C0"/>
        </a:solidFill>
      </dgm:spPr>
      <dgm:t>
        <a:bodyPr/>
        <a:lstStyle/>
        <a:p>
          <a:pPr>
            <a:lnSpc>
              <a:spcPct val="100000"/>
            </a:lnSpc>
          </a:pPr>
          <a:r>
            <a:rPr lang="en-US" sz="1400" dirty="0" smtClean="0"/>
            <a:t>Priority</a:t>
          </a:r>
          <a:endParaRPr lang="en-US" sz="1400" dirty="0"/>
        </a:p>
      </dgm:t>
    </dgm:pt>
    <dgm:pt modelId="{CA92E77D-8AE3-46AC-9BEA-7457E4C292C5}" type="parTrans" cxnId="{C6FED6EE-D568-48B8-86E9-1FCE0137F2E8}">
      <dgm:prSet/>
      <dgm:spPr/>
      <dgm:t>
        <a:bodyPr/>
        <a:lstStyle/>
        <a:p>
          <a:endParaRPr lang="en-US"/>
        </a:p>
      </dgm:t>
    </dgm:pt>
    <dgm:pt modelId="{5E3F0475-0EA1-4554-94DF-CA1629ECE79D}" type="sibTrans" cxnId="{C6FED6EE-D568-48B8-86E9-1FCE0137F2E8}">
      <dgm:prSet/>
      <dgm:spPr/>
      <dgm:t>
        <a:bodyPr/>
        <a:lstStyle/>
        <a:p>
          <a:endParaRPr lang="en-US"/>
        </a:p>
      </dgm:t>
    </dgm:pt>
    <dgm:pt modelId="{C7AFBF01-B7B0-469C-B523-98ECA93514A7}" type="pres">
      <dgm:prSet presAssocID="{8234AEF4-A7E8-48AD-866D-2E8D8EE12C57}" presName="diagram" presStyleCnt="0">
        <dgm:presLayoutVars>
          <dgm:chMax val="1"/>
          <dgm:dir/>
          <dgm:animLvl val="ctr"/>
          <dgm:resizeHandles val="exact"/>
        </dgm:presLayoutVars>
      </dgm:prSet>
      <dgm:spPr/>
      <dgm:t>
        <a:bodyPr/>
        <a:lstStyle/>
        <a:p>
          <a:endParaRPr lang="en-US"/>
        </a:p>
      </dgm:t>
    </dgm:pt>
    <dgm:pt modelId="{3A74B5A4-6BBD-4F9D-9991-0C832D3CC8B6}" type="pres">
      <dgm:prSet presAssocID="{8234AEF4-A7E8-48AD-866D-2E8D8EE12C57}" presName="matrix" presStyleCnt="0"/>
      <dgm:spPr/>
    </dgm:pt>
    <dgm:pt modelId="{9CD4F48D-F32A-4D71-B331-B56822AB1F94}" type="pres">
      <dgm:prSet presAssocID="{8234AEF4-A7E8-48AD-866D-2E8D8EE12C57}" presName="tile1" presStyleLbl="node1" presStyleIdx="0" presStyleCnt="4" custLinFactNeighborY="-54042"/>
      <dgm:spPr/>
      <dgm:t>
        <a:bodyPr/>
        <a:lstStyle/>
        <a:p>
          <a:endParaRPr lang="en-US"/>
        </a:p>
      </dgm:t>
    </dgm:pt>
    <dgm:pt modelId="{AE38E209-F154-4C42-8FCC-3FE19DC08A4A}" type="pres">
      <dgm:prSet presAssocID="{8234AEF4-A7E8-48AD-866D-2E8D8EE12C57}" presName="tile1text" presStyleLbl="node1" presStyleIdx="0" presStyleCnt="4">
        <dgm:presLayoutVars>
          <dgm:chMax val="0"/>
          <dgm:chPref val="0"/>
          <dgm:bulletEnabled val="1"/>
        </dgm:presLayoutVars>
      </dgm:prSet>
      <dgm:spPr/>
      <dgm:t>
        <a:bodyPr/>
        <a:lstStyle/>
        <a:p>
          <a:endParaRPr lang="en-US"/>
        </a:p>
      </dgm:t>
    </dgm:pt>
    <dgm:pt modelId="{CDD2E362-A1A5-45FF-A02B-6A11741DE34D}" type="pres">
      <dgm:prSet presAssocID="{8234AEF4-A7E8-48AD-866D-2E8D8EE12C57}" presName="tile2" presStyleLbl="node1" presStyleIdx="1" presStyleCnt="4"/>
      <dgm:spPr/>
      <dgm:t>
        <a:bodyPr/>
        <a:lstStyle/>
        <a:p>
          <a:endParaRPr lang="en-US"/>
        </a:p>
      </dgm:t>
    </dgm:pt>
    <dgm:pt modelId="{C642C452-939E-4CE7-B56D-670F20A32A18}" type="pres">
      <dgm:prSet presAssocID="{8234AEF4-A7E8-48AD-866D-2E8D8EE12C57}" presName="tile2text" presStyleLbl="node1" presStyleIdx="1" presStyleCnt="4">
        <dgm:presLayoutVars>
          <dgm:chMax val="0"/>
          <dgm:chPref val="0"/>
          <dgm:bulletEnabled val="1"/>
        </dgm:presLayoutVars>
      </dgm:prSet>
      <dgm:spPr/>
      <dgm:t>
        <a:bodyPr/>
        <a:lstStyle/>
        <a:p>
          <a:endParaRPr lang="en-US"/>
        </a:p>
      </dgm:t>
    </dgm:pt>
    <dgm:pt modelId="{0F777176-0886-42D5-A38A-F4DD60AD9CED}" type="pres">
      <dgm:prSet presAssocID="{8234AEF4-A7E8-48AD-866D-2E8D8EE12C57}" presName="tile3" presStyleLbl="node1" presStyleIdx="2" presStyleCnt="4"/>
      <dgm:spPr/>
      <dgm:t>
        <a:bodyPr/>
        <a:lstStyle/>
        <a:p>
          <a:endParaRPr lang="en-US"/>
        </a:p>
      </dgm:t>
    </dgm:pt>
    <dgm:pt modelId="{695A48AC-E2B5-4B12-A716-786220F7DA0A}" type="pres">
      <dgm:prSet presAssocID="{8234AEF4-A7E8-48AD-866D-2E8D8EE12C57}" presName="tile3text" presStyleLbl="node1" presStyleIdx="2" presStyleCnt="4">
        <dgm:presLayoutVars>
          <dgm:chMax val="0"/>
          <dgm:chPref val="0"/>
          <dgm:bulletEnabled val="1"/>
        </dgm:presLayoutVars>
      </dgm:prSet>
      <dgm:spPr/>
      <dgm:t>
        <a:bodyPr/>
        <a:lstStyle/>
        <a:p>
          <a:endParaRPr lang="en-US"/>
        </a:p>
      </dgm:t>
    </dgm:pt>
    <dgm:pt modelId="{2CC8EFA4-168F-40B9-9DA5-32A9AA118BE8}" type="pres">
      <dgm:prSet presAssocID="{8234AEF4-A7E8-48AD-866D-2E8D8EE12C57}" presName="tile4" presStyleLbl="node1" presStyleIdx="3" presStyleCnt="4"/>
      <dgm:spPr/>
      <dgm:t>
        <a:bodyPr/>
        <a:lstStyle/>
        <a:p>
          <a:endParaRPr lang="en-US"/>
        </a:p>
      </dgm:t>
    </dgm:pt>
    <dgm:pt modelId="{9964BA49-C61C-4515-B936-921621A4DCA7}" type="pres">
      <dgm:prSet presAssocID="{8234AEF4-A7E8-48AD-866D-2E8D8EE12C57}" presName="tile4text" presStyleLbl="node1" presStyleIdx="3" presStyleCnt="4">
        <dgm:presLayoutVars>
          <dgm:chMax val="0"/>
          <dgm:chPref val="0"/>
          <dgm:bulletEnabled val="1"/>
        </dgm:presLayoutVars>
      </dgm:prSet>
      <dgm:spPr/>
      <dgm:t>
        <a:bodyPr/>
        <a:lstStyle/>
        <a:p>
          <a:endParaRPr lang="en-US"/>
        </a:p>
      </dgm:t>
    </dgm:pt>
    <dgm:pt modelId="{A34226F7-E324-425F-BA50-2D92AE2248DF}" type="pres">
      <dgm:prSet presAssocID="{8234AEF4-A7E8-48AD-866D-2E8D8EE12C57}" presName="centerTile" presStyleLbl="fgShp" presStyleIdx="0" presStyleCnt="1" custScaleX="169828" custScaleY="126550">
        <dgm:presLayoutVars>
          <dgm:chMax val="0"/>
          <dgm:chPref val="0"/>
        </dgm:presLayoutVars>
      </dgm:prSet>
      <dgm:spPr/>
      <dgm:t>
        <a:bodyPr/>
        <a:lstStyle/>
        <a:p>
          <a:endParaRPr lang="en-US"/>
        </a:p>
      </dgm:t>
    </dgm:pt>
  </dgm:ptLst>
  <dgm:cxnLst>
    <dgm:cxn modelId="{C6FED6EE-D568-48B8-86E9-1FCE0137F2E8}" srcId="{40244D9F-6BF7-4FC6-AF81-FC5A3B2AAB34}" destId="{2B9416DF-2818-40FD-880F-8FA742038C9A}" srcOrd="3" destOrd="0" parTransId="{CA92E77D-8AE3-46AC-9BEA-7457E4C292C5}" sibTransId="{5E3F0475-0EA1-4554-94DF-CA1629ECE79D}"/>
    <dgm:cxn modelId="{8E829338-2346-4EB8-8E82-05EB7D7218C6}" srcId="{40244D9F-6BF7-4FC6-AF81-FC5A3B2AAB34}" destId="{1B01F481-077C-4BFD-92FE-57A1BAFEBD62}" srcOrd="2" destOrd="0" parTransId="{433B9327-CB4B-40A2-963C-EF899A742255}" sibTransId="{E776D9E9-4E70-4630-A98B-6C183671B865}"/>
    <dgm:cxn modelId="{6BE64216-A32F-485A-A514-F1B8D130B012}" type="presOf" srcId="{39624D2D-FC1D-44AD-99AE-1F238331FD4D}" destId="{9CD4F48D-F32A-4D71-B331-B56822AB1F94}" srcOrd="0" destOrd="0" presId="urn:microsoft.com/office/officeart/2005/8/layout/matrix1"/>
    <dgm:cxn modelId="{CA74FB5E-674E-4D9A-8D54-145136B637A2}" type="presOf" srcId="{165903D1-8F8C-432C-9B84-4821F6344501}" destId="{C642C452-939E-4CE7-B56D-670F20A32A18}" srcOrd="1" destOrd="0" presId="urn:microsoft.com/office/officeart/2005/8/layout/matrix1"/>
    <dgm:cxn modelId="{6117A58A-88C2-499B-98BB-37FB26F880F5}" srcId="{40244D9F-6BF7-4FC6-AF81-FC5A3B2AAB34}" destId="{165903D1-8F8C-432C-9B84-4821F6344501}" srcOrd="1" destOrd="0" parTransId="{EFE58455-02BF-48DF-9DD2-373ECB7EEBB4}" sibTransId="{BD941C96-8725-4E30-94A8-938D99BF27F3}"/>
    <dgm:cxn modelId="{A35C029D-2D69-4B9B-AEB4-B0A647BC381F}" srcId="{40244D9F-6BF7-4FC6-AF81-FC5A3B2AAB34}" destId="{39624D2D-FC1D-44AD-99AE-1F238331FD4D}" srcOrd="0" destOrd="0" parTransId="{576D4D1D-E69C-41ED-AE7A-A57F8D246604}" sibTransId="{E4CFCACB-E69E-43FB-BC61-4C56CCE59C1D}"/>
    <dgm:cxn modelId="{4F834801-BF0C-4233-AFDB-40898377E5FF}" type="presOf" srcId="{40244D9F-6BF7-4FC6-AF81-FC5A3B2AAB34}" destId="{A34226F7-E324-425F-BA50-2D92AE2248DF}" srcOrd="0" destOrd="0" presId="urn:microsoft.com/office/officeart/2005/8/layout/matrix1"/>
    <dgm:cxn modelId="{C01213C5-12A5-4977-9743-258F3E68A314}" type="presOf" srcId="{39624D2D-FC1D-44AD-99AE-1F238331FD4D}" destId="{AE38E209-F154-4C42-8FCC-3FE19DC08A4A}" srcOrd="1" destOrd="0" presId="urn:microsoft.com/office/officeart/2005/8/layout/matrix1"/>
    <dgm:cxn modelId="{9AF2B760-D7B7-4420-9FCB-4B965D48E799}" srcId="{8234AEF4-A7E8-48AD-866D-2E8D8EE12C57}" destId="{40244D9F-6BF7-4FC6-AF81-FC5A3B2AAB34}" srcOrd="0" destOrd="0" parTransId="{0DE360DB-CA5A-4CCB-81AB-AA120D943F34}" sibTransId="{7FBB5509-E4A1-4D96-A41C-268D1731BC11}"/>
    <dgm:cxn modelId="{E464594B-CB82-4684-846E-5E392C7ED460}" type="presOf" srcId="{2B9416DF-2818-40FD-880F-8FA742038C9A}" destId="{2CC8EFA4-168F-40B9-9DA5-32A9AA118BE8}" srcOrd="0" destOrd="0" presId="urn:microsoft.com/office/officeart/2005/8/layout/matrix1"/>
    <dgm:cxn modelId="{C424F808-E545-4522-A60A-187CEBC94630}" type="presOf" srcId="{165903D1-8F8C-432C-9B84-4821F6344501}" destId="{CDD2E362-A1A5-45FF-A02B-6A11741DE34D}" srcOrd="0" destOrd="0" presId="urn:microsoft.com/office/officeart/2005/8/layout/matrix1"/>
    <dgm:cxn modelId="{4A78379E-3F77-4C5F-AE01-5DB723F3537D}" type="presOf" srcId="{1B01F481-077C-4BFD-92FE-57A1BAFEBD62}" destId="{0F777176-0886-42D5-A38A-F4DD60AD9CED}" srcOrd="0" destOrd="0" presId="urn:microsoft.com/office/officeart/2005/8/layout/matrix1"/>
    <dgm:cxn modelId="{6488E0E8-2C36-4B6A-83C8-2F45B68C1440}" type="presOf" srcId="{8234AEF4-A7E8-48AD-866D-2E8D8EE12C57}" destId="{C7AFBF01-B7B0-469C-B523-98ECA93514A7}" srcOrd="0" destOrd="0" presId="urn:microsoft.com/office/officeart/2005/8/layout/matrix1"/>
    <dgm:cxn modelId="{40B9DB13-AD69-424C-8F86-18ABAB1B6F5D}" type="presOf" srcId="{2B9416DF-2818-40FD-880F-8FA742038C9A}" destId="{9964BA49-C61C-4515-B936-921621A4DCA7}" srcOrd="1" destOrd="0" presId="urn:microsoft.com/office/officeart/2005/8/layout/matrix1"/>
    <dgm:cxn modelId="{173AAEF3-F54C-4FB6-A40A-FBADE59274D8}" type="presOf" srcId="{1B01F481-077C-4BFD-92FE-57A1BAFEBD62}" destId="{695A48AC-E2B5-4B12-A716-786220F7DA0A}" srcOrd="1" destOrd="0" presId="urn:microsoft.com/office/officeart/2005/8/layout/matrix1"/>
    <dgm:cxn modelId="{730FD802-6C02-4586-812E-93C874D85692}" type="presParOf" srcId="{C7AFBF01-B7B0-469C-B523-98ECA93514A7}" destId="{3A74B5A4-6BBD-4F9D-9991-0C832D3CC8B6}" srcOrd="0" destOrd="0" presId="urn:microsoft.com/office/officeart/2005/8/layout/matrix1"/>
    <dgm:cxn modelId="{90A866FB-9F9C-46DB-B8D1-55260D19ACCC}" type="presParOf" srcId="{3A74B5A4-6BBD-4F9D-9991-0C832D3CC8B6}" destId="{9CD4F48D-F32A-4D71-B331-B56822AB1F94}" srcOrd="0" destOrd="0" presId="urn:microsoft.com/office/officeart/2005/8/layout/matrix1"/>
    <dgm:cxn modelId="{220E43FD-AC42-413D-B09A-74DF2F16CC63}" type="presParOf" srcId="{3A74B5A4-6BBD-4F9D-9991-0C832D3CC8B6}" destId="{AE38E209-F154-4C42-8FCC-3FE19DC08A4A}" srcOrd="1" destOrd="0" presId="urn:microsoft.com/office/officeart/2005/8/layout/matrix1"/>
    <dgm:cxn modelId="{173930C2-D0B8-474D-8247-3EE295A8F133}" type="presParOf" srcId="{3A74B5A4-6BBD-4F9D-9991-0C832D3CC8B6}" destId="{CDD2E362-A1A5-45FF-A02B-6A11741DE34D}" srcOrd="2" destOrd="0" presId="urn:microsoft.com/office/officeart/2005/8/layout/matrix1"/>
    <dgm:cxn modelId="{6E77C9F7-6BB6-4A72-9290-8E8C083A30CC}" type="presParOf" srcId="{3A74B5A4-6BBD-4F9D-9991-0C832D3CC8B6}" destId="{C642C452-939E-4CE7-B56D-670F20A32A18}" srcOrd="3" destOrd="0" presId="urn:microsoft.com/office/officeart/2005/8/layout/matrix1"/>
    <dgm:cxn modelId="{D4FE263E-AEC9-4CB8-8D3D-9104FC0B5A8E}" type="presParOf" srcId="{3A74B5A4-6BBD-4F9D-9991-0C832D3CC8B6}" destId="{0F777176-0886-42D5-A38A-F4DD60AD9CED}" srcOrd="4" destOrd="0" presId="urn:microsoft.com/office/officeart/2005/8/layout/matrix1"/>
    <dgm:cxn modelId="{C960144F-327C-45A9-BB9C-6FD7F76C8DBE}" type="presParOf" srcId="{3A74B5A4-6BBD-4F9D-9991-0C832D3CC8B6}" destId="{695A48AC-E2B5-4B12-A716-786220F7DA0A}" srcOrd="5" destOrd="0" presId="urn:microsoft.com/office/officeart/2005/8/layout/matrix1"/>
    <dgm:cxn modelId="{C08F980C-4F5D-42CE-8944-CFD10DE03908}" type="presParOf" srcId="{3A74B5A4-6BBD-4F9D-9991-0C832D3CC8B6}" destId="{2CC8EFA4-168F-40B9-9DA5-32A9AA118BE8}" srcOrd="6" destOrd="0" presId="urn:microsoft.com/office/officeart/2005/8/layout/matrix1"/>
    <dgm:cxn modelId="{5D32541F-5B69-415D-AC99-C2BD4557CB71}" type="presParOf" srcId="{3A74B5A4-6BBD-4F9D-9991-0C832D3CC8B6}" destId="{9964BA49-C61C-4515-B936-921621A4DCA7}" srcOrd="7" destOrd="0" presId="urn:microsoft.com/office/officeart/2005/8/layout/matrix1"/>
    <dgm:cxn modelId="{2CB6E330-A7A1-4539-B22D-63D99480ED82}" type="presParOf" srcId="{C7AFBF01-B7B0-469C-B523-98ECA93514A7}" destId="{A34226F7-E324-425F-BA50-2D92AE2248DF}" srcOrd="1" destOrd="0" presId="urn:microsoft.com/office/officeart/2005/8/layout/matrix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FE4F87-A146-4B27-B929-135B7399D260}"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F1496B5-DB71-4745-B98E-F04835C85EA8}">
      <dgm:prSet phldrT="[Text]"/>
      <dgm:spPr/>
      <dgm:t>
        <a:bodyPr/>
        <a:lstStyle/>
        <a:p>
          <a:r>
            <a:rPr lang="en-US" dirty="0" smtClean="0"/>
            <a:t>Low Latency, High Availability Mesh Design</a:t>
          </a:r>
          <a:endParaRPr lang="en-US" dirty="0"/>
        </a:p>
      </dgm:t>
    </dgm:pt>
    <dgm:pt modelId="{FD6D0EE8-C5E9-42C8-9A2C-F29B744CEA9F}" type="parTrans" cxnId="{E8664C6A-F161-45A2-85DB-6CBC3844B372}">
      <dgm:prSet/>
      <dgm:spPr/>
      <dgm:t>
        <a:bodyPr/>
        <a:lstStyle/>
        <a:p>
          <a:endParaRPr lang="en-US"/>
        </a:p>
      </dgm:t>
    </dgm:pt>
    <dgm:pt modelId="{93D7DB9E-EC80-4DDD-A28C-7E15748FB581}" type="sibTrans" cxnId="{E8664C6A-F161-45A2-85DB-6CBC3844B372}">
      <dgm:prSet/>
      <dgm:spPr/>
      <dgm:t>
        <a:bodyPr/>
        <a:lstStyle/>
        <a:p>
          <a:endParaRPr lang="en-US"/>
        </a:p>
      </dgm:t>
    </dgm:pt>
    <dgm:pt modelId="{394599A3-1034-4BB1-829D-4D302D677F38}">
      <dgm:prSet/>
      <dgm:spPr/>
      <dgm:t>
        <a:bodyPr/>
        <a:lstStyle/>
        <a:p>
          <a:r>
            <a:rPr lang="en-US" dirty="0" smtClean="0"/>
            <a:t>Two-tier fabric design</a:t>
          </a:r>
        </a:p>
      </dgm:t>
    </dgm:pt>
    <dgm:pt modelId="{AE9B53BD-47B0-467B-B482-A8A9E7D6A693}" type="parTrans" cxnId="{39095849-12A7-401A-AB75-BE69E8A2929A}">
      <dgm:prSet/>
      <dgm:spPr/>
      <dgm:t>
        <a:bodyPr/>
        <a:lstStyle/>
        <a:p>
          <a:endParaRPr lang="en-US"/>
        </a:p>
      </dgm:t>
    </dgm:pt>
    <dgm:pt modelId="{F56657B7-925B-4383-AA8C-964CA06D8D20}" type="sibTrans" cxnId="{39095849-12A7-401A-AB75-BE69E8A2929A}">
      <dgm:prSet/>
      <dgm:spPr/>
      <dgm:t>
        <a:bodyPr/>
        <a:lstStyle/>
        <a:p>
          <a:endParaRPr lang="en-US"/>
        </a:p>
      </dgm:t>
    </dgm:pt>
    <dgm:pt modelId="{0249B051-BF52-4B2E-AA47-4263B3CB753D}">
      <dgm:prSet/>
      <dgm:spPr/>
      <dgm:t>
        <a:bodyPr/>
        <a:lstStyle/>
        <a:p>
          <a:r>
            <a:rPr lang="en-US" dirty="0" smtClean="0"/>
            <a:t>Application programmability and visibility</a:t>
          </a:r>
        </a:p>
      </dgm:t>
    </dgm:pt>
    <dgm:pt modelId="{05EC6174-EC0D-4B04-8AF4-E17EDF5D774B}" type="parTrans" cxnId="{50787A0D-5930-4C96-BC11-A9CEE6F8F79D}">
      <dgm:prSet/>
      <dgm:spPr/>
      <dgm:t>
        <a:bodyPr/>
        <a:lstStyle/>
        <a:p>
          <a:endParaRPr lang="en-US"/>
        </a:p>
      </dgm:t>
    </dgm:pt>
    <dgm:pt modelId="{5904A6A0-168D-4C18-8535-C03F4379DCED}" type="sibTrans" cxnId="{50787A0D-5930-4C96-BC11-A9CEE6F8F79D}">
      <dgm:prSet/>
      <dgm:spPr/>
      <dgm:t>
        <a:bodyPr/>
        <a:lstStyle/>
        <a:p>
          <a:endParaRPr lang="en-US"/>
        </a:p>
      </dgm:t>
    </dgm:pt>
    <dgm:pt modelId="{501BB707-E6EA-4E37-A578-B8C7D0F3018B}">
      <dgm:prSet/>
      <dgm:spPr/>
      <dgm:t>
        <a:bodyPr/>
        <a:lstStyle/>
        <a:p>
          <a:r>
            <a:rPr lang="en-US" dirty="0" smtClean="0"/>
            <a:t>Automatically recognizes adds/move/changes of virtual machines</a:t>
          </a:r>
        </a:p>
      </dgm:t>
    </dgm:pt>
    <dgm:pt modelId="{2E5C7845-271C-48C0-82D0-4B630423D23B}" type="parTrans" cxnId="{02E7BBF2-191E-4628-BA30-247413BD237E}">
      <dgm:prSet/>
      <dgm:spPr/>
      <dgm:t>
        <a:bodyPr/>
        <a:lstStyle/>
        <a:p>
          <a:endParaRPr lang="en-US"/>
        </a:p>
      </dgm:t>
    </dgm:pt>
    <dgm:pt modelId="{993AEAF5-5401-4CA3-AD75-EB6219ABF495}" type="sibTrans" cxnId="{02E7BBF2-191E-4628-BA30-247413BD237E}">
      <dgm:prSet/>
      <dgm:spPr/>
      <dgm:t>
        <a:bodyPr/>
        <a:lstStyle/>
        <a:p>
          <a:endParaRPr lang="en-US"/>
        </a:p>
      </dgm:t>
    </dgm:pt>
    <dgm:pt modelId="{A6D7A87E-966F-4C38-A0EE-CD8F68092855}">
      <dgm:prSet/>
      <dgm:spPr/>
      <dgm:t>
        <a:bodyPr/>
        <a:lstStyle/>
        <a:p>
          <a:r>
            <a:rPr lang="en-US" dirty="0" smtClean="0"/>
            <a:t>Pay-as-you-grow scalability</a:t>
          </a:r>
        </a:p>
      </dgm:t>
    </dgm:pt>
    <dgm:pt modelId="{D762B224-7DF2-4F45-BC4E-75378713E905}" type="parTrans" cxnId="{F1DD58F4-BB9A-419A-9440-FE65A9F1BECC}">
      <dgm:prSet/>
      <dgm:spPr/>
      <dgm:t>
        <a:bodyPr/>
        <a:lstStyle/>
        <a:p>
          <a:endParaRPr lang="en-US"/>
        </a:p>
      </dgm:t>
    </dgm:pt>
    <dgm:pt modelId="{F07F7A05-3FDA-4D46-B771-8561F4BCA468}" type="sibTrans" cxnId="{F1DD58F4-BB9A-419A-9440-FE65A9F1BECC}">
      <dgm:prSet/>
      <dgm:spPr/>
      <dgm:t>
        <a:bodyPr/>
        <a:lstStyle/>
        <a:p>
          <a:endParaRPr lang="en-US"/>
        </a:p>
      </dgm:t>
    </dgm:pt>
    <dgm:pt modelId="{9BF98C54-AB62-42B4-8360-9DD8F77AD709}">
      <dgm:prSet/>
      <dgm:spPr/>
      <dgm:t>
        <a:bodyPr/>
        <a:lstStyle/>
        <a:p>
          <a:r>
            <a:rPr lang="en-US" dirty="0" smtClean="0"/>
            <a:t>Architecture enabled with small initial investment</a:t>
          </a:r>
        </a:p>
      </dgm:t>
    </dgm:pt>
    <dgm:pt modelId="{26071B4D-AB56-424B-BBC1-AFA714DE3DCB}" type="parTrans" cxnId="{F3E22923-16A6-44EA-BACC-87B120A2B9C3}">
      <dgm:prSet/>
      <dgm:spPr/>
      <dgm:t>
        <a:bodyPr/>
        <a:lstStyle/>
        <a:p>
          <a:endParaRPr lang="en-US"/>
        </a:p>
      </dgm:t>
    </dgm:pt>
    <dgm:pt modelId="{F49F1889-2E43-4384-848E-9F664F61E539}" type="sibTrans" cxnId="{F3E22923-16A6-44EA-BACC-87B120A2B9C3}">
      <dgm:prSet/>
      <dgm:spPr/>
      <dgm:t>
        <a:bodyPr/>
        <a:lstStyle/>
        <a:p>
          <a:endParaRPr lang="en-US"/>
        </a:p>
      </dgm:t>
    </dgm:pt>
    <dgm:pt modelId="{0EB3732A-A73A-44A4-BB4D-82AEFD2D0338}">
      <dgm:prSet/>
      <dgm:spPr/>
      <dgm:t>
        <a:bodyPr/>
        <a:lstStyle/>
        <a:p>
          <a:r>
            <a:rPr lang="en-US" dirty="0" smtClean="0"/>
            <a:t>Cloud-ready </a:t>
          </a:r>
        </a:p>
      </dgm:t>
    </dgm:pt>
    <dgm:pt modelId="{87F38CEF-B803-4791-8D52-CF35EA24E963}" type="parTrans" cxnId="{F7C39890-80B0-48E1-9ED0-8F6A9A2EB099}">
      <dgm:prSet/>
      <dgm:spPr/>
      <dgm:t>
        <a:bodyPr/>
        <a:lstStyle/>
        <a:p>
          <a:endParaRPr lang="en-US"/>
        </a:p>
      </dgm:t>
    </dgm:pt>
    <dgm:pt modelId="{A0B238EC-DF45-41A1-B931-E3CF5398FB40}" type="sibTrans" cxnId="{F7C39890-80B0-48E1-9ED0-8F6A9A2EB099}">
      <dgm:prSet/>
      <dgm:spPr/>
      <dgm:t>
        <a:bodyPr/>
        <a:lstStyle/>
        <a:p>
          <a:endParaRPr lang="en-US"/>
        </a:p>
      </dgm:t>
    </dgm:pt>
    <dgm:pt modelId="{1820737C-1953-49F3-A897-3F92830DCC60}">
      <dgm:prSet/>
      <dgm:spPr/>
      <dgm:t>
        <a:bodyPr/>
        <a:lstStyle/>
        <a:p>
          <a:r>
            <a:rPr lang="en-US" dirty="0" smtClean="0"/>
            <a:t>Wire-rate capacity</a:t>
          </a:r>
        </a:p>
      </dgm:t>
    </dgm:pt>
    <dgm:pt modelId="{2DB0F6DE-0467-46CE-9C30-C2EB2DD63CAB}" type="parTrans" cxnId="{16E3C854-25D1-474A-ACCA-6373EA4442DD}">
      <dgm:prSet/>
      <dgm:spPr/>
      <dgm:t>
        <a:bodyPr/>
        <a:lstStyle/>
        <a:p>
          <a:endParaRPr lang="en-US"/>
        </a:p>
      </dgm:t>
    </dgm:pt>
    <dgm:pt modelId="{FA5C3EFC-8339-4F7A-8827-F0BA5CCE405D}" type="sibTrans" cxnId="{16E3C854-25D1-474A-ACCA-6373EA4442DD}">
      <dgm:prSet/>
      <dgm:spPr/>
      <dgm:t>
        <a:bodyPr/>
        <a:lstStyle/>
        <a:p>
          <a:endParaRPr lang="en-US"/>
        </a:p>
      </dgm:t>
    </dgm:pt>
    <dgm:pt modelId="{2028094D-3AB1-40A6-9F65-B45B94B55144}">
      <dgm:prSet/>
      <dgm:spPr/>
      <dgm:t>
        <a:bodyPr/>
        <a:lstStyle/>
        <a:p>
          <a:r>
            <a:rPr lang="en-US" dirty="0" smtClean="0"/>
            <a:t>Integrates into existing infrastructure with stands-based interoperability – No rip/replace needed</a:t>
          </a:r>
        </a:p>
      </dgm:t>
    </dgm:pt>
    <dgm:pt modelId="{23FAA775-70F6-45AA-A1A5-90D4AB6FE2BF}" type="parTrans" cxnId="{B19266CA-58D4-4D3F-90FE-7FD805980EBC}">
      <dgm:prSet/>
      <dgm:spPr/>
      <dgm:t>
        <a:bodyPr/>
        <a:lstStyle/>
        <a:p>
          <a:endParaRPr lang="en-US"/>
        </a:p>
      </dgm:t>
    </dgm:pt>
    <dgm:pt modelId="{E1B82C5A-50D3-480B-B2E0-D97433E2999C}" type="sibTrans" cxnId="{B19266CA-58D4-4D3F-90FE-7FD805980EBC}">
      <dgm:prSet/>
      <dgm:spPr/>
      <dgm:t>
        <a:bodyPr/>
        <a:lstStyle/>
        <a:p>
          <a:endParaRPr lang="en-US"/>
        </a:p>
      </dgm:t>
    </dgm:pt>
    <dgm:pt modelId="{AA3AAC5D-7AB6-43B3-AE4E-F97ABBACCF3A}">
      <dgm:prSet/>
      <dgm:spPr/>
      <dgm:t>
        <a:bodyPr/>
        <a:lstStyle/>
        <a:p>
          <a:r>
            <a:rPr lang="en-US" dirty="0" smtClean="0"/>
            <a:t>End-to-end resiliency</a:t>
          </a:r>
        </a:p>
      </dgm:t>
    </dgm:pt>
    <dgm:pt modelId="{79F6F284-FD20-4871-9CDB-00054053BE36}" type="parTrans" cxnId="{F6661368-2531-4FEF-B05D-14A77334C8C1}">
      <dgm:prSet/>
      <dgm:spPr/>
      <dgm:t>
        <a:bodyPr/>
        <a:lstStyle/>
        <a:p>
          <a:endParaRPr lang="en-US"/>
        </a:p>
      </dgm:t>
    </dgm:pt>
    <dgm:pt modelId="{77F562F7-E25B-443D-B697-FF61BC0837CC}" type="sibTrans" cxnId="{F6661368-2531-4FEF-B05D-14A77334C8C1}">
      <dgm:prSet/>
      <dgm:spPr/>
      <dgm:t>
        <a:bodyPr/>
        <a:lstStyle/>
        <a:p>
          <a:endParaRPr lang="en-US"/>
        </a:p>
      </dgm:t>
    </dgm:pt>
    <dgm:pt modelId="{E2C12F75-F9F9-499B-994F-55E47950EEE4}">
      <dgm:prSet/>
      <dgm:spPr/>
      <dgm:t>
        <a:bodyPr/>
        <a:lstStyle/>
        <a:p>
          <a:r>
            <a:rPr lang="en-US" dirty="0" smtClean="0"/>
            <a:t>Near Linear scalability to over 14000 servers facing ports </a:t>
          </a:r>
        </a:p>
      </dgm:t>
    </dgm:pt>
    <dgm:pt modelId="{259E62D5-07CA-4797-9BEC-361A1BBDC508}" type="parTrans" cxnId="{6F977112-2758-462D-B33E-2AB3776A3F39}">
      <dgm:prSet/>
      <dgm:spPr/>
      <dgm:t>
        <a:bodyPr/>
        <a:lstStyle/>
        <a:p>
          <a:endParaRPr lang="en-US"/>
        </a:p>
      </dgm:t>
    </dgm:pt>
    <dgm:pt modelId="{39D205B6-19C2-4D02-9E9F-A668B074A554}" type="sibTrans" cxnId="{6F977112-2758-462D-B33E-2AB3776A3F39}">
      <dgm:prSet/>
      <dgm:spPr/>
      <dgm:t>
        <a:bodyPr/>
        <a:lstStyle/>
        <a:p>
          <a:endParaRPr lang="en-US"/>
        </a:p>
      </dgm:t>
    </dgm:pt>
    <dgm:pt modelId="{244DD3FE-E307-420D-92EA-995F4A25EC53}">
      <dgm:prSet/>
      <dgm:spPr/>
      <dgm:t>
        <a:bodyPr/>
        <a:lstStyle/>
        <a:p>
          <a:r>
            <a:rPr lang="en-US" dirty="0" smtClean="0"/>
            <a:t>Supports all hypervisor technologies</a:t>
          </a:r>
        </a:p>
      </dgm:t>
    </dgm:pt>
    <dgm:pt modelId="{AA877C5C-7670-4680-B3AB-D46250C67B46}" type="parTrans" cxnId="{83F8727F-2444-46AA-8BFB-FA0ECE1E7694}">
      <dgm:prSet/>
      <dgm:spPr/>
      <dgm:t>
        <a:bodyPr/>
        <a:lstStyle/>
        <a:p>
          <a:endParaRPr lang="en-US"/>
        </a:p>
      </dgm:t>
    </dgm:pt>
    <dgm:pt modelId="{E2C38D7D-C17E-4C50-9B93-10B220285923}" type="sibTrans" cxnId="{83F8727F-2444-46AA-8BFB-FA0ECE1E7694}">
      <dgm:prSet/>
      <dgm:spPr/>
      <dgm:t>
        <a:bodyPr/>
        <a:lstStyle/>
        <a:p>
          <a:endParaRPr lang="en-US"/>
        </a:p>
      </dgm:t>
    </dgm:pt>
    <dgm:pt modelId="{B1C0F40D-F089-41D4-B2CC-2D2739F3918C}">
      <dgm:prSet/>
      <dgm:spPr/>
      <dgm:t>
        <a:bodyPr/>
        <a:lstStyle/>
        <a:p>
          <a:r>
            <a:rPr lang="en-US" dirty="0" smtClean="0"/>
            <a:t>Shortest Path Bridging (SPB) for cloud integration</a:t>
          </a:r>
          <a:endParaRPr lang="en-US" dirty="0"/>
        </a:p>
      </dgm:t>
    </dgm:pt>
    <dgm:pt modelId="{FCAF6D10-16A8-4D2A-A6E3-A5602A2B3178}" type="parTrans" cxnId="{D8E88501-00DF-4C25-B68B-88A0B04ABC6E}">
      <dgm:prSet/>
      <dgm:spPr/>
      <dgm:t>
        <a:bodyPr/>
        <a:lstStyle/>
        <a:p>
          <a:endParaRPr lang="en-US"/>
        </a:p>
      </dgm:t>
    </dgm:pt>
    <dgm:pt modelId="{8ECCF61B-40D5-4713-A4B0-E0F2EB60F8FE}" type="sibTrans" cxnId="{D8E88501-00DF-4C25-B68B-88A0B04ABC6E}">
      <dgm:prSet/>
      <dgm:spPr/>
      <dgm:t>
        <a:bodyPr/>
        <a:lstStyle/>
        <a:p>
          <a:endParaRPr lang="en-US"/>
        </a:p>
      </dgm:t>
    </dgm:pt>
    <dgm:pt modelId="{F2041BE8-0E50-481F-B07A-50D1C7FCCAD6}">
      <dgm:prSet/>
      <dgm:spPr/>
      <dgm:t>
        <a:bodyPr/>
        <a:lstStyle/>
        <a:p>
          <a:r>
            <a:rPr lang="en-US" dirty="0" smtClean="0"/>
            <a:t>Integrated management and OSS tools </a:t>
          </a:r>
          <a:endParaRPr lang="en-US" dirty="0"/>
        </a:p>
      </dgm:t>
    </dgm:pt>
    <dgm:pt modelId="{00A119A8-F210-4EC4-8EAC-7DF08B674EB0}" type="parTrans" cxnId="{8256F1D7-39D0-48E5-A7A1-90CD355F0CB7}">
      <dgm:prSet/>
      <dgm:spPr/>
      <dgm:t>
        <a:bodyPr/>
        <a:lstStyle/>
        <a:p>
          <a:endParaRPr lang="en-US"/>
        </a:p>
      </dgm:t>
    </dgm:pt>
    <dgm:pt modelId="{DE0A0ECC-F9E9-4C0C-AAE8-9F4CFD75C547}" type="sibTrans" cxnId="{8256F1D7-39D0-48E5-A7A1-90CD355F0CB7}">
      <dgm:prSet/>
      <dgm:spPr/>
      <dgm:t>
        <a:bodyPr/>
        <a:lstStyle/>
        <a:p>
          <a:endParaRPr lang="en-US"/>
        </a:p>
      </dgm:t>
    </dgm:pt>
    <dgm:pt modelId="{7AEC310C-2FB0-4CC2-8E99-7D7BC6D30906}" type="pres">
      <dgm:prSet presAssocID="{F6FE4F87-A146-4B27-B929-135B7399D260}" presName="linear" presStyleCnt="0">
        <dgm:presLayoutVars>
          <dgm:dir/>
          <dgm:animLvl val="lvl"/>
          <dgm:resizeHandles val="exact"/>
        </dgm:presLayoutVars>
      </dgm:prSet>
      <dgm:spPr/>
      <dgm:t>
        <a:bodyPr/>
        <a:lstStyle/>
        <a:p>
          <a:endParaRPr lang="en-US"/>
        </a:p>
      </dgm:t>
    </dgm:pt>
    <dgm:pt modelId="{B50998F3-2053-43F7-85C8-C8FAB4779A5C}" type="pres">
      <dgm:prSet presAssocID="{0F1496B5-DB71-4745-B98E-F04835C85EA8}" presName="parentLin" presStyleCnt="0"/>
      <dgm:spPr/>
      <dgm:t>
        <a:bodyPr/>
        <a:lstStyle/>
        <a:p>
          <a:endParaRPr lang="en-US"/>
        </a:p>
      </dgm:t>
    </dgm:pt>
    <dgm:pt modelId="{F786B9A7-F8AA-4C43-BCA9-92188E59926F}" type="pres">
      <dgm:prSet presAssocID="{0F1496B5-DB71-4745-B98E-F04835C85EA8}" presName="parentLeftMargin" presStyleLbl="node1" presStyleIdx="0" presStyleCnt="4"/>
      <dgm:spPr/>
      <dgm:t>
        <a:bodyPr/>
        <a:lstStyle/>
        <a:p>
          <a:endParaRPr lang="en-US"/>
        </a:p>
      </dgm:t>
    </dgm:pt>
    <dgm:pt modelId="{1212FC00-F62F-4CF5-B68E-275CB5A9A7E1}" type="pres">
      <dgm:prSet presAssocID="{0F1496B5-DB71-4745-B98E-F04835C85EA8}" presName="parentText" presStyleLbl="node1" presStyleIdx="0" presStyleCnt="4">
        <dgm:presLayoutVars>
          <dgm:chMax val="0"/>
          <dgm:bulletEnabled val="1"/>
        </dgm:presLayoutVars>
      </dgm:prSet>
      <dgm:spPr/>
      <dgm:t>
        <a:bodyPr/>
        <a:lstStyle/>
        <a:p>
          <a:endParaRPr lang="en-US"/>
        </a:p>
      </dgm:t>
    </dgm:pt>
    <dgm:pt modelId="{E65F7459-B545-4653-B4A7-DB261228155A}" type="pres">
      <dgm:prSet presAssocID="{0F1496B5-DB71-4745-B98E-F04835C85EA8}" presName="negativeSpace" presStyleCnt="0"/>
      <dgm:spPr/>
      <dgm:t>
        <a:bodyPr/>
        <a:lstStyle/>
        <a:p>
          <a:endParaRPr lang="en-US"/>
        </a:p>
      </dgm:t>
    </dgm:pt>
    <dgm:pt modelId="{DD666170-00C1-4163-A930-DA2284C0C1A0}" type="pres">
      <dgm:prSet presAssocID="{0F1496B5-DB71-4745-B98E-F04835C85EA8}" presName="childText" presStyleLbl="conFgAcc1" presStyleIdx="0" presStyleCnt="4">
        <dgm:presLayoutVars>
          <dgm:bulletEnabled val="1"/>
        </dgm:presLayoutVars>
      </dgm:prSet>
      <dgm:spPr/>
      <dgm:t>
        <a:bodyPr/>
        <a:lstStyle/>
        <a:p>
          <a:endParaRPr lang="en-US"/>
        </a:p>
      </dgm:t>
    </dgm:pt>
    <dgm:pt modelId="{EC4DDC71-1435-4EBC-BC68-015CD96A9BE4}" type="pres">
      <dgm:prSet presAssocID="{93D7DB9E-EC80-4DDD-A28C-7E15748FB581}" presName="spaceBetweenRectangles" presStyleCnt="0"/>
      <dgm:spPr/>
      <dgm:t>
        <a:bodyPr/>
        <a:lstStyle/>
        <a:p>
          <a:endParaRPr lang="en-US"/>
        </a:p>
      </dgm:t>
    </dgm:pt>
    <dgm:pt modelId="{4FA4E1B7-E27C-4B0A-A7F9-E5C1C083837F}" type="pres">
      <dgm:prSet presAssocID="{A6D7A87E-966F-4C38-A0EE-CD8F68092855}" presName="parentLin" presStyleCnt="0"/>
      <dgm:spPr/>
      <dgm:t>
        <a:bodyPr/>
        <a:lstStyle/>
        <a:p>
          <a:endParaRPr lang="en-US"/>
        </a:p>
      </dgm:t>
    </dgm:pt>
    <dgm:pt modelId="{0A94F096-D7BD-4156-AE7E-32E8EFED8CE2}" type="pres">
      <dgm:prSet presAssocID="{A6D7A87E-966F-4C38-A0EE-CD8F68092855}" presName="parentLeftMargin" presStyleLbl="node1" presStyleIdx="0" presStyleCnt="4"/>
      <dgm:spPr/>
      <dgm:t>
        <a:bodyPr/>
        <a:lstStyle/>
        <a:p>
          <a:endParaRPr lang="en-US"/>
        </a:p>
      </dgm:t>
    </dgm:pt>
    <dgm:pt modelId="{E7DB685D-5965-45F2-9134-68B5C9F04A9A}" type="pres">
      <dgm:prSet presAssocID="{A6D7A87E-966F-4C38-A0EE-CD8F68092855}" presName="parentText" presStyleLbl="node1" presStyleIdx="1" presStyleCnt="4">
        <dgm:presLayoutVars>
          <dgm:chMax val="0"/>
          <dgm:bulletEnabled val="1"/>
        </dgm:presLayoutVars>
      </dgm:prSet>
      <dgm:spPr/>
      <dgm:t>
        <a:bodyPr/>
        <a:lstStyle/>
        <a:p>
          <a:endParaRPr lang="en-US"/>
        </a:p>
      </dgm:t>
    </dgm:pt>
    <dgm:pt modelId="{1297815A-AFCB-4CBE-B6D7-D2CA26625080}" type="pres">
      <dgm:prSet presAssocID="{A6D7A87E-966F-4C38-A0EE-CD8F68092855}" presName="negativeSpace" presStyleCnt="0"/>
      <dgm:spPr/>
      <dgm:t>
        <a:bodyPr/>
        <a:lstStyle/>
        <a:p>
          <a:endParaRPr lang="en-US"/>
        </a:p>
      </dgm:t>
    </dgm:pt>
    <dgm:pt modelId="{9B5FA985-91D8-4B87-8924-E586EEA81859}" type="pres">
      <dgm:prSet presAssocID="{A6D7A87E-966F-4C38-A0EE-CD8F68092855}" presName="childText" presStyleLbl="conFgAcc1" presStyleIdx="1" presStyleCnt="4" custLinFactNeighborX="0">
        <dgm:presLayoutVars>
          <dgm:bulletEnabled val="1"/>
        </dgm:presLayoutVars>
      </dgm:prSet>
      <dgm:spPr/>
      <dgm:t>
        <a:bodyPr/>
        <a:lstStyle/>
        <a:p>
          <a:endParaRPr lang="en-US"/>
        </a:p>
      </dgm:t>
    </dgm:pt>
    <dgm:pt modelId="{C9008AEC-0EDB-4F68-A432-2CA09676077A}" type="pres">
      <dgm:prSet presAssocID="{F07F7A05-3FDA-4D46-B771-8561F4BCA468}" presName="spaceBetweenRectangles" presStyleCnt="0"/>
      <dgm:spPr/>
      <dgm:t>
        <a:bodyPr/>
        <a:lstStyle/>
        <a:p>
          <a:endParaRPr lang="en-US"/>
        </a:p>
      </dgm:t>
    </dgm:pt>
    <dgm:pt modelId="{DB8B42B7-1ACB-4790-9798-23C315353238}" type="pres">
      <dgm:prSet presAssocID="{0249B051-BF52-4B2E-AA47-4263B3CB753D}" presName="parentLin" presStyleCnt="0"/>
      <dgm:spPr/>
      <dgm:t>
        <a:bodyPr/>
        <a:lstStyle/>
        <a:p>
          <a:endParaRPr lang="en-US"/>
        </a:p>
      </dgm:t>
    </dgm:pt>
    <dgm:pt modelId="{B7DA488A-DA02-4709-8B5D-146606FA26BF}" type="pres">
      <dgm:prSet presAssocID="{0249B051-BF52-4B2E-AA47-4263B3CB753D}" presName="parentLeftMargin" presStyleLbl="node1" presStyleIdx="1" presStyleCnt="4"/>
      <dgm:spPr/>
      <dgm:t>
        <a:bodyPr/>
        <a:lstStyle/>
        <a:p>
          <a:endParaRPr lang="en-US"/>
        </a:p>
      </dgm:t>
    </dgm:pt>
    <dgm:pt modelId="{C2FD5085-0913-4B6D-88C2-B44A17F1CCFD}" type="pres">
      <dgm:prSet presAssocID="{0249B051-BF52-4B2E-AA47-4263B3CB753D}" presName="parentText" presStyleLbl="node1" presStyleIdx="2" presStyleCnt="4">
        <dgm:presLayoutVars>
          <dgm:chMax val="0"/>
          <dgm:bulletEnabled val="1"/>
        </dgm:presLayoutVars>
      </dgm:prSet>
      <dgm:spPr/>
      <dgm:t>
        <a:bodyPr/>
        <a:lstStyle/>
        <a:p>
          <a:endParaRPr lang="en-US"/>
        </a:p>
      </dgm:t>
    </dgm:pt>
    <dgm:pt modelId="{42A67541-0CD8-49C0-8807-DA6227458C09}" type="pres">
      <dgm:prSet presAssocID="{0249B051-BF52-4B2E-AA47-4263B3CB753D}" presName="negativeSpace" presStyleCnt="0"/>
      <dgm:spPr/>
      <dgm:t>
        <a:bodyPr/>
        <a:lstStyle/>
        <a:p>
          <a:endParaRPr lang="en-US"/>
        </a:p>
      </dgm:t>
    </dgm:pt>
    <dgm:pt modelId="{0825DDD6-F5DD-4E04-994B-AB8987713AEE}" type="pres">
      <dgm:prSet presAssocID="{0249B051-BF52-4B2E-AA47-4263B3CB753D}" presName="childText" presStyleLbl="conFgAcc1" presStyleIdx="2" presStyleCnt="4">
        <dgm:presLayoutVars>
          <dgm:bulletEnabled val="1"/>
        </dgm:presLayoutVars>
      </dgm:prSet>
      <dgm:spPr/>
      <dgm:t>
        <a:bodyPr/>
        <a:lstStyle/>
        <a:p>
          <a:endParaRPr lang="en-US"/>
        </a:p>
      </dgm:t>
    </dgm:pt>
    <dgm:pt modelId="{97110ED4-A150-4CD0-BCB0-699050CF3E03}" type="pres">
      <dgm:prSet presAssocID="{5904A6A0-168D-4C18-8535-C03F4379DCED}" presName="spaceBetweenRectangles" presStyleCnt="0"/>
      <dgm:spPr/>
      <dgm:t>
        <a:bodyPr/>
        <a:lstStyle/>
        <a:p>
          <a:endParaRPr lang="en-US"/>
        </a:p>
      </dgm:t>
    </dgm:pt>
    <dgm:pt modelId="{3CE334F6-8558-4BE0-A0CC-1C46FE6ACBB7}" type="pres">
      <dgm:prSet presAssocID="{0EB3732A-A73A-44A4-BB4D-82AEFD2D0338}" presName="parentLin" presStyleCnt="0"/>
      <dgm:spPr/>
      <dgm:t>
        <a:bodyPr/>
        <a:lstStyle/>
        <a:p>
          <a:endParaRPr lang="en-US"/>
        </a:p>
      </dgm:t>
    </dgm:pt>
    <dgm:pt modelId="{8AC95DC5-52DB-4AA1-92A4-FDD10DF344AB}" type="pres">
      <dgm:prSet presAssocID="{0EB3732A-A73A-44A4-BB4D-82AEFD2D0338}" presName="parentLeftMargin" presStyleLbl="node1" presStyleIdx="2" presStyleCnt="4"/>
      <dgm:spPr/>
      <dgm:t>
        <a:bodyPr/>
        <a:lstStyle/>
        <a:p>
          <a:endParaRPr lang="en-US"/>
        </a:p>
      </dgm:t>
    </dgm:pt>
    <dgm:pt modelId="{6988CD83-6DEA-4923-94EC-D7EB7A6E8512}" type="pres">
      <dgm:prSet presAssocID="{0EB3732A-A73A-44A4-BB4D-82AEFD2D0338}" presName="parentText" presStyleLbl="node1" presStyleIdx="3" presStyleCnt="4">
        <dgm:presLayoutVars>
          <dgm:chMax val="0"/>
          <dgm:bulletEnabled val="1"/>
        </dgm:presLayoutVars>
      </dgm:prSet>
      <dgm:spPr/>
      <dgm:t>
        <a:bodyPr/>
        <a:lstStyle/>
        <a:p>
          <a:endParaRPr lang="en-US"/>
        </a:p>
      </dgm:t>
    </dgm:pt>
    <dgm:pt modelId="{0AA78D46-A9CF-4EE1-946F-C565A3D9982A}" type="pres">
      <dgm:prSet presAssocID="{0EB3732A-A73A-44A4-BB4D-82AEFD2D0338}" presName="negativeSpace" presStyleCnt="0"/>
      <dgm:spPr/>
      <dgm:t>
        <a:bodyPr/>
        <a:lstStyle/>
        <a:p>
          <a:endParaRPr lang="en-US"/>
        </a:p>
      </dgm:t>
    </dgm:pt>
    <dgm:pt modelId="{5D33D417-8128-403C-BEBC-7686F6618B6C}" type="pres">
      <dgm:prSet presAssocID="{0EB3732A-A73A-44A4-BB4D-82AEFD2D0338}" presName="childText" presStyleLbl="conFgAcc1" presStyleIdx="3" presStyleCnt="4">
        <dgm:presLayoutVars>
          <dgm:bulletEnabled val="1"/>
        </dgm:presLayoutVars>
      </dgm:prSet>
      <dgm:spPr/>
      <dgm:t>
        <a:bodyPr/>
        <a:lstStyle/>
        <a:p>
          <a:endParaRPr lang="en-US"/>
        </a:p>
      </dgm:t>
    </dgm:pt>
  </dgm:ptLst>
  <dgm:cxnLst>
    <dgm:cxn modelId="{BA71A616-ED0D-4994-B58E-B289D5B3576A}" type="presOf" srcId="{9BF98C54-AB62-42B4-8360-9DD8F77AD709}" destId="{9B5FA985-91D8-4B87-8924-E586EEA81859}" srcOrd="0" destOrd="0" presId="urn:microsoft.com/office/officeart/2005/8/layout/list1"/>
    <dgm:cxn modelId="{22CB313D-B4F5-497A-866D-C5B90742E3FD}" type="presOf" srcId="{394599A3-1034-4BB1-829D-4D302D677F38}" destId="{DD666170-00C1-4163-A930-DA2284C0C1A0}" srcOrd="0" destOrd="0" presId="urn:microsoft.com/office/officeart/2005/8/layout/list1"/>
    <dgm:cxn modelId="{35887F5C-A1CE-43E7-9139-EC338B7C2284}" type="presOf" srcId="{0EB3732A-A73A-44A4-BB4D-82AEFD2D0338}" destId="{6988CD83-6DEA-4923-94EC-D7EB7A6E8512}" srcOrd="1" destOrd="0" presId="urn:microsoft.com/office/officeart/2005/8/layout/list1"/>
    <dgm:cxn modelId="{D8E88501-00DF-4C25-B68B-88A0B04ABC6E}" srcId="{0EB3732A-A73A-44A4-BB4D-82AEFD2D0338}" destId="{B1C0F40D-F089-41D4-B2CC-2D2739F3918C}" srcOrd="0" destOrd="0" parTransId="{FCAF6D10-16A8-4D2A-A6E3-A5602A2B3178}" sibTransId="{8ECCF61B-40D5-4713-A4B0-E0F2EB60F8FE}"/>
    <dgm:cxn modelId="{6F977112-2758-462D-B33E-2AB3776A3F39}" srcId="{A6D7A87E-966F-4C38-A0EE-CD8F68092855}" destId="{E2C12F75-F9F9-499B-994F-55E47950EEE4}" srcOrd="2" destOrd="0" parTransId="{259E62D5-07CA-4797-9BEC-361A1BBDC508}" sibTransId="{39D205B6-19C2-4D02-9E9F-A668B074A554}"/>
    <dgm:cxn modelId="{1F4EBE23-6E20-49DB-8229-9DE139C263AE}" type="presOf" srcId="{244DD3FE-E307-420D-92EA-995F4A25EC53}" destId="{0825DDD6-F5DD-4E04-994B-AB8987713AEE}" srcOrd="0" destOrd="1" presId="urn:microsoft.com/office/officeart/2005/8/layout/list1"/>
    <dgm:cxn modelId="{793FA8C8-1CA3-4BD8-B070-D7B7E461928A}" type="presOf" srcId="{0F1496B5-DB71-4745-B98E-F04835C85EA8}" destId="{F786B9A7-F8AA-4C43-BCA9-92188E59926F}" srcOrd="0" destOrd="0" presId="urn:microsoft.com/office/officeart/2005/8/layout/list1"/>
    <dgm:cxn modelId="{55B859F7-DE91-4145-B03A-AF6A343D1132}" type="presOf" srcId="{0249B051-BF52-4B2E-AA47-4263B3CB753D}" destId="{B7DA488A-DA02-4709-8B5D-146606FA26BF}" srcOrd="0" destOrd="0" presId="urn:microsoft.com/office/officeart/2005/8/layout/list1"/>
    <dgm:cxn modelId="{F1DD58F4-BB9A-419A-9440-FE65A9F1BECC}" srcId="{F6FE4F87-A146-4B27-B929-135B7399D260}" destId="{A6D7A87E-966F-4C38-A0EE-CD8F68092855}" srcOrd="1" destOrd="0" parTransId="{D762B224-7DF2-4F45-BC4E-75378713E905}" sibTransId="{F07F7A05-3FDA-4D46-B771-8561F4BCA468}"/>
    <dgm:cxn modelId="{16E3C854-25D1-474A-ACCA-6373EA4442DD}" srcId="{0F1496B5-DB71-4745-B98E-F04835C85EA8}" destId="{1820737C-1953-49F3-A897-3F92830DCC60}" srcOrd="1" destOrd="0" parTransId="{2DB0F6DE-0467-46CE-9C30-C2EB2DD63CAB}" sibTransId="{FA5C3EFC-8339-4F7A-8827-F0BA5CCE405D}"/>
    <dgm:cxn modelId="{9565E6F7-4918-462F-8A8E-D0A37CB90C7E}" type="presOf" srcId="{A6D7A87E-966F-4C38-A0EE-CD8F68092855}" destId="{0A94F096-D7BD-4156-AE7E-32E8EFED8CE2}" srcOrd="0" destOrd="0" presId="urn:microsoft.com/office/officeart/2005/8/layout/list1"/>
    <dgm:cxn modelId="{65E25252-567A-4207-9664-D2D19BBE109E}" type="presOf" srcId="{2028094D-3AB1-40A6-9F65-B45B94B55144}" destId="{9B5FA985-91D8-4B87-8924-E586EEA81859}" srcOrd="0" destOrd="1" presId="urn:microsoft.com/office/officeart/2005/8/layout/list1"/>
    <dgm:cxn modelId="{FE75CD38-93A1-46F5-95CA-27EFCCAA2A95}" type="presOf" srcId="{501BB707-E6EA-4E37-A578-B8C7D0F3018B}" destId="{0825DDD6-F5DD-4E04-994B-AB8987713AEE}" srcOrd="0" destOrd="0" presId="urn:microsoft.com/office/officeart/2005/8/layout/list1"/>
    <dgm:cxn modelId="{BE681A33-E83B-4114-BD1E-A3040FCAAD88}" type="presOf" srcId="{F6FE4F87-A146-4B27-B929-135B7399D260}" destId="{7AEC310C-2FB0-4CC2-8E99-7D7BC6D30906}" srcOrd="0" destOrd="0" presId="urn:microsoft.com/office/officeart/2005/8/layout/list1"/>
    <dgm:cxn modelId="{8256F1D7-39D0-48E5-A7A1-90CD355F0CB7}" srcId="{0EB3732A-A73A-44A4-BB4D-82AEFD2D0338}" destId="{F2041BE8-0E50-481F-B07A-50D1C7FCCAD6}" srcOrd="1" destOrd="0" parTransId="{00A119A8-F210-4EC4-8EAC-7DF08B674EB0}" sibTransId="{DE0A0ECC-F9E9-4C0C-AAE8-9F4CFD75C547}"/>
    <dgm:cxn modelId="{F7C39890-80B0-48E1-9ED0-8F6A9A2EB099}" srcId="{F6FE4F87-A146-4B27-B929-135B7399D260}" destId="{0EB3732A-A73A-44A4-BB4D-82AEFD2D0338}" srcOrd="3" destOrd="0" parTransId="{87F38CEF-B803-4791-8D52-CF35EA24E963}" sibTransId="{A0B238EC-DF45-41A1-B931-E3CF5398FB40}"/>
    <dgm:cxn modelId="{B1B7FF1C-ED92-43E2-B2C4-41958257DD80}" type="presOf" srcId="{1820737C-1953-49F3-A897-3F92830DCC60}" destId="{DD666170-00C1-4163-A930-DA2284C0C1A0}" srcOrd="0" destOrd="1" presId="urn:microsoft.com/office/officeart/2005/8/layout/list1"/>
    <dgm:cxn modelId="{50787A0D-5930-4C96-BC11-A9CEE6F8F79D}" srcId="{F6FE4F87-A146-4B27-B929-135B7399D260}" destId="{0249B051-BF52-4B2E-AA47-4263B3CB753D}" srcOrd="2" destOrd="0" parTransId="{05EC6174-EC0D-4B04-8AF4-E17EDF5D774B}" sibTransId="{5904A6A0-168D-4C18-8535-C03F4379DCED}"/>
    <dgm:cxn modelId="{F6661368-2531-4FEF-B05D-14A77334C8C1}" srcId="{0F1496B5-DB71-4745-B98E-F04835C85EA8}" destId="{AA3AAC5D-7AB6-43B3-AE4E-F97ABBACCF3A}" srcOrd="2" destOrd="0" parTransId="{79F6F284-FD20-4871-9CDB-00054053BE36}" sibTransId="{77F562F7-E25B-443D-B697-FF61BC0837CC}"/>
    <dgm:cxn modelId="{E8664C6A-F161-45A2-85DB-6CBC3844B372}" srcId="{F6FE4F87-A146-4B27-B929-135B7399D260}" destId="{0F1496B5-DB71-4745-B98E-F04835C85EA8}" srcOrd="0" destOrd="0" parTransId="{FD6D0EE8-C5E9-42C8-9A2C-F29B744CEA9F}" sibTransId="{93D7DB9E-EC80-4DDD-A28C-7E15748FB581}"/>
    <dgm:cxn modelId="{6963A127-5812-4FB6-9FBF-3B1FCEFAE7D5}" type="presOf" srcId="{E2C12F75-F9F9-499B-994F-55E47950EEE4}" destId="{9B5FA985-91D8-4B87-8924-E586EEA81859}" srcOrd="0" destOrd="2" presId="urn:microsoft.com/office/officeart/2005/8/layout/list1"/>
    <dgm:cxn modelId="{49F88EAF-1C27-4083-919D-E09E4C67D564}" type="presOf" srcId="{B1C0F40D-F089-41D4-B2CC-2D2739F3918C}" destId="{5D33D417-8128-403C-BEBC-7686F6618B6C}" srcOrd="0" destOrd="0" presId="urn:microsoft.com/office/officeart/2005/8/layout/list1"/>
    <dgm:cxn modelId="{CE758585-6D08-484C-AD1A-98768C89EC57}" type="presOf" srcId="{F2041BE8-0E50-481F-B07A-50D1C7FCCAD6}" destId="{5D33D417-8128-403C-BEBC-7686F6618B6C}" srcOrd="0" destOrd="1" presId="urn:microsoft.com/office/officeart/2005/8/layout/list1"/>
    <dgm:cxn modelId="{02E7BBF2-191E-4628-BA30-247413BD237E}" srcId="{0249B051-BF52-4B2E-AA47-4263B3CB753D}" destId="{501BB707-E6EA-4E37-A578-B8C7D0F3018B}" srcOrd="0" destOrd="0" parTransId="{2E5C7845-271C-48C0-82D0-4B630423D23B}" sibTransId="{993AEAF5-5401-4CA3-AD75-EB6219ABF495}"/>
    <dgm:cxn modelId="{1DBBFA7A-E350-4931-85C2-C1A62C42A205}" type="presOf" srcId="{0EB3732A-A73A-44A4-BB4D-82AEFD2D0338}" destId="{8AC95DC5-52DB-4AA1-92A4-FDD10DF344AB}" srcOrd="0" destOrd="0" presId="urn:microsoft.com/office/officeart/2005/8/layout/list1"/>
    <dgm:cxn modelId="{B19266CA-58D4-4D3F-90FE-7FD805980EBC}" srcId="{A6D7A87E-966F-4C38-A0EE-CD8F68092855}" destId="{2028094D-3AB1-40A6-9F65-B45B94B55144}" srcOrd="1" destOrd="0" parTransId="{23FAA775-70F6-45AA-A1A5-90D4AB6FE2BF}" sibTransId="{E1B82C5A-50D3-480B-B2E0-D97433E2999C}"/>
    <dgm:cxn modelId="{9132A6D3-97BF-428D-BC4F-F5C3AA66AF1C}" type="presOf" srcId="{A6D7A87E-966F-4C38-A0EE-CD8F68092855}" destId="{E7DB685D-5965-45F2-9134-68B5C9F04A9A}" srcOrd="1" destOrd="0" presId="urn:microsoft.com/office/officeart/2005/8/layout/list1"/>
    <dgm:cxn modelId="{F3E22923-16A6-44EA-BACC-87B120A2B9C3}" srcId="{A6D7A87E-966F-4C38-A0EE-CD8F68092855}" destId="{9BF98C54-AB62-42B4-8360-9DD8F77AD709}" srcOrd="0" destOrd="0" parTransId="{26071B4D-AB56-424B-BBC1-AFA714DE3DCB}" sibTransId="{F49F1889-2E43-4384-848E-9F664F61E539}"/>
    <dgm:cxn modelId="{7FBA193C-B2CF-4E2D-A424-5047BFE1EE37}" type="presOf" srcId="{0249B051-BF52-4B2E-AA47-4263B3CB753D}" destId="{C2FD5085-0913-4B6D-88C2-B44A17F1CCFD}" srcOrd="1" destOrd="0" presId="urn:microsoft.com/office/officeart/2005/8/layout/list1"/>
    <dgm:cxn modelId="{83F8727F-2444-46AA-8BFB-FA0ECE1E7694}" srcId="{0249B051-BF52-4B2E-AA47-4263B3CB753D}" destId="{244DD3FE-E307-420D-92EA-995F4A25EC53}" srcOrd="1" destOrd="0" parTransId="{AA877C5C-7670-4680-B3AB-D46250C67B46}" sibTransId="{E2C38D7D-C17E-4C50-9B93-10B220285923}"/>
    <dgm:cxn modelId="{B9D2C475-2719-4BE6-9362-00E6FED017D9}" type="presOf" srcId="{0F1496B5-DB71-4745-B98E-F04835C85EA8}" destId="{1212FC00-F62F-4CF5-B68E-275CB5A9A7E1}" srcOrd="1" destOrd="0" presId="urn:microsoft.com/office/officeart/2005/8/layout/list1"/>
    <dgm:cxn modelId="{39095849-12A7-401A-AB75-BE69E8A2929A}" srcId="{0F1496B5-DB71-4745-B98E-F04835C85EA8}" destId="{394599A3-1034-4BB1-829D-4D302D677F38}" srcOrd="0" destOrd="0" parTransId="{AE9B53BD-47B0-467B-B482-A8A9E7D6A693}" sibTransId="{F56657B7-925B-4383-AA8C-964CA06D8D20}"/>
    <dgm:cxn modelId="{B4031C12-E889-4434-8C7A-17FD03C1B6D8}" type="presOf" srcId="{AA3AAC5D-7AB6-43B3-AE4E-F97ABBACCF3A}" destId="{DD666170-00C1-4163-A930-DA2284C0C1A0}" srcOrd="0" destOrd="2" presId="urn:microsoft.com/office/officeart/2005/8/layout/list1"/>
    <dgm:cxn modelId="{FADE193C-603E-41A7-AB27-E2D7B9A57D51}" type="presParOf" srcId="{7AEC310C-2FB0-4CC2-8E99-7D7BC6D30906}" destId="{B50998F3-2053-43F7-85C8-C8FAB4779A5C}" srcOrd="0" destOrd="0" presId="urn:microsoft.com/office/officeart/2005/8/layout/list1"/>
    <dgm:cxn modelId="{B22673F2-1DD7-47EA-A21A-E65DA123D2E4}" type="presParOf" srcId="{B50998F3-2053-43F7-85C8-C8FAB4779A5C}" destId="{F786B9A7-F8AA-4C43-BCA9-92188E59926F}" srcOrd="0" destOrd="0" presId="urn:microsoft.com/office/officeart/2005/8/layout/list1"/>
    <dgm:cxn modelId="{D35E4BB2-1E2B-458D-968A-925CFEDF5AB6}" type="presParOf" srcId="{B50998F3-2053-43F7-85C8-C8FAB4779A5C}" destId="{1212FC00-F62F-4CF5-B68E-275CB5A9A7E1}" srcOrd="1" destOrd="0" presId="urn:microsoft.com/office/officeart/2005/8/layout/list1"/>
    <dgm:cxn modelId="{D344F20A-96B7-4AB3-8706-3EFF60C66B9C}" type="presParOf" srcId="{7AEC310C-2FB0-4CC2-8E99-7D7BC6D30906}" destId="{E65F7459-B545-4653-B4A7-DB261228155A}" srcOrd="1" destOrd="0" presId="urn:microsoft.com/office/officeart/2005/8/layout/list1"/>
    <dgm:cxn modelId="{C2E88FAF-8320-4CA2-B8FF-C47DE116163F}" type="presParOf" srcId="{7AEC310C-2FB0-4CC2-8E99-7D7BC6D30906}" destId="{DD666170-00C1-4163-A930-DA2284C0C1A0}" srcOrd="2" destOrd="0" presId="urn:microsoft.com/office/officeart/2005/8/layout/list1"/>
    <dgm:cxn modelId="{61D5795D-E6D1-4413-A2E6-3C028680D97D}" type="presParOf" srcId="{7AEC310C-2FB0-4CC2-8E99-7D7BC6D30906}" destId="{EC4DDC71-1435-4EBC-BC68-015CD96A9BE4}" srcOrd="3" destOrd="0" presId="urn:microsoft.com/office/officeart/2005/8/layout/list1"/>
    <dgm:cxn modelId="{165C8B95-86D1-474F-8F53-2D8A99814374}" type="presParOf" srcId="{7AEC310C-2FB0-4CC2-8E99-7D7BC6D30906}" destId="{4FA4E1B7-E27C-4B0A-A7F9-E5C1C083837F}" srcOrd="4" destOrd="0" presId="urn:microsoft.com/office/officeart/2005/8/layout/list1"/>
    <dgm:cxn modelId="{5FCC9DFE-4500-4947-BFB7-98AED7132BA3}" type="presParOf" srcId="{4FA4E1B7-E27C-4B0A-A7F9-E5C1C083837F}" destId="{0A94F096-D7BD-4156-AE7E-32E8EFED8CE2}" srcOrd="0" destOrd="0" presId="urn:microsoft.com/office/officeart/2005/8/layout/list1"/>
    <dgm:cxn modelId="{CDC9D2EB-62D1-4A84-A340-1F88A38C8E77}" type="presParOf" srcId="{4FA4E1B7-E27C-4B0A-A7F9-E5C1C083837F}" destId="{E7DB685D-5965-45F2-9134-68B5C9F04A9A}" srcOrd="1" destOrd="0" presId="urn:microsoft.com/office/officeart/2005/8/layout/list1"/>
    <dgm:cxn modelId="{EECB89ED-1C51-47FF-A05E-91F00CCBABF5}" type="presParOf" srcId="{7AEC310C-2FB0-4CC2-8E99-7D7BC6D30906}" destId="{1297815A-AFCB-4CBE-B6D7-D2CA26625080}" srcOrd="5" destOrd="0" presId="urn:microsoft.com/office/officeart/2005/8/layout/list1"/>
    <dgm:cxn modelId="{EEC6556B-3943-4FC2-8B2F-88652E588E23}" type="presParOf" srcId="{7AEC310C-2FB0-4CC2-8E99-7D7BC6D30906}" destId="{9B5FA985-91D8-4B87-8924-E586EEA81859}" srcOrd="6" destOrd="0" presId="urn:microsoft.com/office/officeart/2005/8/layout/list1"/>
    <dgm:cxn modelId="{DB29E2A3-4919-40DD-B9C6-10FA9660F222}" type="presParOf" srcId="{7AEC310C-2FB0-4CC2-8E99-7D7BC6D30906}" destId="{C9008AEC-0EDB-4F68-A432-2CA09676077A}" srcOrd="7" destOrd="0" presId="urn:microsoft.com/office/officeart/2005/8/layout/list1"/>
    <dgm:cxn modelId="{A0C344D7-9CCB-49DB-9F1E-507D86B90F10}" type="presParOf" srcId="{7AEC310C-2FB0-4CC2-8E99-7D7BC6D30906}" destId="{DB8B42B7-1ACB-4790-9798-23C315353238}" srcOrd="8" destOrd="0" presId="urn:microsoft.com/office/officeart/2005/8/layout/list1"/>
    <dgm:cxn modelId="{CED553A7-94B4-47D3-AA50-727D97682061}" type="presParOf" srcId="{DB8B42B7-1ACB-4790-9798-23C315353238}" destId="{B7DA488A-DA02-4709-8B5D-146606FA26BF}" srcOrd="0" destOrd="0" presId="urn:microsoft.com/office/officeart/2005/8/layout/list1"/>
    <dgm:cxn modelId="{4CC8B17E-67C9-4269-9BBD-5F5C9640445E}" type="presParOf" srcId="{DB8B42B7-1ACB-4790-9798-23C315353238}" destId="{C2FD5085-0913-4B6D-88C2-B44A17F1CCFD}" srcOrd="1" destOrd="0" presId="urn:microsoft.com/office/officeart/2005/8/layout/list1"/>
    <dgm:cxn modelId="{3CFCE08B-8580-496F-AB07-B903B7B7AA71}" type="presParOf" srcId="{7AEC310C-2FB0-4CC2-8E99-7D7BC6D30906}" destId="{42A67541-0CD8-49C0-8807-DA6227458C09}" srcOrd="9" destOrd="0" presId="urn:microsoft.com/office/officeart/2005/8/layout/list1"/>
    <dgm:cxn modelId="{52A31632-4063-4CF2-A5C7-B414D97E0FFD}" type="presParOf" srcId="{7AEC310C-2FB0-4CC2-8E99-7D7BC6D30906}" destId="{0825DDD6-F5DD-4E04-994B-AB8987713AEE}" srcOrd="10" destOrd="0" presId="urn:microsoft.com/office/officeart/2005/8/layout/list1"/>
    <dgm:cxn modelId="{7576F1EE-E25A-4B6C-BDB1-C20E102ECFBC}" type="presParOf" srcId="{7AEC310C-2FB0-4CC2-8E99-7D7BC6D30906}" destId="{97110ED4-A150-4CD0-BCB0-699050CF3E03}" srcOrd="11" destOrd="0" presId="urn:microsoft.com/office/officeart/2005/8/layout/list1"/>
    <dgm:cxn modelId="{B19401B2-9CFF-4F95-AB0A-5DC1F7D768EE}" type="presParOf" srcId="{7AEC310C-2FB0-4CC2-8E99-7D7BC6D30906}" destId="{3CE334F6-8558-4BE0-A0CC-1C46FE6ACBB7}" srcOrd="12" destOrd="0" presId="urn:microsoft.com/office/officeart/2005/8/layout/list1"/>
    <dgm:cxn modelId="{ECEE03A2-50B6-4062-B7A6-A2B5CA6C20CC}" type="presParOf" srcId="{3CE334F6-8558-4BE0-A0CC-1C46FE6ACBB7}" destId="{8AC95DC5-52DB-4AA1-92A4-FDD10DF344AB}" srcOrd="0" destOrd="0" presId="urn:microsoft.com/office/officeart/2005/8/layout/list1"/>
    <dgm:cxn modelId="{09E2A215-6143-4C0D-8716-A9D8CC7EDD98}" type="presParOf" srcId="{3CE334F6-8558-4BE0-A0CC-1C46FE6ACBB7}" destId="{6988CD83-6DEA-4923-94EC-D7EB7A6E8512}" srcOrd="1" destOrd="0" presId="urn:microsoft.com/office/officeart/2005/8/layout/list1"/>
    <dgm:cxn modelId="{AD39F205-5D3A-47CC-ACEB-C811D9FFA408}" type="presParOf" srcId="{7AEC310C-2FB0-4CC2-8E99-7D7BC6D30906}" destId="{0AA78D46-A9CF-4EE1-946F-C565A3D9982A}" srcOrd="13" destOrd="0" presId="urn:microsoft.com/office/officeart/2005/8/layout/list1"/>
    <dgm:cxn modelId="{578BF2F7-4B4D-448D-9FE8-47306F580B37}" type="presParOf" srcId="{7AEC310C-2FB0-4CC2-8E99-7D7BC6D30906}" destId="{5D33D417-8128-403C-BEBC-7686F6618B6C}"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9C2051-AAA1-4FFD-8349-71FA1F411F98}">
      <dsp:nvSpPr>
        <dsp:cNvPr id="0" name=""/>
        <dsp:cNvSpPr/>
      </dsp:nvSpPr>
      <dsp:spPr>
        <a:xfrm>
          <a:off x="0" y="14994"/>
          <a:ext cx="8632722" cy="5395451"/>
        </a:xfrm>
        <a:prstGeom prst="swooshArrow">
          <a:avLst>
            <a:gd name="adj1" fmla="val 25000"/>
            <a:gd name="adj2" fmla="val 25000"/>
          </a:avLst>
        </a:prstGeom>
        <a:solidFill>
          <a:schemeClr val="tx2">
            <a:lumMod val="40000"/>
            <a:lumOff val="6000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068E8590-B058-448F-98AA-F0C769E60C1C}">
      <dsp:nvSpPr>
        <dsp:cNvPr id="0" name=""/>
        <dsp:cNvSpPr/>
      </dsp:nvSpPr>
      <dsp:spPr>
        <a:xfrm>
          <a:off x="850323" y="4027051"/>
          <a:ext cx="198552" cy="198552"/>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2E0D42B-CC74-4DA1-BFFA-7C3ADA255412}">
      <dsp:nvSpPr>
        <dsp:cNvPr id="0" name=""/>
        <dsp:cNvSpPr/>
      </dsp:nvSpPr>
      <dsp:spPr>
        <a:xfrm>
          <a:off x="815605" y="4297353"/>
          <a:ext cx="2405371" cy="1128084"/>
        </a:xfrm>
        <a:prstGeom prst="rect">
          <a:avLst/>
        </a:prstGeom>
        <a:no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622300">
            <a:lnSpc>
              <a:spcPct val="100000"/>
            </a:lnSpc>
            <a:spcBef>
              <a:spcPct val="0"/>
            </a:spcBef>
            <a:spcAft>
              <a:spcPts val="0"/>
            </a:spcAft>
          </a:pPr>
          <a:r>
            <a:rPr lang="en-US" sz="1400" b="1" kern="1200" dirty="0" smtClean="0">
              <a:latin typeface="Tahoma" pitchFamily="34" charset="0"/>
              <a:cs typeface="Tahoma" pitchFamily="34" charset="0"/>
            </a:rPr>
            <a:t>Client-Server </a:t>
          </a:r>
        </a:p>
        <a:p>
          <a:pPr lvl="0" algn="l" defTabSz="622300">
            <a:lnSpc>
              <a:spcPct val="100000"/>
            </a:lnSpc>
            <a:spcBef>
              <a:spcPct val="0"/>
            </a:spcBef>
            <a:spcAft>
              <a:spcPts val="0"/>
            </a:spcAft>
          </a:pPr>
          <a:r>
            <a:rPr lang="en-US" sz="1400" b="0" kern="1200" dirty="0" smtClean="0">
              <a:latin typeface="Tahoma" pitchFamily="34" charset="0"/>
              <a:cs typeface="Tahoma" pitchFamily="34" charset="0"/>
            </a:rPr>
            <a:t>1 App -  1 Server</a:t>
          </a:r>
        </a:p>
      </dsp:txBody>
      <dsp:txXfrm>
        <a:off x="815605" y="4297353"/>
        <a:ext cx="2405371" cy="1128084"/>
      </dsp:txXfrm>
    </dsp:sp>
    <dsp:sp modelId="{2E2C9BCC-C11F-46E5-8C06-84A477D63700}">
      <dsp:nvSpPr>
        <dsp:cNvPr id="0" name=""/>
        <dsp:cNvSpPr/>
      </dsp:nvSpPr>
      <dsp:spPr>
        <a:xfrm>
          <a:off x="2253140" y="2772069"/>
          <a:ext cx="345308" cy="345308"/>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59E00EB-54CA-43A9-AE7C-0A0BDC547049}">
      <dsp:nvSpPr>
        <dsp:cNvPr id="0" name=""/>
        <dsp:cNvSpPr/>
      </dsp:nvSpPr>
      <dsp:spPr>
        <a:xfrm>
          <a:off x="2322116" y="3099214"/>
          <a:ext cx="1826794" cy="774359"/>
        </a:xfrm>
        <a:prstGeom prst="rect">
          <a:avLst/>
        </a:prstGeom>
        <a:no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622300">
            <a:lnSpc>
              <a:spcPct val="90000"/>
            </a:lnSpc>
            <a:spcBef>
              <a:spcPct val="0"/>
            </a:spcBef>
            <a:spcAft>
              <a:spcPct val="35000"/>
            </a:spcAft>
          </a:pPr>
          <a:r>
            <a:rPr lang="en-US" sz="1400" b="1" kern="1200" dirty="0" smtClean="0">
              <a:latin typeface="Tahoma" pitchFamily="34" charset="0"/>
              <a:cs typeface="Tahoma" pitchFamily="34" charset="0"/>
            </a:rPr>
            <a:t>VIRTUALIZATION</a:t>
          </a:r>
        </a:p>
        <a:p>
          <a:pPr lvl="0" algn="l" defTabSz="622300">
            <a:lnSpc>
              <a:spcPct val="90000"/>
            </a:lnSpc>
            <a:spcBef>
              <a:spcPct val="0"/>
            </a:spcBef>
            <a:spcAft>
              <a:spcPct val="35000"/>
            </a:spcAft>
          </a:pPr>
          <a:r>
            <a:rPr lang="en-US" sz="1400" b="0" kern="1200" dirty="0" smtClean="0">
              <a:latin typeface="Tahoma" pitchFamily="34" charset="0"/>
              <a:cs typeface="Tahoma" pitchFamily="34" charset="0"/>
            </a:rPr>
            <a:t>10G servers</a:t>
          </a:r>
        </a:p>
        <a:p>
          <a:pPr lvl="0" algn="l" defTabSz="622300">
            <a:lnSpc>
              <a:spcPct val="90000"/>
            </a:lnSpc>
            <a:spcBef>
              <a:spcPct val="0"/>
            </a:spcBef>
            <a:spcAft>
              <a:spcPct val="35000"/>
            </a:spcAft>
          </a:pPr>
          <a:r>
            <a:rPr lang="en-US" sz="1400" b="0" kern="1200" dirty="0" smtClean="0">
              <a:latin typeface="Tahoma" pitchFamily="34" charset="0"/>
              <a:cs typeface="Tahoma" pitchFamily="34" charset="0"/>
            </a:rPr>
            <a:t>Low latency</a:t>
          </a:r>
        </a:p>
        <a:p>
          <a:pPr lvl="0" algn="l" defTabSz="622300">
            <a:lnSpc>
              <a:spcPct val="90000"/>
            </a:lnSpc>
            <a:spcBef>
              <a:spcPct val="0"/>
            </a:spcBef>
            <a:spcAft>
              <a:spcPct val="35000"/>
            </a:spcAft>
          </a:pPr>
          <a:r>
            <a:rPr lang="en-US" sz="1400" b="0" kern="1200" dirty="0" smtClean="0">
              <a:latin typeface="Tahoma" pitchFamily="34" charset="0"/>
              <a:cs typeface="Tahoma" pitchFamily="34" charset="0"/>
            </a:rPr>
            <a:t>Profile for VM Motion</a:t>
          </a:r>
        </a:p>
        <a:p>
          <a:pPr lvl="0" algn="l" defTabSz="622300">
            <a:lnSpc>
              <a:spcPct val="90000"/>
            </a:lnSpc>
            <a:spcBef>
              <a:spcPct val="0"/>
            </a:spcBef>
            <a:spcAft>
              <a:spcPct val="35000"/>
            </a:spcAft>
          </a:pPr>
          <a:endParaRPr lang="en-US" sz="1400" b="0" kern="1200" dirty="0" smtClean="0">
            <a:latin typeface="Tahoma" pitchFamily="34" charset="0"/>
            <a:cs typeface="Tahoma" pitchFamily="34" charset="0"/>
          </a:endParaRPr>
        </a:p>
        <a:p>
          <a:pPr lvl="0" algn="l" defTabSz="622300">
            <a:lnSpc>
              <a:spcPct val="90000"/>
            </a:lnSpc>
            <a:spcBef>
              <a:spcPct val="0"/>
            </a:spcBef>
            <a:spcAft>
              <a:spcPct val="35000"/>
            </a:spcAft>
          </a:pPr>
          <a:endParaRPr lang="en-US" sz="1400" b="1" kern="1200" dirty="0" smtClean="0">
            <a:latin typeface="Tahoma" pitchFamily="34" charset="0"/>
            <a:cs typeface="Tahoma" pitchFamily="34" charset="0"/>
          </a:endParaRPr>
        </a:p>
      </dsp:txBody>
      <dsp:txXfrm>
        <a:off x="2322116" y="3099214"/>
        <a:ext cx="1826794" cy="774359"/>
      </dsp:txXfrm>
    </dsp:sp>
    <dsp:sp modelId="{87E7C258-8A32-4A71-868F-1ED6D348CD73}">
      <dsp:nvSpPr>
        <dsp:cNvPr id="0" name=""/>
        <dsp:cNvSpPr/>
      </dsp:nvSpPr>
      <dsp:spPr>
        <a:xfrm>
          <a:off x="4044430" y="1847289"/>
          <a:ext cx="457534" cy="457534"/>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AC2C542-7AE3-455F-8E2A-7007368E3565}">
      <dsp:nvSpPr>
        <dsp:cNvPr id="0" name=""/>
        <dsp:cNvSpPr/>
      </dsp:nvSpPr>
      <dsp:spPr>
        <a:xfrm>
          <a:off x="4174903" y="2249561"/>
          <a:ext cx="2253181" cy="1505176"/>
        </a:xfrm>
        <a:prstGeom prst="rect">
          <a:avLst/>
        </a:prstGeom>
        <a:no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622300">
            <a:lnSpc>
              <a:spcPct val="90000"/>
            </a:lnSpc>
            <a:spcBef>
              <a:spcPct val="0"/>
            </a:spcBef>
            <a:spcAft>
              <a:spcPct val="35000"/>
            </a:spcAft>
          </a:pPr>
          <a:r>
            <a:rPr lang="en-US" sz="1400" b="1" kern="1200" dirty="0" smtClean="0">
              <a:latin typeface="Tahoma" pitchFamily="34" charset="0"/>
              <a:cs typeface="Tahoma" pitchFamily="34" charset="0"/>
            </a:rPr>
            <a:t>AUTOMATION</a:t>
          </a:r>
        </a:p>
        <a:p>
          <a:pPr lvl="0" algn="l" defTabSz="622300">
            <a:lnSpc>
              <a:spcPct val="90000"/>
            </a:lnSpc>
            <a:spcBef>
              <a:spcPct val="0"/>
            </a:spcBef>
            <a:spcAft>
              <a:spcPct val="35000"/>
            </a:spcAft>
          </a:pPr>
          <a:r>
            <a:rPr lang="en-US" sz="1400" b="0" kern="1200" dirty="0" smtClean="0">
              <a:latin typeface="Tahoma" pitchFamily="34" charset="0"/>
              <a:cs typeface="Tahoma" pitchFamily="34" charset="0"/>
            </a:rPr>
            <a:t>Business workload agility</a:t>
          </a:r>
        </a:p>
        <a:p>
          <a:pPr lvl="0" algn="l" defTabSz="622300">
            <a:lnSpc>
              <a:spcPct val="90000"/>
            </a:lnSpc>
            <a:spcBef>
              <a:spcPct val="0"/>
            </a:spcBef>
            <a:spcAft>
              <a:spcPct val="35000"/>
            </a:spcAft>
          </a:pPr>
          <a:r>
            <a:rPr lang="en-US" sz="1400" b="0" kern="1200" dirty="0" smtClean="0">
              <a:latin typeface="Tahoma" pitchFamily="34" charset="0"/>
              <a:cs typeface="Tahoma" pitchFamily="34" charset="0"/>
            </a:rPr>
            <a:t>Scalability across clouds</a:t>
          </a:r>
        </a:p>
        <a:p>
          <a:pPr lvl="0" algn="l" defTabSz="622300">
            <a:lnSpc>
              <a:spcPct val="90000"/>
            </a:lnSpc>
            <a:spcBef>
              <a:spcPct val="0"/>
            </a:spcBef>
            <a:spcAft>
              <a:spcPct val="35000"/>
            </a:spcAft>
          </a:pPr>
          <a:r>
            <a:rPr lang="en-US" sz="1400" b="0" kern="1200" dirty="0" smtClean="0">
              <a:latin typeface="Tahoma" pitchFamily="34" charset="0"/>
              <a:cs typeface="Tahoma" pitchFamily="34" charset="0"/>
            </a:rPr>
            <a:t>Open DC eco-system</a:t>
          </a:r>
        </a:p>
      </dsp:txBody>
      <dsp:txXfrm>
        <a:off x="4174903" y="2249561"/>
        <a:ext cx="2253181" cy="1505176"/>
      </dsp:txXfrm>
    </dsp:sp>
    <dsp:sp modelId="{B3421A4E-5EFB-48B5-A168-0A5D3C497F50}">
      <dsp:nvSpPr>
        <dsp:cNvPr id="0" name=""/>
        <dsp:cNvSpPr/>
      </dsp:nvSpPr>
      <dsp:spPr>
        <a:xfrm>
          <a:off x="5995425" y="1235445"/>
          <a:ext cx="612923" cy="612923"/>
        </a:xfrm>
        <a:prstGeom prst="ellipse">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C766A72-F25F-4732-A27E-BE39542E3CFC}">
      <dsp:nvSpPr>
        <dsp:cNvPr id="0" name=""/>
        <dsp:cNvSpPr/>
      </dsp:nvSpPr>
      <dsp:spPr>
        <a:xfrm>
          <a:off x="6332578" y="1730827"/>
          <a:ext cx="2260614" cy="1543353"/>
        </a:xfrm>
        <a:prstGeom prst="rect">
          <a:avLst/>
        </a:prstGeom>
        <a:noFill/>
        <a:ln>
          <a:noFill/>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622300">
            <a:lnSpc>
              <a:spcPct val="90000"/>
            </a:lnSpc>
            <a:spcBef>
              <a:spcPct val="0"/>
            </a:spcBef>
            <a:spcAft>
              <a:spcPct val="35000"/>
            </a:spcAft>
          </a:pPr>
          <a:r>
            <a:rPr lang="en-US" sz="1400" b="1" kern="1200" dirty="0" smtClean="0">
              <a:latin typeface="Tahoma" pitchFamily="34" charset="0"/>
              <a:cs typeface="Tahoma" pitchFamily="34" charset="0"/>
            </a:rPr>
            <a:t>COMPUTING as a SERVICE</a:t>
          </a:r>
        </a:p>
        <a:p>
          <a:pPr lvl="0" algn="l" defTabSz="622300">
            <a:lnSpc>
              <a:spcPct val="90000"/>
            </a:lnSpc>
            <a:spcBef>
              <a:spcPct val="0"/>
            </a:spcBef>
            <a:spcAft>
              <a:spcPct val="35000"/>
            </a:spcAft>
          </a:pPr>
          <a:r>
            <a:rPr lang="en-US" sz="1400" b="0" kern="1200" dirty="0" smtClean="0">
              <a:latin typeface="Tahoma" pitchFamily="34" charset="0"/>
              <a:cs typeface="Tahoma" pitchFamily="34" charset="0"/>
            </a:rPr>
            <a:t>Elastic, On-demand computing</a:t>
          </a:r>
        </a:p>
        <a:p>
          <a:pPr lvl="0" algn="l" defTabSz="622300">
            <a:lnSpc>
              <a:spcPct val="90000"/>
            </a:lnSpc>
            <a:spcBef>
              <a:spcPct val="0"/>
            </a:spcBef>
            <a:spcAft>
              <a:spcPct val="35000"/>
            </a:spcAft>
          </a:pPr>
          <a:r>
            <a:rPr lang="en-US" sz="1400" b="0" kern="1200" dirty="0" smtClean="0">
              <a:latin typeface="Tahoma" pitchFamily="34" charset="0"/>
              <a:cs typeface="Tahoma" pitchFamily="34" charset="0"/>
            </a:rPr>
            <a:t>Application Plug and Play</a:t>
          </a:r>
        </a:p>
        <a:p>
          <a:pPr lvl="0" algn="l" defTabSz="622300">
            <a:lnSpc>
              <a:spcPct val="90000"/>
            </a:lnSpc>
            <a:spcBef>
              <a:spcPct val="0"/>
            </a:spcBef>
            <a:spcAft>
              <a:spcPct val="35000"/>
            </a:spcAft>
          </a:pPr>
          <a:r>
            <a:rPr lang="en-US" sz="1400" b="0" kern="1200" dirty="0" smtClean="0">
              <a:latin typeface="Tahoma" pitchFamily="34" charset="0"/>
              <a:cs typeface="Tahoma" pitchFamily="34" charset="0"/>
            </a:rPr>
            <a:t>End to End performance</a:t>
          </a:r>
        </a:p>
      </dsp:txBody>
      <dsp:txXfrm>
        <a:off x="6332578" y="1730827"/>
        <a:ext cx="2260614" cy="154335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D4F48D-F32A-4D71-B331-B56822AB1F94}">
      <dsp:nvSpPr>
        <dsp:cNvPr id="0" name=""/>
        <dsp:cNvSpPr/>
      </dsp:nvSpPr>
      <dsp:spPr>
        <a:xfrm rot="16200000">
          <a:off x="91096" y="-91096"/>
          <a:ext cx="1142417" cy="1324609"/>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ct val="35000"/>
            </a:spcAft>
          </a:pPr>
          <a:r>
            <a:rPr lang="en-US" sz="1400" kern="1200" dirty="0" smtClean="0"/>
            <a:t>Network Provisioning</a:t>
          </a:r>
          <a:endParaRPr lang="en-US" sz="1400" kern="1200" dirty="0"/>
        </a:p>
      </dsp:txBody>
      <dsp:txXfrm rot="16200000">
        <a:off x="233898" y="-233898"/>
        <a:ext cx="856812" cy="1324609"/>
      </dsp:txXfrm>
    </dsp:sp>
    <dsp:sp modelId="{CDD2E362-A1A5-45FF-A02B-6A11741DE34D}">
      <dsp:nvSpPr>
        <dsp:cNvPr id="0" name=""/>
        <dsp:cNvSpPr/>
      </dsp:nvSpPr>
      <dsp:spPr>
        <a:xfrm>
          <a:off x="1324609" y="0"/>
          <a:ext cx="1324609" cy="1142417"/>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ct val="35000"/>
            </a:spcAft>
          </a:pPr>
          <a:r>
            <a:rPr lang="en-US" sz="1400" kern="1200" dirty="0" smtClean="0"/>
            <a:t>Security Requirements</a:t>
          </a:r>
          <a:endParaRPr lang="en-US" sz="1400" kern="1200" dirty="0"/>
        </a:p>
      </dsp:txBody>
      <dsp:txXfrm>
        <a:off x="1324609" y="0"/>
        <a:ext cx="1324609" cy="856812"/>
      </dsp:txXfrm>
    </dsp:sp>
    <dsp:sp modelId="{0F777176-0886-42D5-A38A-F4DD60AD9CED}">
      <dsp:nvSpPr>
        <dsp:cNvPr id="0" name=""/>
        <dsp:cNvSpPr/>
      </dsp:nvSpPr>
      <dsp:spPr>
        <a:xfrm rot="10800000">
          <a:off x="0" y="1142417"/>
          <a:ext cx="1324609" cy="1142417"/>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ct val="35000"/>
            </a:spcAft>
          </a:pPr>
          <a:r>
            <a:rPr lang="en-US" sz="1400" kern="1200" dirty="0" smtClean="0"/>
            <a:t>Quality of Service</a:t>
          </a:r>
          <a:endParaRPr lang="en-US" sz="1400" kern="1200" dirty="0"/>
        </a:p>
      </dsp:txBody>
      <dsp:txXfrm rot="10800000">
        <a:off x="0" y="1428021"/>
        <a:ext cx="1324609" cy="856812"/>
      </dsp:txXfrm>
    </dsp:sp>
    <dsp:sp modelId="{2CC8EFA4-168F-40B9-9DA5-32A9AA118BE8}">
      <dsp:nvSpPr>
        <dsp:cNvPr id="0" name=""/>
        <dsp:cNvSpPr/>
      </dsp:nvSpPr>
      <dsp:spPr>
        <a:xfrm rot="5400000">
          <a:off x="1415705" y="1051320"/>
          <a:ext cx="1142417" cy="1324609"/>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100000"/>
            </a:lnSpc>
            <a:spcBef>
              <a:spcPct val="0"/>
            </a:spcBef>
            <a:spcAft>
              <a:spcPct val="35000"/>
            </a:spcAft>
          </a:pPr>
          <a:r>
            <a:rPr lang="en-US" sz="1400" kern="1200" dirty="0" smtClean="0"/>
            <a:t>Priority</a:t>
          </a:r>
          <a:endParaRPr lang="en-US" sz="1400" kern="1200" dirty="0"/>
        </a:p>
      </dsp:txBody>
      <dsp:txXfrm rot="5400000">
        <a:off x="1558507" y="1194122"/>
        <a:ext cx="856812" cy="1324609"/>
      </dsp:txXfrm>
    </dsp:sp>
    <dsp:sp modelId="{A34226F7-E324-425F-BA50-2D92AE2248DF}">
      <dsp:nvSpPr>
        <dsp:cNvPr id="0" name=""/>
        <dsp:cNvSpPr/>
      </dsp:nvSpPr>
      <dsp:spPr>
        <a:xfrm>
          <a:off x="649742" y="780984"/>
          <a:ext cx="1349734" cy="722864"/>
        </a:xfrm>
        <a:prstGeom prst="roundRect">
          <a:avLst/>
        </a:prstGeom>
        <a:solidFill>
          <a:schemeClr val="bg2">
            <a:lumMod val="40000"/>
            <a:lumOff val="6000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Application</a:t>
          </a:r>
          <a:endParaRPr lang="en-US" sz="1600" kern="1200" dirty="0"/>
        </a:p>
      </dsp:txBody>
      <dsp:txXfrm>
        <a:off x="649742" y="780984"/>
        <a:ext cx="1349734" cy="72286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666170-00C1-4163-A930-DA2284C0C1A0}">
      <dsp:nvSpPr>
        <dsp:cNvPr id="0" name=""/>
        <dsp:cNvSpPr/>
      </dsp:nvSpPr>
      <dsp:spPr>
        <a:xfrm>
          <a:off x="0" y="271014"/>
          <a:ext cx="8578850" cy="10143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814" tIns="291592" rIns="66581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Two-tier fabric design</a:t>
          </a:r>
        </a:p>
        <a:p>
          <a:pPr marL="114300" lvl="1" indent="-114300" algn="l" defTabSz="622300">
            <a:lnSpc>
              <a:spcPct val="90000"/>
            </a:lnSpc>
            <a:spcBef>
              <a:spcPct val="0"/>
            </a:spcBef>
            <a:spcAft>
              <a:spcPct val="15000"/>
            </a:spcAft>
            <a:buChar char="••"/>
          </a:pPr>
          <a:r>
            <a:rPr lang="en-US" sz="1400" kern="1200" dirty="0" smtClean="0"/>
            <a:t>Wire-rate capacity</a:t>
          </a:r>
        </a:p>
        <a:p>
          <a:pPr marL="114300" lvl="1" indent="-114300" algn="l" defTabSz="622300">
            <a:lnSpc>
              <a:spcPct val="90000"/>
            </a:lnSpc>
            <a:spcBef>
              <a:spcPct val="0"/>
            </a:spcBef>
            <a:spcAft>
              <a:spcPct val="15000"/>
            </a:spcAft>
            <a:buChar char="••"/>
          </a:pPr>
          <a:r>
            <a:rPr lang="en-US" sz="1400" kern="1200" dirty="0" smtClean="0"/>
            <a:t>End-to-end resiliency</a:t>
          </a:r>
        </a:p>
      </dsp:txBody>
      <dsp:txXfrm>
        <a:off x="0" y="271014"/>
        <a:ext cx="8578850" cy="1014300"/>
      </dsp:txXfrm>
    </dsp:sp>
    <dsp:sp modelId="{1212FC00-F62F-4CF5-B68E-275CB5A9A7E1}">
      <dsp:nvSpPr>
        <dsp:cNvPr id="0" name=""/>
        <dsp:cNvSpPr/>
      </dsp:nvSpPr>
      <dsp:spPr>
        <a:xfrm>
          <a:off x="428942" y="64374"/>
          <a:ext cx="6005195" cy="413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82" tIns="0" rIns="226982" bIns="0" numCol="1" spcCol="1270" anchor="ctr" anchorCtr="0">
          <a:noAutofit/>
        </a:bodyPr>
        <a:lstStyle/>
        <a:p>
          <a:pPr lvl="0" algn="l" defTabSz="622300">
            <a:lnSpc>
              <a:spcPct val="90000"/>
            </a:lnSpc>
            <a:spcBef>
              <a:spcPct val="0"/>
            </a:spcBef>
            <a:spcAft>
              <a:spcPct val="35000"/>
            </a:spcAft>
          </a:pPr>
          <a:r>
            <a:rPr lang="en-US" sz="1400" kern="1200" dirty="0" smtClean="0"/>
            <a:t>Low Latency, High Availability Mesh Design</a:t>
          </a:r>
          <a:endParaRPr lang="en-US" sz="1400" kern="1200" dirty="0"/>
        </a:p>
      </dsp:txBody>
      <dsp:txXfrm>
        <a:off x="428942" y="64374"/>
        <a:ext cx="6005195" cy="413280"/>
      </dsp:txXfrm>
    </dsp:sp>
    <dsp:sp modelId="{9B5FA985-91D8-4B87-8924-E586EEA81859}">
      <dsp:nvSpPr>
        <dsp:cNvPr id="0" name=""/>
        <dsp:cNvSpPr/>
      </dsp:nvSpPr>
      <dsp:spPr>
        <a:xfrm>
          <a:off x="0" y="1567554"/>
          <a:ext cx="8578850" cy="1190700"/>
        </a:xfrm>
        <a:prstGeom prst="rect">
          <a:avLst/>
        </a:prstGeom>
        <a:solidFill>
          <a:schemeClr val="lt1">
            <a:alpha val="90000"/>
            <a:hueOff val="0"/>
            <a:satOff val="0"/>
            <a:lumOff val="0"/>
            <a:alphaOff val="0"/>
          </a:schemeClr>
        </a:solidFill>
        <a:ln w="25400" cap="flat" cmpd="sng" algn="ctr">
          <a:solidFill>
            <a:schemeClr val="accent2">
              <a:hueOff val="2250663"/>
              <a:satOff val="834"/>
              <a:lumOff val="254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814" tIns="291592" rIns="66581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Architecture enabled with small initial investment</a:t>
          </a:r>
        </a:p>
        <a:p>
          <a:pPr marL="114300" lvl="1" indent="-114300" algn="l" defTabSz="622300">
            <a:lnSpc>
              <a:spcPct val="90000"/>
            </a:lnSpc>
            <a:spcBef>
              <a:spcPct val="0"/>
            </a:spcBef>
            <a:spcAft>
              <a:spcPct val="15000"/>
            </a:spcAft>
            <a:buChar char="••"/>
          </a:pPr>
          <a:r>
            <a:rPr lang="en-US" sz="1400" kern="1200" dirty="0" smtClean="0"/>
            <a:t>Integrates into existing infrastructure with stands-based interoperability – No rip/replace needed</a:t>
          </a:r>
        </a:p>
        <a:p>
          <a:pPr marL="114300" lvl="1" indent="-114300" algn="l" defTabSz="622300">
            <a:lnSpc>
              <a:spcPct val="90000"/>
            </a:lnSpc>
            <a:spcBef>
              <a:spcPct val="0"/>
            </a:spcBef>
            <a:spcAft>
              <a:spcPct val="15000"/>
            </a:spcAft>
            <a:buChar char="••"/>
          </a:pPr>
          <a:r>
            <a:rPr lang="en-US" sz="1400" kern="1200" dirty="0" smtClean="0"/>
            <a:t>Near Linear scalability to over 14000 servers facing ports </a:t>
          </a:r>
        </a:p>
      </dsp:txBody>
      <dsp:txXfrm>
        <a:off x="0" y="1567554"/>
        <a:ext cx="8578850" cy="1190700"/>
      </dsp:txXfrm>
    </dsp:sp>
    <dsp:sp modelId="{E7DB685D-5965-45F2-9134-68B5C9F04A9A}">
      <dsp:nvSpPr>
        <dsp:cNvPr id="0" name=""/>
        <dsp:cNvSpPr/>
      </dsp:nvSpPr>
      <dsp:spPr>
        <a:xfrm>
          <a:off x="428942" y="1360914"/>
          <a:ext cx="6005195" cy="413280"/>
        </a:xfrm>
        <a:prstGeom prst="roundRect">
          <a:avLst/>
        </a:prstGeom>
        <a:solidFill>
          <a:schemeClr val="accent2">
            <a:hueOff val="2250663"/>
            <a:satOff val="834"/>
            <a:lumOff val="2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82" tIns="0" rIns="226982" bIns="0" numCol="1" spcCol="1270" anchor="ctr" anchorCtr="0">
          <a:noAutofit/>
        </a:bodyPr>
        <a:lstStyle/>
        <a:p>
          <a:pPr lvl="0" algn="l" defTabSz="622300">
            <a:lnSpc>
              <a:spcPct val="90000"/>
            </a:lnSpc>
            <a:spcBef>
              <a:spcPct val="0"/>
            </a:spcBef>
            <a:spcAft>
              <a:spcPct val="35000"/>
            </a:spcAft>
          </a:pPr>
          <a:r>
            <a:rPr lang="en-US" sz="1400" kern="1200" dirty="0" smtClean="0"/>
            <a:t>Pay-as-you-grow scalability</a:t>
          </a:r>
        </a:p>
      </dsp:txBody>
      <dsp:txXfrm>
        <a:off x="428942" y="1360914"/>
        <a:ext cx="6005195" cy="413280"/>
      </dsp:txXfrm>
    </dsp:sp>
    <dsp:sp modelId="{0825DDD6-F5DD-4E04-994B-AB8987713AEE}">
      <dsp:nvSpPr>
        <dsp:cNvPr id="0" name=""/>
        <dsp:cNvSpPr/>
      </dsp:nvSpPr>
      <dsp:spPr>
        <a:xfrm>
          <a:off x="0" y="3040494"/>
          <a:ext cx="8578850" cy="793800"/>
        </a:xfrm>
        <a:prstGeom prst="rect">
          <a:avLst/>
        </a:prstGeom>
        <a:solidFill>
          <a:schemeClr val="lt1">
            <a:alpha val="90000"/>
            <a:hueOff val="0"/>
            <a:satOff val="0"/>
            <a:lumOff val="0"/>
            <a:alphaOff val="0"/>
          </a:schemeClr>
        </a:solidFill>
        <a:ln w="25400" cap="flat" cmpd="sng" algn="ctr">
          <a:solidFill>
            <a:schemeClr val="accent2">
              <a:hueOff val="4501327"/>
              <a:satOff val="1667"/>
              <a:lumOff val="50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814" tIns="291592" rIns="66581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Automatically recognizes adds/move/changes of virtual machines</a:t>
          </a:r>
        </a:p>
        <a:p>
          <a:pPr marL="114300" lvl="1" indent="-114300" algn="l" defTabSz="622300">
            <a:lnSpc>
              <a:spcPct val="90000"/>
            </a:lnSpc>
            <a:spcBef>
              <a:spcPct val="0"/>
            </a:spcBef>
            <a:spcAft>
              <a:spcPct val="15000"/>
            </a:spcAft>
            <a:buChar char="••"/>
          </a:pPr>
          <a:r>
            <a:rPr lang="en-US" sz="1400" kern="1200" dirty="0" smtClean="0"/>
            <a:t>Supports all hypervisor technologies</a:t>
          </a:r>
        </a:p>
      </dsp:txBody>
      <dsp:txXfrm>
        <a:off x="0" y="3040494"/>
        <a:ext cx="8578850" cy="793800"/>
      </dsp:txXfrm>
    </dsp:sp>
    <dsp:sp modelId="{C2FD5085-0913-4B6D-88C2-B44A17F1CCFD}">
      <dsp:nvSpPr>
        <dsp:cNvPr id="0" name=""/>
        <dsp:cNvSpPr/>
      </dsp:nvSpPr>
      <dsp:spPr>
        <a:xfrm>
          <a:off x="428942" y="2833854"/>
          <a:ext cx="6005195" cy="413280"/>
        </a:xfrm>
        <a:prstGeom prst="roundRect">
          <a:avLst/>
        </a:prstGeom>
        <a:solidFill>
          <a:schemeClr val="accent2">
            <a:hueOff val="4501327"/>
            <a:satOff val="1667"/>
            <a:lumOff val="509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82" tIns="0" rIns="226982" bIns="0" numCol="1" spcCol="1270" anchor="ctr" anchorCtr="0">
          <a:noAutofit/>
        </a:bodyPr>
        <a:lstStyle/>
        <a:p>
          <a:pPr lvl="0" algn="l" defTabSz="622300">
            <a:lnSpc>
              <a:spcPct val="90000"/>
            </a:lnSpc>
            <a:spcBef>
              <a:spcPct val="0"/>
            </a:spcBef>
            <a:spcAft>
              <a:spcPct val="35000"/>
            </a:spcAft>
          </a:pPr>
          <a:r>
            <a:rPr lang="en-US" sz="1400" kern="1200" dirty="0" smtClean="0"/>
            <a:t>Application programmability and visibility</a:t>
          </a:r>
        </a:p>
      </dsp:txBody>
      <dsp:txXfrm>
        <a:off x="428942" y="2833854"/>
        <a:ext cx="6005195" cy="413280"/>
      </dsp:txXfrm>
    </dsp:sp>
    <dsp:sp modelId="{5D33D417-8128-403C-BEBC-7686F6618B6C}">
      <dsp:nvSpPr>
        <dsp:cNvPr id="0" name=""/>
        <dsp:cNvSpPr/>
      </dsp:nvSpPr>
      <dsp:spPr>
        <a:xfrm>
          <a:off x="0" y="4116534"/>
          <a:ext cx="8578850" cy="793800"/>
        </a:xfrm>
        <a:prstGeom prst="rect">
          <a:avLst/>
        </a:prstGeom>
        <a:solidFill>
          <a:schemeClr val="lt1">
            <a:alpha val="90000"/>
            <a:hueOff val="0"/>
            <a:satOff val="0"/>
            <a:lumOff val="0"/>
            <a:alphaOff val="0"/>
          </a:schemeClr>
        </a:solidFill>
        <a:ln w="25400" cap="flat" cmpd="sng" algn="ctr">
          <a:solidFill>
            <a:schemeClr val="accent2">
              <a:hueOff val="6751989"/>
              <a:satOff val="2501"/>
              <a:lumOff val="76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5814" tIns="291592" rIns="665814"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Shortest Path Bridging (SPB) for cloud integration</a:t>
          </a:r>
          <a:endParaRPr lang="en-US" sz="1400" kern="1200" dirty="0"/>
        </a:p>
        <a:p>
          <a:pPr marL="114300" lvl="1" indent="-114300" algn="l" defTabSz="622300">
            <a:lnSpc>
              <a:spcPct val="90000"/>
            </a:lnSpc>
            <a:spcBef>
              <a:spcPct val="0"/>
            </a:spcBef>
            <a:spcAft>
              <a:spcPct val="15000"/>
            </a:spcAft>
            <a:buChar char="••"/>
          </a:pPr>
          <a:r>
            <a:rPr lang="en-US" sz="1400" kern="1200" dirty="0" smtClean="0"/>
            <a:t>Integrated management and OSS tools </a:t>
          </a:r>
          <a:endParaRPr lang="en-US" sz="1400" kern="1200" dirty="0"/>
        </a:p>
      </dsp:txBody>
      <dsp:txXfrm>
        <a:off x="0" y="4116534"/>
        <a:ext cx="8578850" cy="793800"/>
      </dsp:txXfrm>
    </dsp:sp>
    <dsp:sp modelId="{6988CD83-6DEA-4923-94EC-D7EB7A6E8512}">
      <dsp:nvSpPr>
        <dsp:cNvPr id="0" name=""/>
        <dsp:cNvSpPr/>
      </dsp:nvSpPr>
      <dsp:spPr>
        <a:xfrm>
          <a:off x="428942" y="3909894"/>
          <a:ext cx="6005195" cy="413280"/>
        </a:xfrm>
        <a:prstGeom prst="roundRect">
          <a:avLst/>
        </a:prstGeom>
        <a:solidFill>
          <a:schemeClr val="accent2">
            <a:hueOff val="6751989"/>
            <a:satOff val="2501"/>
            <a:lumOff val="76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982" tIns="0" rIns="226982" bIns="0" numCol="1" spcCol="1270" anchor="ctr" anchorCtr="0">
          <a:noAutofit/>
        </a:bodyPr>
        <a:lstStyle/>
        <a:p>
          <a:pPr lvl="0" algn="l" defTabSz="622300">
            <a:lnSpc>
              <a:spcPct val="90000"/>
            </a:lnSpc>
            <a:spcBef>
              <a:spcPct val="0"/>
            </a:spcBef>
            <a:spcAft>
              <a:spcPct val="35000"/>
            </a:spcAft>
          </a:pPr>
          <a:r>
            <a:rPr lang="en-US" sz="1400" kern="1200" dirty="0" smtClean="0"/>
            <a:t>Cloud-ready </a:t>
          </a:r>
        </a:p>
      </dsp:txBody>
      <dsp:txXfrm>
        <a:off x="428942" y="3909894"/>
        <a:ext cx="6005195" cy="413280"/>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09900" cy="504825"/>
          </a:xfrm>
          <a:prstGeom prst="rect">
            <a:avLst/>
          </a:prstGeom>
          <a:noFill/>
          <a:ln w="9525">
            <a:noFill/>
            <a:miter lim="800000"/>
            <a:headEnd/>
            <a:tailEnd/>
          </a:ln>
        </p:spPr>
        <p:txBody>
          <a:bodyPr vert="horz" wrap="square" lIns="97310" tIns="48655" rIns="97310" bIns="48655" numCol="1" anchor="t" anchorCtr="0" compatLnSpc="1">
            <a:prstTxWarp prst="textNoShape">
              <a:avLst/>
            </a:prstTxWarp>
          </a:bodyPr>
          <a:lstStyle>
            <a:lvl1pPr defTabSz="973138">
              <a:defRPr sz="1300">
                <a:cs typeface="Arial" pitchFamily="34" charset="0"/>
              </a:defRPr>
            </a:lvl1pPr>
          </a:lstStyle>
          <a:p>
            <a:pPr>
              <a:defRPr/>
            </a:pPr>
            <a:endParaRPr lang="fr-FR"/>
          </a:p>
        </p:txBody>
      </p:sp>
      <p:sp>
        <p:nvSpPr>
          <p:cNvPr id="3" name="Date Placeholder 2"/>
          <p:cNvSpPr>
            <a:spLocks noGrp="1"/>
          </p:cNvSpPr>
          <p:nvPr>
            <p:ph type="dt" sz="quarter" idx="1"/>
          </p:nvPr>
        </p:nvSpPr>
        <p:spPr bwMode="auto">
          <a:xfrm>
            <a:off x="3935413" y="0"/>
            <a:ext cx="3009900" cy="504825"/>
          </a:xfrm>
          <a:prstGeom prst="rect">
            <a:avLst/>
          </a:prstGeom>
          <a:noFill/>
          <a:ln w="9525">
            <a:noFill/>
            <a:miter lim="800000"/>
            <a:headEnd/>
            <a:tailEnd/>
          </a:ln>
        </p:spPr>
        <p:txBody>
          <a:bodyPr vert="horz" wrap="square" lIns="97310" tIns="48655" rIns="97310" bIns="48655" numCol="1" anchor="t" anchorCtr="0" compatLnSpc="1">
            <a:prstTxWarp prst="textNoShape">
              <a:avLst/>
            </a:prstTxWarp>
          </a:bodyPr>
          <a:lstStyle>
            <a:lvl1pPr algn="r" defTabSz="973138">
              <a:defRPr sz="1300">
                <a:cs typeface="Arial" pitchFamily="34" charset="0"/>
              </a:defRPr>
            </a:lvl1pPr>
          </a:lstStyle>
          <a:p>
            <a:pPr>
              <a:defRPr/>
            </a:pPr>
            <a:fld id="{F7C86DDF-4F08-4E6B-9A9D-C3C22F7ABEE2}" type="datetimeFigureOut">
              <a:rPr lang="en-US"/>
              <a:pPr>
                <a:defRPr/>
              </a:pPr>
              <a:t>9/12/2012</a:t>
            </a:fld>
            <a:endParaRPr lang="en-US"/>
          </a:p>
        </p:txBody>
      </p:sp>
      <p:grpSp>
        <p:nvGrpSpPr>
          <p:cNvPr id="40964" name="Group 5"/>
          <p:cNvGrpSpPr>
            <a:grpSpLocks/>
          </p:cNvGrpSpPr>
          <p:nvPr/>
        </p:nvGrpSpPr>
        <p:grpSpPr bwMode="auto">
          <a:xfrm>
            <a:off x="315913" y="9412288"/>
            <a:ext cx="6313487" cy="334962"/>
            <a:chOff x="2811192" y="6484973"/>
            <a:chExt cx="6234106" cy="304046"/>
          </a:xfrm>
        </p:grpSpPr>
        <p:pic>
          <p:nvPicPr>
            <p:cNvPr id="40967" name="Picture 2"/>
            <p:cNvPicPr>
              <a:picLocks noChangeAspect="1" noChangeArrowheads="1"/>
            </p:cNvPicPr>
            <p:nvPr/>
          </p:nvPicPr>
          <p:blipFill>
            <a:blip r:embed="rId2" cstate="email"/>
            <a:srcRect l="73026"/>
            <a:stretch>
              <a:fillRect/>
            </a:stretch>
          </p:blipFill>
          <p:spPr bwMode="auto">
            <a:xfrm>
              <a:off x="7581205" y="6484973"/>
              <a:ext cx="1464093" cy="304046"/>
            </a:xfrm>
            <a:prstGeom prst="rect">
              <a:avLst/>
            </a:prstGeom>
            <a:noFill/>
            <a:ln w="9525">
              <a:noFill/>
              <a:miter lim="800000"/>
              <a:headEnd/>
              <a:tailEnd/>
            </a:ln>
          </p:spPr>
        </p:pic>
        <p:cxnSp>
          <p:nvCxnSpPr>
            <p:cNvPr id="40968" name="Straight Connector 7"/>
            <p:cNvCxnSpPr>
              <a:cxnSpLocks noChangeShapeType="1"/>
            </p:cNvCxnSpPr>
            <p:nvPr/>
          </p:nvCxnSpPr>
          <p:spPr bwMode="auto">
            <a:xfrm rot="10800000">
              <a:off x="2811192" y="6628605"/>
              <a:ext cx="4730543" cy="0"/>
            </a:xfrm>
            <a:prstGeom prst="line">
              <a:avLst/>
            </a:prstGeom>
            <a:noFill/>
            <a:ln w="34925" cap="rnd" algn="ctr">
              <a:solidFill>
                <a:schemeClr val="tx1"/>
              </a:solidFill>
              <a:prstDash val="sysDot"/>
              <a:round/>
              <a:headEnd/>
              <a:tailEnd/>
            </a:ln>
          </p:spPr>
        </p:cxnSp>
      </p:grpSp>
      <p:sp>
        <p:nvSpPr>
          <p:cNvPr id="9" name="Footer Placeholder 2"/>
          <p:cNvSpPr txBox="1">
            <a:spLocks/>
          </p:cNvSpPr>
          <p:nvPr/>
        </p:nvSpPr>
        <p:spPr bwMode="auto">
          <a:xfrm>
            <a:off x="173038" y="9588500"/>
            <a:ext cx="488950" cy="263525"/>
          </a:xfrm>
          <a:prstGeom prst="rect">
            <a:avLst/>
          </a:prstGeom>
          <a:noFill/>
          <a:ln w="9525">
            <a:noFill/>
            <a:miter lim="800000"/>
            <a:headEnd/>
            <a:tailEnd/>
          </a:ln>
        </p:spPr>
        <p:txBody>
          <a:bodyPr lIns="97310" tIns="48655" rIns="97310" bIns="48655" anchor="b"/>
          <a:lstStyle/>
          <a:p>
            <a:pPr defTabSz="973138">
              <a:defRPr/>
            </a:pPr>
            <a:fld id="{C029F7F4-B6C6-483F-AE69-1CDD11A6680A}" type="slidenum">
              <a:rPr lang="en-US" sz="600">
                <a:solidFill>
                  <a:srgbClr val="404040"/>
                </a:solidFill>
              </a:rPr>
              <a:pPr defTabSz="973138">
                <a:defRPr/>
              </a:pPr>
              <a:t>‹N°›</a:t>
            </a:fld>
            <a:endParaRPr lang="en-US" sz="600">
              <a:solidFill>
                <a:srgbClr val="404040"/>
              </a:solidFill>
            </a:endParaRPr>
          </a:p>
        </p:txBody>
      </p:sp>
      <p:sp>
        <p:nvSpPr>
          <p:cNvPr id="10" name="Rectangle 7"/>
          <p:cNvSpPr>
            <a:spLocks noChangeArrowheads="1"/>
          </p:cNvSpPr>
          <p:nvPr/>
        </p:nvSpPr>
        <p:spPr bwMode="auto">
          <a:xfrm>
            <a:off x="2043113" y="9602788"/>
            <a:ext cx="2860675" cy="252412"/>
          </a:xfrm>
          <a:prstGeom prst="rect">
            <a:avLst/>
          </a:prstGeom>
          <a:noFill/>
          <a:ln w="9525">
            <a:noFill/>
            <a:miter lim="800000"/>
            <a:headEnd/>
            <a:tailEnd/>
          </a:ln>
        </p:spPr>
        <p:txBody>
          <a:bodyPr lIns="97298" tIns="48649" rIns="97298" bIns="48649" anchor="b"/>
          <a:lstStyle/>
          <a:p>
            <a:pPr algn="ctr" defTabSz="973138">
              <a:spcBef>
                <a:spcPct val="50000"/>
              </a:spcBef>
              <a:defRPr/>
            </a:pPr>
            <a:r>
              <a:rPr lang="en-US" sz="600">
                <a:solidFill>
                  <a:srgbClr val="7F7F7F"/>
                </a:solidFill>
              </a:rPr>
              <a:t>COPYRIGHT © 2011 ALCATEL-LUCENT.  ALL RIGHTS RESERVED. </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09900" cy="504825"/>
          </a:xfrm>
          <a:prstGeom prst="rect">
            <a:avLst/>
          </a:prstGeom>
          <a:noFill/>
          <a:ln w="9525">
            <a:noFill/>
            <a:miter lim="800000"/>
            <a:headEnd/>
            <a:tailEnd/>
          </a:ln>
        </p:spPr>
        <p:txBody>
          <a:bodyPr vert="horz" wrap="square" lIns="97310" tIns="48655" rIns="97310" bIns="48655" numCol="1" anchor="t" anchorCtr="0" compatLnSpc="1">
            <a:prstTxWarp prst="textNoShape">
              <a:avLst/>
            </a:prstTxWarp>
          </a:bodyPr>
          <a:lstStyle>
            <a:lvl1pPr defTabSz="973138">
              <a:defRPr sz="1300">
                <a:cs typeface="Arial" pitchFamily="34" charset="0"/>
              </a:defRPr>
            </a:lvl1pPr>
          </a:lstStyle>
          <a:p>
            <a:pPr>
              <a:defRPr/>
            </a:pPr>
            <a:endParaRPr lang="fr-FR"/>
          </a:p>
        </p:txBody>
      </p:sp>
      <p:sp>
        <p:nvSpPr>
          <p:cNvPr id="3" name="Date Placeholder 2"/>
          <p:cNvSpPr>
            <a:spLocks noGrp="1"/>
          </p:cNvSpPr>
          <p:nvPr>
            <p:ph type="dt" idx="1"/>
          </p:nvPr>
        </p:nvSpPr>
        <p:spPr bwMode="auto">
          <a:xfrm>
            <a:off x="3935413" y="0"/>
            <a:ext cx="3009900" cy="504825"/>
          </a:xfrm>
          <a:prstGeom prst="rect">
            <a:avLst/>
          </a:prstGeom>
          <a:noFill/>
          <a:ln w="9525">
            <a:noFill/>
            <a:miter lim="800000"/>
            <a:headEnd/>
            <a:tailEnd/>
          </a:ln>
        </p:spPr>
        <p:txBody>
          <a:bodyPr vert="horz" wrap="square" lIns="97310" tIns="48655" rIns="97310" bIns="48655" numCol="1" anchor="t" anchorCtr="0" compatLnSpc="1">
            <a:prstTxWarp prst="textNoShape">
              <a:avLst/>
            </a:prstTxWarp>
          </a:bodyPr>
          <a:lstStyle>
            <a:lvl1pPr algn="r" defTabSz="973138">
              <a:defRPr sz="1300">
                <a:cs typeface="Arial" pitchFamily="34" charset="0"/>
              </a:defRPr>
            </a:lvl1pPr>
          </a:lstStyle>
          <a:p>
            <a:pPr>
              <a:defRPr/>
            </a:pPr>
            <a:fld id="{D3C5CF9E-30E7-4DE5-91AE-483507A971BA}" type="datetimeFigureOut">
              <a:rPr lang="en-US"/>
              <a:pPr>
                <a:defRPr/>
              </a:pPr>
              <a:t>9/12/2012</a:t>
            </a:fld>
            <a:endParaRPr lang="en-US"/>
          </a:p>
        </p:txBody>
      </p:sp>
      <p:sp>
        <p:nvSpPr>
          <p:cNvPr id="4" name="Slide Image Placeholder 3"/>
          <p:cNvSpPr>
            <a:spLocks noGrp="1" noRot="1" noChangeAspect="1"/>
          </p:cNvSpPr>
          <p:nvPr>
            <p:ph type="sldImg" idx="2"/>
          </p:nvPr>
        </p:nvSpPr>
        <p:spPr>
          <a:xfrm>
            <a:off x="952500" y="755650"/>
            <a:ext cx="5041900" cy="37814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95325" y="4789488"/>
            <a:ext cx="5556250" cy="4295775"/>
          </a:xfrm>
          <a:prstGeom prst="rect">
            <a:avLst/>
          </a:prstGeom>
          <a:noFill/>
          <a:ln w="9525">
            <a:noFill/>
            <a:miter lim="800000"/>
            <a:headEnd/>
            <a:tailEnd/>
          </a:ln>
        </p:spPr>
        <p:txBody>
          <a:bodyPr vert="horz" wrap="square" lIns="97310" tIns="48655" rIns="97310" bIns="486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grpSp>
        <p:nvGrpSpPr>
          <p:cNvPr id="31750" name="Group 7"/>
          <p:cNvGrpSpPr>
            <a:grpSpLocks/>
          </p:cNvGrpSpPr>
          <p:nvPr/>
        </p:nvGrpSpPr>
        <p:grpSpPr bwMode="auto">
          <a:xfrm>
            <a:off x="315913" y="9412288"/>
            <a:ext cx="6313487" cy="334962"/>
            <a:chOff x="2811192" y="6484973"/>
            <a:chExt cx="6234106" cy="304046"/>
          </a:xfrm>
        </p:grpSpPr>
        <p:pic>
          <p:nvPicPr>
            <p:cNvPr id="31753" name="Picture 2"/>
            <p:cNvPicPr>
              <a:picLocks noChangeAspect="1" noChangeArrowheads="1"/>
            </p:cNvPicPr>
            <p:nvPr/>
          </p:nvPicPr>
          <p:blipFill>
            <a:blip r:embed="rId2"/>
            <a:srcRect l="73026"/>
            <a:stretch>
              <a:fillRect/>
            </a:stretch>
          </p:blipFill>
          <p:spPr bwMode="auto">
            <a:xfrm>
              <a:off x="7581205" y="6484973"/>
              <a:ext cx="1464093" cy="304046"/>
            </a:xfrm>
            <a:prstGeom prst="rect">
              <a:avLst/>
            </a:prstGeom>
            <a:noFill/>
            <a:ln w="9525">
              <a:noFill/>
              <a:miter lim="800000"/>
              <a:headEnd/>
              <a:tailEnd/>
            </a:ln>
          </p:spPr>
        </p:pic>
        <p:cxnSp>
          <p:nvCxnSpPr>
            <p:cNvPr id="31754" name="Straight Connector 9"/>
            <p:cNvCxnSpPr>
              <a:cxnSpLocks noChangeShapeType="1"/>
            </p:cNvCxnSpPr>
            <p:nvPr/>
          </p:nvCxnSpPr>
          <p:spPr bwMode="auto">
            <a:xfrm rot="10800000">
              <a:off x="2811192" y="6628605"/>
              <a:ext cx="4730543" cy="0"/>
            </a:xfrm>
            <a:prstGeom prst="line">
              <a:avLst/>
            </a:prstGeom>
            <a:noFill/>
            <a:ln w="34925" cap="rnd" algn="ctr">
              <a:solidFill>
                <a:schemeClr val="tx1"/>
              </a:solidFill>
              <a:prstDash val="sysDot"/>
              <a:round/>
              <a:headEnd/>
              <a:tailEnd/>
            </a:ln>
          </p:spPr>
        </p:cxnSp>
      </p:grpSp>
      <p:sp>
        <p:nvSpPr>
          <p:cNvPr id="11" name="Footer Placeholder 2"/>
          <p:cNvSpPr txBox="1">
            <a:spLocks/>
          </p:cNvSpPr>
          <p:nvPr/>
        </p:nvSpPr>
        <p:spPr bwMode="auto">
          <a:xfrm>
            <a:off x="173038" y="9588500"/>
            <a:ext cx="488950" cy="263525"/>
          </a:xfrm>
          <a:prstGeom prst="rect">
            <a:avLst/>
          </a:prstGeom>
          <a:noFill/>
          <a:ln w="9525">
            <a:noFill/>
            <a:miter lim="800000"/>
            <a:headEnd/>
            <a:tailEnd/>
          </a:ln>
        </p:spPr>
        <p:txBody>
          <a:bodyPr lIns="97310" tIns="48655" rIns="97310" bIns="48655" anchor="b"/>
          <a:lstStyle/>
          <a:p>
            <a:pPr defTabSz="973138">
              <a:defRPr/>
            </a:pPr>
            <a:fld id="{167D923E-52B1-4A19-BC3A-D77ECE762CDA}" type="slidenum">
              <a:rPr lang="en-US" sz="600">
                <a:solidFill>
                  <a:srgbClr val="404040"/>
                </a:solidFill>
              </a:rPr>
              <a:pPr defTabSz="973138">
                <a:defRPr/>
              </a:pPr>
              <a:t>‹N°›</a:t>
            </a:fld>
            <a:endParaRPr lang="en-US" sz="600">
              <a:solidFill>
                <a:srgbClr val="404040"/>
              </a:solidFill>
            </a:endParaRPr>
          </a:p>
        </p:txBody>
      </p:sp>
      <p:sp>
        <p:nvSpPr>
          <p:cNvPr id="12" name="Rectangle 7"/>
          <p:cNvSpPr>
            <a:spLocks noChangeArrowheads="1"/>
          </p:cNvSpPr>
          <p:nvPr/>
        </p:nvSpPr>
        <p:spPr bwMode="auto">
          <a:xfrm>
            <a:off x="2043113" y="9602788"/>
            <a:ext cx="2860675" cy="252412"/>
          </a:xfrm>
          <a:prstGeom prst="rect">
            <a:avLst/>
          </a:prstGeom>
          <a:noFill/>
          <a:ln w="9525">
            <a:noFill/>
            <a:miter lim="800000"/>
            <a:headEnd/>
            <a:tailEnd/>
          </a:ln>
        </p:spPr>
        <p:txBody>
          <a:bodyPr lIns="97298" tIns="48649" rIns="97298" bIns="48649" anchor="b"/>
          <a:lstStyle/>
          <a:p>
            <a:pPr algn="ctr" defTabSz="973138">
              <a:spcBef>
                <a:spcPct val="50000"/>
              </a:spcBef>
              <a:defRPr/>
            </a:pPr>
            <a:r>
              <a:rPr lang="en-US" sz="600">
                <a:solidFill>
                  <a:srgbClr val="7F7F7F"/>
                </a:solidFill>
              </a:rPr>
              <a:t>COPYRIGHT © 2011 ALCATEL-LUCENT.  ALL RIGHTS RESERVED. </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xfrm>
            <a:off x="952500" y="755650"/>
            <a:ext cx="5041900" cy="3781425"/>
          </a:xfrm>
          <a:noFill/>
          <a:ln>
            <a:solidFill>
              <a:srgbClr val="000000"/>
            </a:solidFill>
            <a:miter lim="800000"/>
            <a:headEnd/>
            <a:tailEnd/>
          </a:ln>
        </p:spPr>
      </p:sp>
      <p:sp>
        <p:nvSpPr>
          <p:cNvPr id="4710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dirty="0" smtClean="0">
              <a:ea typeface="Geneva"/>
              <a:cs typeface="Geneva"/>
            </a:endParaRPr>
          </a:p>
        </p:txBody>
      </p:sp>
      <p:sp>
        <p:nvSpPr>
          <p:cNvPr id="47108" name="3 Marcador de número de diapositiva"/>
          <p:cNvSpPr>
            <a:spLocks noGrp="1"/>
          </p:cNvSpPr>
          <p:nvPr>
            <p:ph type="sldNum" sz="quarter" idx="4294967295"/>
          </p:nvPr>
        </p:nvSpPr>
        <p:spPr bwMode="auto">
          <a:xfrm>
            <a:off x="3934970" y="9577860"/>
            <a:ext cx="3010323" cy="504190"/>
          </a:xfrm>
          <a:prstGeom prst="rect">
            <a:avLst/>
          </a:prstGeom>
          <a:noFill/>
          <a:ln>
            <a:miter lim="800000"/>
            <a:headEnd/>
            <a:tailEnd/>
          </a:ln>
        </p:spPr>
        <p:txBody>
          <a:bodyPr lIns="97310" tIns="48655" rIns="97310" bIns="48655"/>
          <a:lstStyle/>
          <a:p>
            <a:fld id="{23873796-B4AE-4F02-A87B-F6C915529A88}" type="slidenum">
              <a:rPr lang="en-US"/>
              <a:pPr/>
              <a:t>21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755650"/>
            <a:ext cx="5041900" cy="3781425"/>
          </a:xfrm>
        </p:spPr>
      </p:sp>
      <p:sp>
        <p:nvSpPr>
          <p:cNvPr id="3" name="Notes Placeholder 2"/>
          <p:cNvSpPr>
            <a:spLocks noGrp="1"/>
          </p:cNvSpPr>
          <p:nvPr>
            <p:ph type="body" idx="1"/>
          </p:nvPr>
        </p:nvSpPr>
        <p:spPr/>
        <p:txBody>
          <a:bodyPr>
            <a:normAutofit/>
          </a:bodyPr>
          <a:lstStyle/>
          <a:p>
            <a:r>
              <a:rPr lang="en-US" dirty="0" smtClean="0"/>
              <a:t>In 80% of the datacenter / server room deployments, server </a:t>
            </a:r>
            <a:r>
              <a:rPr lang="en-US" dirty="0" err="1" smtClean="0"/>
              <a:t>virtualisation</a:t>
            </a:r>
            <a:r>
              <a:rPr lang="en-US" dirty="0" smtClean="0"/>
              <a:t> is applied. 10G is the trend that is happening today, and together with the traffic pattern changing from N-S to E-W is pushing the network to scale. The next wave of </a:t>
            </a:r>
            <a:r>
              <a:rPr lang="en-US" dirty="0" err="1" smtClean="0"/>
              <a:t>virtualisation</a:t>
            </a:r>
            <a:r>
              <a:rPr lang="en-US" dirty="0" smtClean="0"/>
              <a:t> is the dynamic move of virtual machines to increase power- and CPU efficiency. These moves requires</a:t>
            </a:r>
            <a:r>
              <a:rPr lang="en-US" baseline="0" dirty="0" smtClean="0"/>
              <a:t> the network to dynamically cope with these moves to assure the proper </a:t>
            </a:r>
            <a:r>
              <a:rPr lang="en-US" baseline="0" dirty="0" err="1" smtClean="0"/>
              <a:t>QoS</a:t>
            </a:r>
            <a:r>
              <a:rPr lang="en-US" baseline="0" dirty="0" smtClean="0"/>
              <a:t> for each service on each VM</a:t>
            </a:r>
            <a:endParaRPr lang="nl-B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54088" y="755650"/>
            <a:ext cx="5038725" cy="3779838"/>
          </a:xfrm>
        </p:spPr>
      </p:sp>
      <p:sp>
        <p:nvSpPr>
          <p:cNvPr id="3" name="Espace réservé des commentaires 2"/>
          <p:cNvSpPr>
            <a:spLocks noGrp="1"/>
          </p:cNvSpPr>
          <p:nvPr>
            <p:ph type="body" idx="1"/>
          </p:nvPr>
        </p:nvSpPr>
        <p:spPr/>
        <p:txBody>
          <a:bodyPr>
            <a:normAutofit/>
          </a:bodyPr>
          <a:lstStyle/>
          <a:p>
            <a:r>
              <a:rPr lang="fr-FR" dirty="0" smtClean="0"/>
              <a:t>Our Data Center solutions </a:t>
            </a:r>
            <a:r>
              <a:rPr lang="fr-FR" dirty="0" err="1" smtClean="0"/>
              <a:t>include</a:t>
            </a:r>
            <a:r>
              <a:rPr lang="fr-FR" dirty="0" smtClean="0"/>
              <a:t> </a:t>
            </a:r>
            <a:r>
              <a:rPr lang="fr-FR" dirty="0" err="1" smtClean="0"/>
              <a:t>Switching</a:t>
            </a:r>
            <a:r>
              <a:rPr lang="fr-FR" dirty="0" smtClean="0"/>
              <a:t> and </a:t>
            </a:r>
            <a:r>
              <a:rPr lang="fr-FR" dirty="0" err="1" smtClean="0"/>
              <a:t>Interconnect</a:t>
            </a:r>
            <a:r>
              <a:rPr lang="fr-FR" dirty="0" smtClean="0"/>
              <a:t>. </a:t>
            </a:r>
          </a:p>
          <a:p>
            <a:r>
              <a:rPr lang="fr-FR" dirty="0" smtClean="0"/>
              <a:t>Alcatel-Lucent </a:t>
            </a:r>
            <a:r>
              <a:rPr lang="fr-FR" dirty="0" err="1" smtClean="0"/>
              <a:t>provides</a:t>
            </a:r>
            <a:r>
              <a:rPr lang="fr-FR" dirty="0" smtClean="0"/>
              <a:t> a </a:t>
            </a:r>
            <a:r>
              <a:rPr lang="fr-FR" dirty="0" err="1" smtClean="0"/>
              <a:t>high</a:t>
            </a:r>
            <a:r>
              <a:rPr lang="fr-FR" dirty="0" smtClean="0"/>
              <a:t> performance &amp; </a:t>
            </a:r>
            <a:r>
              <a:rPr lang="fr-FR" dirty="0" err="1" smtClean="0"/>
              <a:t>density</a:t>
            </a:r>
            <a:r>
              <a:rPr lang="fr-FR" dirty="0" smtClean="0"/>
              <a:t> </a:t>
            </a:r>
            <a:r>
              <a:rPr lang="fr-FR" dirty="0" err="1" smtClean="0"/>
              <a:t>switching</a:t>
            </a:r>
            <a:r>
              <a:rPr lang="fr-FR" dirty="0" smtClean="0"/>
              <a:t> solution for the data center </a:t>
            </a:r>
            <a:r>
              <a:rPr lang="fr-FR" dirty="0" err="1" smtClean="0"/>
              <a:t>that</a:t>
            </a:r>
            <a:r>
              <a:rPr lang="fr-FR" dirty="0" smtClean="0"/>
              <a:t> </a:t>
            </a:r>
            <a:r>
              <a:rPr lang="fr-FR" dirty="0" err="1" smtClean="0"/>
              <a:t>allows</a:t>
            </a:r>
            <a:r>
              <a:rPr lang="fr-FR" dirty="0" smtClean="0"/>
              <a:t> a </a:t>
            </a:r>
            <a:r>
              <a:rPr lang="fr-FR" dirty="0" err="1" smtClean="0"/>
              <a:t>two</a:t>
            </a:r>
            <a:r>
              <a:rPr lang="fr-FR" dirty="0" smtClean="0"/>
              <a:t> </a:t>
            </a:r>
            <a:r>
              <a:rPr lang="fr-FR" dirty="0" err="1" smtClean="0"/>
              <a:t>tier</a:t>
            </a:r>
            <a:r>
              <a:rPr lang="fr-FR" dirty="0" smtClean="0"/>
              <a:t> architecture </a:t>
            </a:r>
            <a:r>
              <a:rPr lang="fr-FR" dirty="0" err="1" smtClean="0"/>
              <a:t>with</a:t>
            </a:r>
            <a:r>
              <a:rPr lang="fr-FR" dirty="0" smtClean="0"/>
              <a:t> support for 10G </a:t>
            </a:r>
            <a:r>
              <a:rPr lang="fr-FR" dirty="0" err="1" smtClean="0"/>
              <a:t>immediately</a:t>
            </a:r>
            <a:r>
              <a:rPr lang="fr-FR" dirty="0" smtClean="0"/>
              <a:t> </a:t>
            </a:r>
            <a:r>
              <a:rPr lang="fr-FR" dirty="0" err="1" smtClean="0"/>
              <a:t>with</a:t>
            </a:r>
            <a:r>
              <a:rPr lang="fr-FR" dirty="0" smtClean="0"/>
              <a:t> a 40G/100G </a:t>
            </a:r>
            <a:r>
              <a:rPr lang="fr-FR" dirty="0" err="1" smtClean="0"/>
              <a:t>ready</a:t>
            </a:r>
            <a:r>
              <a:rPr lang="fr-FR" dirty="0" smtClean="0"/>
              <a:t> architecture. </a:t>
            </a:r>
          </a:p>
          <a:p>
            <a:r>
              <a:rPr lang="fr-FR" dirty="0" err="1" smtClean="0"/>
              <a:t>Disaster</a:t>
            </a:r>
            <a:r>
              <a:rPr lang="fr-FR" dirty="0" smtClean="0"/>
              <a:t> </a:t>
            </a:r>
            <a:r>
              <a:rPr lang="fr-FR" dirty="0" err="1" smtClean="0"/>
              <a:t>recovery</a:t>
            </a:r>
            <a:r>
              <a:rPr lang="fr-FR" dirty="0" smtClean="0"/>
              <a:t> and </a:t>
            </a:r>
            <a:r>
              <a:rPr lang="fr-FR" dirty="0" err="1" smtClean="0"/>
              <a:t>load</a:t>
            </a:r>
            <a:r>
              <a:rPr lang="fr-FR" dirty="0" smtClean="0"/>
              <a:t> </a:t>
            </a:r>
            <a:r>
              <a:rPr lang="fr-FR" dirty="0" err="1" smtClean="0"/>
              <a:t>balancing</a:t>
            </a:r>
            <a:r>
              <a:rPr lang="fr-FR" dirty="0" smtClean="0"/>
              <a:t> </a:t>
            </a:r>
            <a:r>
              <a:rPr lang="fr-FR" dirty="0" err="1" smtClean="0"/>
              <a:t>between</a:t>
            </a:r>
            <a:r>
              <a:rPr lang="fr-FR" dirty="0" smtClean="0"/>
              <a:t> data center sites </a:t>
            </a:r>
            <a:r>
              <a:rPr lang="fr-FR" dirty="0" err="1" smtClean="0"/>
              <a:t>is</a:t>
            </a:r>
            <a:r>
              <a:rPr lang="fr-FR" dirty="0" smtClean="0"/>
              <a:t> </a:t>
            </a:r>
            <a:r>
              <a:rPr lang="fr-FR" dirty="0" err="1" smtClean="0"/>
              <a:t>also</a:t>
            </a:r>
            <a:r>
              <a:rPr lang="fr-FR" dirty="0" smtClean="0"/>
              <a:t> made simple </a:t>
            </a:r>
            <a:r>
              <a:rPr lang="fr-FR" dirty="0" err="1" smtClean="0"/>
              <a:t>with</a:t>
            </a:r>
            <a:r>
              <a:rPr lang="fr-FR" dirty="0" smtClean="0"/>
              <a:t> </a:t>
            </a:r>
            <a:r>
              <a:rPr lang="fr-FR" dirty="0" err="1" smtClean="0"/>
              <a:t>integrated</a:t>
            </a:r>
            <a:r>
              <a:rPr lang="fr-FR" dirty="0" smtClean="0"/>
              <a:t> management </a:t>
            </a:r>
            <a:r>
              <a:rPr lang="fr-FR" dirty="0" err="1" smtClean="0"/>
              <a:t>across</a:t>
            </a:r>
            <a:r>
              <a:rPr lang="fr-FR" dirty="0" smtClean="0"/>
              <a:t> the data center </a:t>
            </a:r>
            <a:r>
              <a:rPr lang="fr-FR" dirty="0" err="1" smtClean="0"/>
              <a:t>switching</a:t>
            </a:r>
            <a:r>
              <a:rPr lang="fr-FR" dirty="0" smtClean="0"/>
              <a:t> </a:t>
            </a:r>
            <a:r>
              <a:rPr lang="fr-FR" dirty="0" err="1" smtClean="0"/>
              <a:t>fabric</a:t>
            </a:r>
            <a:r>
              <a:rPr lang="fr-FR" dirty="0" smtClean="0"/>
              <a:t> and the WAN.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755650"/>
            <a:ext cx="5041900" cy="3781425"/>
          </a:xfrm>
        </p:spPr>
      </p:sp>
      <p:sp>
        <p:nvSpPr>
          <p:cNvPr id="3" name="Notes Placeholder 2"/>
          <p:cNvSpPr>
            <a:spLocks noGrp="1"/>
          </p:cNvSpPr>
          <p:nvPr>
            <p:ph type="body" idx="1"/>
          </p:nvPr>
        </p:nvSpPr>
        <p:spPr/>
        <p:txBody>
          <a:bodyPr>
            <a:normAutofit lnSpcReduction="10000"/>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755650"/>
            <a:ext cx="5041900" cy="3781425"/>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ea typeface="Geneva"/>
              <a:cs typeface="Geneva"/>
            </a:endParaRPr>
          </a:p>
        </p:txBody>
      </p:sp>
      <p:sp>
        <p:nvSpPr>
          <p:cNvPr id="41988" name="Slide Number Placeholder 3"/>
          <p:cNvSpPr>
            <a:spLocks noGrp="1"/>
          </p:cNvSpPr>
          <p:nvPr>
            <p:ph type="sldNum" sz="quarter" idx="4294967295"/>
          </p:nvPr>
        </p:nvSpPr>
        <p:spPr bwMode="auto">
          <a:xfrm>
            <a:off x="3934969" y="9577860"/>
            <a:ext cx="3010323" cy="504190"/>
          </a:xfrm>
          <a:prstGeom prst="rect">
            <a:avLst/>
          </a:prstGeom>
          <a:noFill/>
          <a:ln>
            <a:miter lim="800000"/>
            <a:headEnd/>
            <a:tailEnd/>
          </a:ln>
        </p:spPr>
        <p:txBody>
          <a:bodyPr lIns="97310" tIns="48655" rIns="97310" bIns="48655"/>
          <a:lstStyle/>
          <a:p>
            <a:fld id="{0699BB7C-DE6F-4073-A2FE-B516F69EAC07}" type="slidenum">
              <a:rPr lang="en-GB">
                <a:solidFill>
                  <a:prstClr val="black"/>
                </a:solidFill>
              </a:rPr>
              <a:pPr/>
              <a:t>14</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755650"/>
            <a:ext cx="5041900" cy="3781425"/>
          </a:xfrm>
        </p:spPr>
      </p:sp>
      <p:sp>
        <p:nvSpPr>
          <p:cNvPr id="3" name="Notes Placeholder 2"/>
          <p:cNvSpPr>
            <a:spLocks noGrp="1"/>
          </p:cNvSpPr>
          <p:nvPr>
            <p:ph type="body" idx="1"/>
          </p:nvPr>
        </p:nvSpPr>
        <p:spPr/>
        <p:txBody>
          <a:bodyPr>
            <a:normAutofit/>
          </a:bodyPr>
          <a:lstStyle/>
          <a:p>
            <a:r>
              <a:rPr lang="en-US" dirty="0" smtClean="0"/>
              <a:t>In 80% of the datacenter / server room deployments, server </a:t>
            </a:r>
            <a:r>
              <a:rPr lang="en-US" dirty="0" err="1" smtClean="0"/>
              <a:t>virtualisation</a:t>
            </a:r>
            <a:r>
              <a:rPr lang="en-US" dirty="0" smtClean="0"/>
              <a:t> is applied. 10G is the trend that is happening today, and together with the traffic pattern changing from N-S to E-W is pushing the network to scale. The next wave of </a:t>
            </a:r>
            <a:r>
              <a:rPr lang="en-US" dirty="0" err="1" smtClean="0"/>
              <a:t>virtualisation</a:t>
            </a:r>
            <a:r>
              <a:rPr lang="en-US" dirty="0" smtClean="0"/>
              <a:t> is the dynamic move of virtual machines to increase power- and CPU efficiency. These moves requires</a:t>
            </a:r>
            <a:r>
              <a:rPr lang="en-US" baseline="0" dirty="0" smtClean="0"/>
              <a:t> the network to dynamically cope with these moves to assure the proper </a:t>
            </a:r>
            <a:r>
              <a:rPr lang="en-US" baseline="0" dirty="0" err="1" smtClean="0"/>
              <a:t>QoS</a:t>
            </a:r>
            <a:r>
              <a:rPr lang="en-US" baseline="0" dirty="0" smtClean="0"/>
              <a:t> for each service on each VM</a:t>
            </a:r>
            <a:endParaRPr lang="nl-B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755650"/>
            <a:ext cx="5041900" cy="3781425"/>
          </a:xfrm>
        </p:spPr>
      </p:sp>
      <p:sp>
        <p:nvSpPr>
          <p:cNvPr id="3" name="Notes Placeholder 2"/>
          <p:cNvSpPr>
            <a:spLocks noGrp="1"/>
          </p:cNvSpPr>
          <p:nvPr>
            <p:ph type="body" idx="1"/>
          </p:nvPr>
        </p:nvSpPr>
        <p:spPr/>
        <p:txBody>
          <a:bodyPr>
            <a:normAutofit/>
          </a:bodyPr>
          <a:lstStyle/>
          <a:p>
            <a:r>
              <a:rPr lang="en-US" dirty="0" smtClean="0"/>
              <a:t>In 80% of the datacenter / server room deployments, server </a:t>
            </a:r>
            <a:r>
              <a:rPr lang="en-US" dirty="0" err="1" smtClean="0"/>
              <a:t>virtualisation</a:t>
            </a:r>
            <a:r>
              <a:rPr lang="en-US" dirty="0" smtClean="0"/>
              <a:t> is applied. 10G is the trend that is happening today, and together with the traffic pattern changing from N-S to E-W is pushing the network to scale. The next wave of </a:t>
            </a:r>
            <a:r>
              <a:rPr lang="en-US" dirty="0" err="1" smtClean="0"/>
              <a:t>virtualisation</a:t>
            </a:r>
            <a:r>
              <a:rPr lang="en-US" dirty="0" smtClean="0"/>
              <a:t> is the dynamic move of virtual machines to increase power- and CPU efficiency. These moves requires</a:t>
            </a:r>
            <a:r>
              <a:rPr lang="en-US" baseline="0" dirty="0" smtClean="0"/>
              <a:t> the network to dynamically cope with these moves to assure the proper </a:t>
            </a:r>
            <a:r>
              <a:rPr lang="en-US" baseline="0" dirty="0" err="1" smtClean="0"/>
              <a:t>QoS</a:t>
            </a:r>
            <a:r>
              <a:rPr lang="en-US" baseline="0" dirty="0" smtClean="0"/>
              <a:t> for each service on each VM</a:t>
            </a:r>
            <a:endParaRPr lang="nl-B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 key element</a:t>
            </a:r>
            <a:r>
              <a:rPr lang="en-US" baseline="0" dirty="0" smtClean="0"/>
              <a:t> of Alcatel-Lucent’s vision of application fluency for the data center is the transformation of the corporate data center from several separate sites  into a private cloud. This means that applications can be transparently delivered from any data center site and resource utilization can be optimized due to agility and elasticity that extends across all the data center sites. At the center of this capability is the Alcatel-Lucent Mesh and Pod providing a data center fabric that is one logical structure that can physically be spread across several sites. This applies to large deployments with a full Mesh or smaller deployments with only the Pod. Additionally, the Alcatel-Lucent Mesh can be partitioned into virtual data centers allowing the definition of different data centers for specific departments. This enhances performance, security and eases management.</a:t>
            </a:r>
          </a:p>
          <a:p>
            <a:endParaRPr lang="en-US" baseline="0" dirty="0" smtClean="0"/>
          </a:p>
          <a:p>
            <a:r>
              <a:rPr lang="en-US" dirty="0" smtClean="0"/>
              <a:t>The underlying enabling technology for</a:t>
            </a:r>
            <a:r>
              <a:rPr lang="en-US" baseline="0" dirty="0" smtClean="0"/>
              <a:t> this transformation is the use of Shortest Path Bridging and the Virtual Network Profile. SPB is compatible with PBB used by service providers for providing WAN links and delivery of Cloud Services. SPB also natively allows for the definition of virtual data centers – including providing specific </a:t>
            </a:r>
            <a:r>
              <a:rPr lang="en-US" baseline="0" dirty="0" err="1" smtClean="0"/>
              <a:t>QoS</a:t>
            </a:r>
            <a:r>
              <a:rPr lang="en-US" baseline="0" dirty="0" smtClean="0"/>
              <a:t> treatment of each virtual data center for WAN traversal. SPB is also compatible with all the OAM tools used for PBB enabling an end to end view on application delivery for Cloud based services. The </a:t>
            </a:r>
            <a:r>
              <a:rPr lang="en-US" baseline="0" dirty="0" err="1" smtClean="0"/>
              <a:t>vNP</a:t>
            </a:r>
            <a:r>
              <a:rPr lang="en-US" baseline="0" dirty="0" smtClean="0"/>
              <a:t> enables the fabric to automatically react to </a:t>
            </a:r>
            <a:r>
              <a:rPr lang="en-US" baseline="0" dirty="0" err="1" smtClean="0"/>
              <a:t>Vm</a:t>
            </a:r>
            <a:r>
              <a:rPr lang="en-US" baseline="0" dirty="0" smtClean="0"/>
              <a:t> motion to provide the desired agility and elasticity for application delivery for both applications provided within the corporate data center and Cloud services.</a:t>
            </a:r>
          </a:p>
          <a:p>
            <a:endParaRPr lang="en-US" baseline="0" dirty="0" smtClean="0"/>
          </a:p>
          <a:p>
            <a:r>
              <a:rPr lang="en-US" baseline="0" dirty="0" smtClean="0"/>
              <a:t>Alcatel-Lucent Enterprise is also working with Alcatel-Lucent on the newly announced </a:t>
            </a:r>
            <a:r>
              <a:rPr lang="en-US" baseline="0" dirty="0" err="1" smtClean="0"/>
              <a:t>CloudBand</a:t>
            </a:r>
            <a:r>
              <a:rPr lang="en-US" baseline="0" dirty="0" smtClean="0"/>
              <a:t> solution to ensure interoperability and end to end orchestration of Cloud services to the enterprise – small and large. </a:t>
            </a:r>
          </a:p>
          <a:p>
            <a:endParaRPr lang="en-US" baseline="0" dirty="0" smtClean="0"/>
          </a:p>
          <a:p>
            <a:r>
              <a:rPr lang="en-US" baseline="0" dirty="0" smtClean="0"/>
              <a:t>In short whether an enterprise deploys the Pod or the complete Mesh – their data centers when transformed into a private cloud are ready for high quality delivery of Cloud services.</a:t>
            </a:r>
          </a:p>
          <a:p>
            <a:r>
              <a:rPr lang="en-US" baseline="0" dirty="0" smtClean="0"/>
              <a:t> </a:t>
            </a:r>
          </a:p>
          <a:p>
            <a:endParaRPr lang="en-US" baseline="0" dirty="0" smtClean="0"/>
          </a:p>
          <a:p>
            <a:endParaRPr lang="en-US" baseline="0" dirty="0" smtClean="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755650"/>
            <a:ext cx="5041900" cy="3781425"/>
          </a:xfrm>
        </p:spPr>
      </p:sp>
      <p:sp>
        <p:nvSpPr>
          <p:cNvPr id="3" name="Notes Placeholder 2"/>
          <p:cNvSpPr>
            <a:spLocks noGrp="1"/>
          </p:cNvSpPr>
          <p:nvPr>
            <p:ph type="body" idx="1"/>
          </p:nvPr>
        </p:nvSpPr>
        <p:spPr/>
        <p:txBody>
          <a:bodyPr>
            <a:normAutofit/>
          </a:bodyPr>
          <a:lstStyle/>
          <a:p>
            <a:r>
              <a:rPr lang="en-US" dirty="0" smtClean="0"/>
              <a:t>In 80% of the datacenter / server room deployments, server </a:t>
            </a:r>
            <a:r>
              <a:rPr lang="en-US" dirty="0" err="1" smtClean="0"/>
              <a:t>virtualisation</a:t>
            </a:r>
            <a:r>
              <a:rPr lang="en-US" dirty="0" smtClean="0"/>
              <a:t> is applied. 10G is the trend that is happening today, and together with the traffic pattern changing from N-S to E-W is pushing the network to scale. The next wave of </a:t>
            </a:r>
            <a:r>
              <a:rPr lang="en-US" dirty="0" err="1" smtClean="0"/>
              <a:t>virtualisation</a:t>
            </a:r>
            <a:r>
              <a:rPr lang="en-US" dirty="0" smtClean="0"/>
              <a:t> is the dynamic move of virtual machines to increase power- and CPU efficiency. These moves requires</a:t>
            </a:r>
            <a:r>
              <a:rPr lang="en-US" baseline="0" dirty="0" smtClean="0"/>
              <a:t> the network to dynamically cope with these moves to assure the proper </a:t>
            </a:r>
            <a:r>
              <a:rPr lang="en-US" baseline="0" dirty="0" err="1" smtClean="0"/>
              <a:t>QoS</a:t>
            </a:r>
            <a:r>
              <a:rPr lang="en-US" baseline="0" dirty="0" smtClean="0"/>
              <a:t> for each service on each VM</a:t>
            </a:r>
            <a:endParaRPr lang="nl-B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ea typeface="Geneva"/>
              <a:cs typeface="Geneva"/>
            </a:endParaRPr>
          </a:p>
        </p:txBody>
      </p:sp>
      <p:sp>
        <p:nvSpPr>
          <p:cNvPr id="53252" name="3 Marcador de número de diapositiva"/>
          <p:cNvSpPr>
            <a:spLocks noGrp="1"/>
          </p:cNvSpPr>
          <p:nvPr>
            <p:ph type="sldNum" sz="quarter" idx="4294967295"/>
          </p:nvPr>
        </p:nvSpPr>
        <p:spPr bwMode="auto">
          <a:xfrm>
            <a:off x="3934969" y="9577860"/>
            <a:ext cx="3010323" cy="504190"/>
          </a:xfrm>
          <a:prstGeom prst="rect">
            <a:avLst/>
          </a:prstGeom>
          <a:noFill/>
          <a:ln>
            <a:miter lim="800000"/>
            <a:headEnd/>
            <a:tailEnd/>
          </a:ln>
        </p:spPr>
        <p:txBody>
          <a:bodyPr lIns="97292" tIns="48646" rIns="97292" bIns="48646"/>
          <a:lstStyle/>
          <a:p>
            <a:fld id="{69E5DE24-9E07-4221-A450-EC29FD6C694F}" type="slidenum">
              <a:rPr lang="en-US"/>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61446" name="Text Placeholder 2"/>
          <p:cNvSpPr>
            <a:spLocks noGrp="1"/>
          </p:cNvSpPr>
          <p:nvPr>
            <p:ph type="subTitle" idx="1"/>
          </p:nvPr>
        </p:nvSpPr>
        <p:spPr>
          <a:xfrm>
            <a:off x="239713" y="5461000"/>
            <a:ext cx="6400800" cy="531813"/>
          </a:xfrm>
        </p:spPr>
        <p:txBody>
          <a:bodyPr/>
          <a:lstStyle>
            <a:lvl1pPr marL="0" indent="0">
              <a:buFont typeface="Arial" pitchFamily="34" charset="0"/>
              <a:buNone/>
              <a:defRPr smtClean="0">
                <a:solidFill>
                  <a:srgbClr val="7F7F7F"/>
                </a:solidFill>
                <a:latin typeface="Tahoma" pitchFamily="34" charset="0"/>
              </a:defRPr>
            </a:lvl1pPr>
          </a:lstStyle>
          <a:p>
            <a:r>
              <a:rPr lang="en-US" smtClean="0"/>
              <a:t>Click to edit Master subtitle style</a:t>
            </a:r>
          </a:p>
        </p:txBody>
      </p:sp>
      <p:sp>
        <p:nvSpPr>
          <p:cNvPr id="61447" name="Title Placeholder 10"/>
          <p:cNvSpPr>
            <a:spLocks noGrp="1"/>
          </p:cNvSpPr>
          <p:nvPr>
            <p:ph type="ctrTitle"/>
          </p:nvPr>
        </p:nvSpPr>
        <p:spPr>
          <a:xfrm>
            <a:off x="200025" y="3944938"/>
            <a:ext cx="7772400" cy="1470025"/>
          </a:xfrm>
        </p:spPr>
        <p:txBody>
          <a:bodyPr anchor="b"/>
          <a:lstStyle>
            <a:lvl1pPr>
              <a:defRPr smtClean="0">
                <a:latin typeface="Tahoma" pitchFamily="34" charset="0"/>
              </a:defRPr>
            </a:lvl1pPr>
          </a:lstStyle>
          <a:p>
            <a:r>
              <a:rPr smtClean="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891" y="1560567"/>
            <a:ext cx="8587723" cy="4594701"/>
          </a:xfrm>
        </p:spPr>
        <p:txBody>
          <a:bodyPr/>
          <a:lstStyle>
            <a:lvl1pPr>
              <a:buClr>
                <a:srgbClr val="6639B7"/>
              </a:buClr>
              <a:defRPr/>
            </a:lvl1pPr>
            <a:lvl2pPr marL="396875" indent="-165100">
              <a:buClr>
                <a:srgbClr val="6639B7"/>
              </a:buClr>
              <a:defRPr/>
            </a:lvl2pPr>
            <a:lvl3pPr marL="517525" indent="-120650">
              <a:buClr>
                <a:srgbClr val="6639B7"/>
              </a:buClr>
              <a:defRPr/>
            </a:lvl3pPr>
            <a:lvl4pPr marL="692150" indent="-122238">
              <a:buClr>
                <a:srgbClr val="6639B7"/>
              </a:buClr>
              <a:defRPr/>
            </a:lvl4pPr>
            <a:lvl5pPr marL="854075" indent="-104775">
              <a:buClr>
                <a:srgbClr val="6639B7"/>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192379" y="321397"/>
            <a:ext cx="8645237" cy="1143000"/>
          </a:xfrm>
        </p:spPr>
        <p:txBody>
          <a:bodyPr rtlCol="0">
            <a:noAutofit/>
          </a:bodyPr>
          <a:lstStyle>
            <a:lvl1pPr algn="l" defTabSz="914400" rtl="0" eaLnBrk="1" latinLnBrk="0" hangingPunct="1">
              <a:lnSpc>
                <a:spcPct val="100000"/>
              </a:lnSpc>
              <a:spcBef>
                <a:spcPct val="0"/>
              </a:spcBef>
              <a:buNone/>
              <a:defRPr kumimoji="0" lang="en-US" sz="2600" b="1" i="0" u="none" strike="noStrike" kern="1200" cap="none" spc="0" normalizeH="0" baseline="0" noProof="0" dirty="0">
                <a:ln>
                  <a:noFill/>
                </a:ln>
                <a:solidFill>
                  <a:schemeClr val="tx1"/>
                </a:solidFill>
                <a:effectLst/>
                <a:uLnTx/>
                <a:uFillTx/>
                <a:latin typeface="+mj-lt"/>
                <a:ea typeface="+mj-ea"/>
                <a:cs typeface="+mj-cs"/>
              </a:defRPr>
            </a:lvl1pPr>
          </a:lstStyle>
          <a:p>
            <a:r>
              <a:rPr lang="en-US" dirty="0" smtClean="0"/>
              <a:t>Click to edit Master title style</a:t>
            </a:r>
            <a:endParaRPr lang="en-US" dirty="0"/>
          </a:p>
        </p:txBody>
      </p:sp>
      <p:grpSp>
        <p:nvGrpSpPr>
          <p:cNvPr id="9" name="Group 8"/>
          <p:cNvGrpSpPr/>
          <p:nvPr userDrawn="1"/>
        </p:nvGrpSpPr>
        <p:grpSpPr>
          <a:xfrm>
            <a:off x="233917" y="6289722"/>
            <a:ext cx="8623005" cy="373295"/>
            <a:chOff x="233917" y="6289722"/>
            <a:chExt cx="8623005" cy="373295"/>
          </a:xfrm>
        </p:grpSpPr>
        <p:pic>
          <p:nvPicPr>
            <p:cNvPr id="11" name="Picture 6"/>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tretch>
              <a:fillRect/>
            </a:stretch>
          </p:blipFill>
          <p:spPr bwMode="auto">
            <a:xfrm>
              <a:off x="7602279" y="6289722"/>
              <a:ext cx="1254643" cy="373295"/>
            </a:xfrm>
            <a:prstGeom prst="rect">
              <a:avLst/>
            </a:prstGeom>
            <a:noFill/>
            <a:ln w="9525">
              <a:noFill/>
              <a:miter lim="800000"/>
              <a:headEnd/>
              <a:tailEnd/>
            </a:ln>
          </p:spPr>
        </p:pic>
        <p:cxnSp>
          <p:nvCxnSpPr>
            <p:cNvPr id="13" name="Connecteur droit 12"/>
            <p:cNvCxnSpPr/>
            <p:nvPr userDrawn="1"/>
          </p:nvCxnSpPr>
          <p:spPr>
            <a:xfrm>
              <a:off x="233917" y="6464597"/>
              <a:ext cx="7283303"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14" name="Rectangle 7"/>
          <p:cNvSpPr>
            <a:spLocks noChangeArrowheads="1"/>
          </p:cNvSpPr>
          <p:nvPr userDrawn="1"/>
        </p:nvSpPr>
        <p:spPr bwMode="auto">
          <a:xfrm>
            <a:off x="1263650" y="6580188"/>
            <a:ext cx="6408738"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dirty="0">
                <a:solidFill>
                  <a:srgbClr val="7F7F7F"/>
                </a:solidFill>
              </a:rPr>
              <a:t>COPYRIGHT © </a:t>
            </a:r>
            <a:r>
              <a:rPr lang="en-US" sz="600" dirty="0" smtClean="0">
                <a:solidFill>
                  <a:srgbClr val="7F7F7F"/>
                </a:solidFill>
              </a:rPr>
              <a:t>2012 ALCATEL-LUCENT ENTERPRISE.  </a:t>
            </a:r>
            <a:r>
              <a:rPr lang="en-US" sz="600" dirty="0">
                <a:solidFill>
                  <a:srgbClr val="7F7F7F"/>
                </a:solidFill>
              </a:rPr>
              <a:t>ALL RIGHTS RESERVED. </a:t>
            </a:r>
            <a:br>
              <a:rPr lang="en-US" sz="600" dirty="0">
                <a:solidFill>
                  <a:srgbClr val="7F7F7F"/>
                </a:solidFill>
              </a:rPr>
            </a:br>
            <a:endParaRPr lang="en-US" sz="600" dirty="0">
              <a:solidFill>
                <a:srgbClr val="A51140"/>
              </a:solidFill>
            </a:endParaRPr>
          </a:p>
        </p:txBody>
      </p:sp>
      <p:sp>
        <p:nvSpPr>
          <p:cNvPr id="15" name="Footer Placeholder 2"/>
          <p:cNvSpPr txBox="1">
            <a:spLocks/>
          </p:cNvSpPr>
          <p:nvPr userDrawn="1"/>
        </p:nvSpPr>
        <p:spPr>
          <a:xfrm>
            <a:off x="4332288" y="6353175"/>
            <a:ext cx="484187" cy="239713"/>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defRPr/>
            </a:pPr>
            <a:fld id="{9B7F4133-84DA-45AA-97EA-D431D13849FD}" type="slidenum">
              <a:rPr lang="en-US" sz="600" smtClean="0">
                <a:solidFill>
                  <a:schemeClr val="tx1">
                    <a:lumMod val="50000"/>
                    <a:lumOff val="50000"/>
                  </a:schemeClr>
                </a:solidFill>
              </a:rPr>
              <a:pPr algn="ctr">
                <a:defRPr/>
              </a:pPr>
              <a:t>‹N°›</a:t>
            </a:fld>
            <a:endParaRPr lang="en-US" sz="600"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Footer Placeholder 2"/>
          <p:cNvSpPr txBox="1">
            <a:spLocks/>
          </p:cNvSpPr>
          <p:nvPr userDrawn="1"/>
        </p:nvSpPr>
        <p:spPr>
          <a:xfrm>
            <a:off x="4332288" y="6353175"/>
            <a:ext cx="484187" cy="239713"/>
          </a:xfrm>
          <a:prstGeom prst="rect">
            <a:avLst/>
          </a:prstGeom>
        </p:spPr>
        <p:txBody>
          <a:bodyPr anchor="b"/>
          <a:lstStyle/>
          <a:p>
            <a:pPr algn="ctr"/>
            <a:fld id="{84A929B9-E635-44C0-B4B2-F850756620EC}" type="slidenum">
              <a:rPr lang="en-US" sz="600">
                <a:solidFill>
                  <a:srgbClr val="7F7F7F"/>
                </a:solidFill>
                <a:latin typeface="Tahoma" pitchFamily="34" charset="0"/>
                <a:cs typeface="Tahoma" pitchFamily="34" charset="0"/>
              </a:rPr>
              <a:pPr algn="ctr"/>
              <a:t>‹N°›</a:t>
            </a:fld>
            <a:endParaRPr lang="en-US" sz="600">
              <a:solidFill>
                <a:srgbClr val="7F7F7F"/>
              </a:solidFill>
              <a:latin typeface="Tahoma" pitchFamily="34" charset="0"/>
              <a:cs typeface="Tahoma" pitchFamily="34" charset="0"/>
            </a:endParaRPr>
          </a:p>
        </p:txBody>
      </p:sp>
      <p:sp>
        <p:nvSpPr>
          <p:cNvPr id="6" name="Title 5"/>
          <p:cNvSpPr>
            <a:spLocks noGrp="1"/>
          </p:cNvSpPr>
          <p:nvPr>
            <p:ph type="title"/>
          </p:nvPr>
        </p:nvSpPr>
        <p:spPr>
          <a:xfrm>
            <a:off x="219671" y="241450"/>
            <a:ext cx="8645237" cy="1143000"/>
          </a:xfrm>
        </p:spPr>
        <p:txBody>
          <a:bodyPr rtlCol="0">
            <a:normAutofit/>
          </a:bodyPr>
          <a:lstStyle>
            <a:lvl1pPr algn="l" defTabSz="914400" rtl="0" eaLnBrk="1" latinLnBrk="0" hangingPunct="1">
              <a:lnSpc>
                <a:spcPts val="3000"/>
              </a:lnSpc>
              <a:spcBef>
                <a:spcPct val="0"/>
              </a:spcBef>
              <a:buNone/>
              <a:defRPr kumimoji="0" lang="en-US" sz="3000" b="1" i="0" u="none" strike="noStrike" kern="1200" cap="none" spc="0" normalizeH="0" baseline="0" noProof="0" dirty="0">
                <a:ln>
                  <a:noFill/>
                </a:ln>
                <a:solidFill>
                  <a:schemeClr val="tx1">
                    <a:lumMod val="75000"/>
                    <a:lumOff val="25000"/>
                  </a:schemeClr>
                </a:solidFill>
                <a:effectLst/>
                <a:uLnTx/>
                <a:uFillTx/>
                <a:latin typeface="Tahoma" pitchFamily="34" charset="0"/>
                <a:ea typeface="+mj-ea"/>
                <a:cs typeface="+mj-cs"/>
              </a:defRPr>
            </a:lvl1pPr>
          </a:lstStyle>
          <a:p>
            <a:r>
              <a:rPr lang="en-US" dirty="0" smtClean="0"/>
              <a:t>Click to edit Master title style</a:t>
            </a:r>
            <a:endParaRPr lang="en-US" dirty="0"/>
          </a:p>
        </p:txBody>
      </p:sp>
    </p:spTree>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sp>
        <p:nvSpPr>
          <p:cNvPr id="62470" name="Text Placeholder 2"/>
          <p:cNvSpPr>
            <a:spLocks noGrp="1"/>
          </p:cNvSpPr>
          <p:nvPr>
            <p:ph type="subTitle" idx="1"/>
          </p:nvPr>
        </p:nvSpPr>
        <p:spPr>
          <a:xfrm>
            <a:off x="262467" y="1347788"/>
            <a:ext cx="6400800" cy="671512"/>
          </a:xfrm>
        </p:spPr>
        <p:txBody>
          <a:bodyPr/>
          <a:lstStyle>
            <a:lvl1pPr marL="0" indent="0">
              <a:buFont typeface="Arial" pitchFamily="-105" charset="0"/>
              <a:buNone/>
              <a:defRPr>
                <a:solidFill>
                  <a:srgbClr val="7F7F7F"/>
                </a:solidFill>
              </a:defRPr>
            </a:lvl1pPr>
          </a:lstStyle>
          <a:p>
            <a:r>
              <a:rPr lang="en-US" dirty="0" smtClean="0"/>
              <a:t>Click to edit Master subtitle style</a:t>
            </a:r>
            <a:endParaRPr lang="en-US" dirty="0"/>
          </a:p>
        </p:txBody>
      </p:sp>
      <p:sp>
        <p:nvSpPr>
          <p:cNvPr id="62471" name="Title Placeholder 10"/>
          <p:cNvSpPr>
            <a:spLocks noGrp="1"/>
          </p:cNvSpPr>
          <p:nvPr>
            <p:ph type="ctrTitle"/>
          </p:nvPr>
        </p:nvSpPr>
        <p:spPr>
          <a:xfrm>
            <a:off x="211138" y="239713"/>
            <a:ext cx="8626475" cy="788987"/>
          </a:xfrm>
        </p:spPr>
        <p:txBody>
          <a:bodyPr/>
          <a:lstStyle>
            <a:lvl1pPr>
              <a:defRPr sz="2000"/>
            </a:lvl1pPr>
          </a:lstStyle>
          <a:p>
            <a:r>
              <a:rPr dirty="0"/>
              <a:t>CLICK TO EDIT MASTER TITLE STYLE</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63493" name="Text Placeholder 2"/>
          <p:cNvSpPr>
            <a:spLocks noGrp="1"/>
          </p:cNvSpPr>
          <p:nvPr>
            <p:ph type="subTitle" idx="1"/>
          </p:nvPr>
        </p:nvSpPr>
        <p:spPr>
          <a:xfrm>
            <a:off x="1371600" y="3886200"/>
            <a:ext cx="6400800" cy="1752600"/>
          </a:xfrm>
        </p:spPr>
        <p:txBody>
          <a:bodyPr/>
          <a:lstStyle>
            <a:lvl1pPr marL="0" indent="0" algn="ctr">
              <a:buFont typeface="Arial" pitchFamily="-105" charset="0"/>
              <a:buNone/>
              <a:defRPr/>
            </a:lvl1pPr>
          </a:lstStyle>
          <a:p>
            <a:r>
              <a:rPr lang="en-US" smtClean="0"/>
              <a:t>Click to edit Master subtitle style</a:t>
            </a:r>
            <a:endParaRPr lang="en-US" dirty="0"/>
          </a:p>
        </p:txBody>
      </p:sp>
      <p:sp>
        <p:nvSpPr>
          <p:cNvPr id="63494" name="Title Placeholder 10"/>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pic>
        <p:nvPicPr>
          <p:cNvPr id="6" name="Picture 5" descr="Entrprise-banner2_72dpi.jpg"/>
          <p:cNvPicPr>
            <a:picLocks noChangeAspect="1"/>
          </p:cNvPicPr>
          <p:nvPr userDrawn="1"/>
        </p:nvPicPr>
        <p:blipFill>
          <a:blip r:embed="rId2" cstate="print"/>
          <a:srcRect/>
          <a:stretch>
            <a:fillRect/>
          </a:stretch>
        </p:blipFill>
        <p:spPr bwMode="auto">
          <a:xfrm>
            <a:off x="322263" y="352425"/>
            <a:ext cx="8499475" cy="4097338"/>
          </a:xfrm>
          <a:prstGeom prst="rect">
            <a:avLst/>
          </a:prstGeom>
          <a:noFill/>
          <a:ln w="9525">
            <a:noFill/>
            <a:miter lim="800000"/>
            <a:headEnd/>
            <a:tailEnd/>
          </a:ln>
        </p:spPr>
      </p:pic>
      <p:sp>
        <p:nvSpPr>
          <p:cNvPr id="61446" name="Text Placeholder 2"/>
          <p:cNvSpPr>
            <a:spLocks noGrp="1"/>
          </p:cNvSpPr>
          <p:nvPr>
            <p:ph type="subTitle" idx="1"/>
          </p:nvPr>
        </p:nvSpPr>
        <p:spPr>
          <a:xfrm>
            <a:off x="248179" y="5461000"/>
            <a:ext cx="8576733" cy="531813"/>
          </a:xfrm>
        </p:spPr>
        <p:txBody>
          <a:bodyPr/>
          <a:lstStyle>
            <a:lvl1pPr marL="0" indent="0">
              <a:buFont typeface="Arial" pitchFamily="-105" charset="0"/>
              <a:buNone/>
              <a:defRPr sz="1800">
                <a:solidFill>
                  <a:srgbClr val="7F7F7F"/>
                </a:solidFill>
              </a:defRPr>
            </a:lvl1pPr>
          </a:lstStyle>
          <a:p>
            <a:r>
              <a:rPr lang="en-US" dirty="0" smtClean="0"/>
              <a:t>Click to edit Master subtitle style</a:t>
            </a:r>
            <a:endParaRPr lang="en-US" dirty="0"/>
          </a:p>
        </p:txBody>
      </p:sp>
      <p:sp>
        <p:nvSpPr>
          <p:cNvPr id="61447" name="Title Placeholder 10"/>
          <p:cNvSpPr>
            <a:spLocks noGrp="1"/>
          </p:cNvSpPr>
          <p:nvPr>
            <p:ph type="ctrTitle"/>
          </p:nvPr>
        </p:nvSpPr>
        <p:spPr>
          <a:xfrm>
            <a:off x="208491" y="4449763"/>
            <a:ext cx="8603721" cy="982134"/>
          </a:xfrm>
        </p:spPr>
        <p:txBody>
          <a:bodyPr anchor="b"/>
          <a:lstStyle>
            <a:lvl1pPr>
              <a:defRPr/>
            </a:lvl1pPr>
          </a:lstStyle>
          <a:p>
            <a:r>
              <a:rPr dirty="0"/>
              <a:t>CLICK TO EDIT MASTER TITLE STYLE</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INTED TITL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sp>
        <p:nvSpPr>
          <p:cNvPr id="3" name="Subtitle 2"/>
          <p:cNvSpPr>
            <a:spLocks noGrp="1"/>
          </p:cNvSpPr>
          <p:nvPr>
            <p:ph type="subTitle" idx="1"/>
          </p:nvPr>
        </p:nvSpPr>
        <p:spPr>
          <a:xfrm>
            <a:off x="197906" y="1314450"/>
            <a:ext cx="8627007" cy="400110"/>
          </a:xfrm>
          <a:noFill/>
        </p:spPr>
        <p:txBody>
          <a:bodyPr lIns="0" tIns="45720" rIns="91440" bIns="45720" rtlCol="0">
            <a:spAutoFit/>
          </a:bodyPr>
          <a:lstStyle>
            <a:lvl1pPr marL="114300" indent="-1588" algn="l">
              <a:buNone/>
              <a:defRPr kumimoji="0" lang="en-US" sz="2000" b="0" i="0" u="none" strike="noStrike" kern="1200" cap="none" spc="0" normalizeH="0" baseline="0" noProof="0" dirty="0" err="1" smtClean="0">
                <a:ln>
                  <a:noFill/>
                </a:ln>
                <a:solidFill>
                  <a:schemeClr val="bg1">
                    <a:lumMod val="50000"/>
                  </a:schemeClr>
                </a:solidFill>
                <a:effectLst/>
                <a:uLnTx/>
                <a:uFillTx/>
                <a:latin typeface="Tahoma"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27" name="Title 26"/>
          <p:cNvSpPr>
            <a:spLocks noGrp="1"/>
          </p:cNvSpPr>
          <p:nvPr>
            <p:ph type="title"/>
          </p:nvPr>
        </p:nvSpPr>
        <p:spPr>
          <a:xfrm>
            <a:off x="214839" y="254678"/>
            <a:ext cx="8610073" cy="799422"/>
          </a:xfrm>
        </p:spPr>
        <p:txBody>
          <a:bodyPr>
            <a:normAutofit/>
          </a:bodyPr>
          <a:lstStyle>
            <a:lvl1pPr>
              <a:lnSpc>
                <a:spcPts val="3000"/>
              </a:lnSpc>
              <a:defRPr sz="2000"/>
            </a:lvl1pPr>
          </a:lstStyle>
          <a:p>
            <a:r>
              <a:rPr lang="en-US" dirty="0" smtClean="0"/>
              <a:t>Click to edit Master title style</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2"/>
          <p:cNvSpPr txBox="1">
            <a:spLocks/>
          </p:cNvSpPr>
          <p:nvPr userDrawn="1"/>
        </p:nvSpPr>
        <p:spPr>
          <a:xfrm>
            <a:off x="4332288" y="6353175"/>
            <a:ext cx="484187" cy="239713"/>
          </a:xfrm>
          <a:prstGeom prst="rect">
            <a:avLst/>
          </a:prstGeom>
        </p:spPr>
        <p:txBody>
          <a:bodyPr anchor="b"/>
          <a:lstStyle/>
          <a:p>
            <a:pPr algn="ctr">
              <a:defRPr/>
            </a:pPr>
            <a:fld id="{B3634380-F395-4F3C-8B5D-937C0EB25DDB}" type="slidenum">
              <a:rPr lang="en-US" sz="600">
                <a:solidFill>
                  <a:srgbClr val="7F7F7F"/>
                </a:solidFill>
                <a:cs typeface="Tahoma" pitchFamily="34" charset="0"/>
              </a:rPr>
              <a:pPr algn="ctr">
                <a:defRPr/>
              </a:pPr>
              <a:t>‹N°›</a:t>
            </a:fld>
            <a:endParaRPr lang="en-US" sz="600">
              <a:solidFill>
                <a:srgbClr val="7F7F7F"/>
              </a:solidFill>
              <a:cs typeface="Tahoma" pitchFamily="34" charset="0"/>
            </a:endParaRPr>
          </a:p>
        </p:txBody>
      </p:sp>
      <p:sp>
        <p:nvSpPr>
          <p:cNvPr id="5"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sp>
        <p:nvSpPr>
          <p:cNvPr id="3" name="Content Placeholder 2"/>
          <p:cNvSpPr>
            <a:spLocks noGrp="1"/>
          </p:cNvSpPr>
          <p:nvPr>
            <p:ph idx="1"/>
          </p:nvPr>
        </p:nvSpPr>
        <p:spPr>
          <a:xfrm>
            <a:off x="266822" y="1370552"/>
            <a:ext cx="8578579" cy="4525963"/>
          </a:xfrm>
        </p:spPr>
        <p:txBody>
          <a:bodyPr/>
          <a:lstStyle>
            <a:lvl1pPr>
              <a:buClr>
                <a:schemeClr val="bg2"/>
              </a:buClr>
              <a:defRPr/>
            </a:lvl1pPr>
            <a:lvl2pPr marL="396875" indent="-165100">
              <a:buClr>
                <a:schemeClr val="bg2"/>
              </a:buClr>
              <a:defRPr/>
            </a:lvl2pPr>
            <a:lvl3pPr marL="517525" indent="-120650">
              <a:buClr>
                <a:schemeClr val="bg2"/>
              </a:buClr>
              <a:defRPr/>
            </a:lvl3pPr>
            <a:lvl4pPr marL="692150" indent="-122238">
              <a:buClr>
                <a:schemeClr val="bg2"/>
              </a:buClr>
              <a:defRPr/>
            </a:lvl4pPr>
            <a:lvl5pPr marL="854075" indent="-104775">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224486" y="241450"/>
            <a:ext cx="8615158" cy="812650"/>
          </a:xfrm>
        </p:spPr>
        <p:txBody>
          <a:bodyPr rtlCol="0">
            <a:normAutofit/>
          </a:bodyPr>
          <a:lstStyle>
            <a:lvl1pPr algn="l" defTabSz="914400" rtl="0" eaLnBrk="1" latinLnBrk="0" hangingPunct="1">
              <a:lnSpc>
                <a:spcPts val="3000"/>
              </a:lnSpc>
              <a:spcBef>
                <a:spcPct val="0"/>
              </a:spcBef>
              <a:buNone/>
              <a:def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List">
    <p:spTree>
      <p:nvGrpSpPr>
        <p:cNvPr id="1" name=""/>
        <p:cNvGrpSpPr/>
        <p:nvPr/>
      </p:nvGrpSpPr>
      <p:grpSpPr>
        <a:xfrm>
          <a:off x="0" y="0"/>
          <a:ext cx="0" cy="0"/>
          <a:chOff x="0" y="0"/>
          <a:chExt cx="0" cy="0"/>
        </a:xfrm>
      </p:grpSpPr>
      <p:sp>
        <p:nvSpPr>
          <p:cNvPr id="4" name="Footer Placeholder 2"/>
          <p:cNvSpPr txBox="1">
            <a:spLocks/>
          </p:cNvSpPr>
          <p:nvPr userDrawn="1"/>
        </p:nvSpPr>
        <p:spPr>
          <a:xfrm>
            <a:off x="4332288" y="6353175"/>
            <a:ext cx="484187" cy="239713"/>
          </a:xfrm>
          <a:prstGeom prst="rect">
            <a:avLst/>
          </a:prstGeom>
        </p:spPr>
        <p:txBody>
          <a:bodyPr anchor="b"/>
          <a:lstStyle/>
          <a:p>
            <a:pPr algn="ctr">
              <a:defRPr/>
            </a:pPr>
            <a:fld id="{D7E6CEF9-0764-492B-A4FA-420173FF753C}" type="slidenum">
              <a:rPr lang="en-US" sz="600">
                <a:solidFill>
                  <a:srgbClr val="7F7F7F"/>
                </a:solidFill>
                <a:cs typeface="Tahoma" pitchFamily="34" charset="0"/>
              </a:rPr>
              <a:pPr algn="ctr">
                <a:defRPr/>
              </a:pPr>
              <a:t>‹N°›</a:t>
            </a:fld>
            <a:endParaRPr lang="en-US" sz="600">
              <a:solidFill>
                <a:srgbClr val="7F7F7F"/>
              </a:solidFill>
              <a:cs typeface="Tahoma" pitchFamily="34" charset="0"/>
            </a:endParaRPr>
          </a:p>
        </p:txBody>
      </p:sp>
      <p:sp>
        <p:nvSpPr>
          <p:cNvPr id="5"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sp>
        <p:nvSpPr>
          <p:cNvPr id="3" name="Content Placeholder 2"/>
          <p:cNvSpPr>
            <a:spLocks noGrp="1"/>
          </p:cNvSpPr>
          <p:nvPr>
            <p:ph idx="1"/>
          </p:nvPr>
        </p:nvSpPr>
        <p:spPr>
          <a:xfrm>
            <a:off x="257174" y="1495425"/>
            <a:ext cx="8580437" cy="4525963"/>
          </a:xfrm>
        </p:spPr>
        <p:txBody>
          <a:bodyPr rtlCol="0">
            <a:normAutofit/>
          </a:bodyPr>
          <a:lstStyle>
            <a:lvl1pPr marL="457200" indent="-457200" algn="l" defTabSz="914400" rtl="0" eaLnBrk="1" latinLnBrk="0" hangingPunct="1">
              <a:spcBef>
                <a:spcPts val="1200"/>
              </a:spcBef>
              <a:buClr>
                <a:schemeClr val="tx1"/>
              </a:buClr>
              <a:buFont typeface="+mj-lt"/>
              <a:buAutoNum type="arabicPeriod"/>
              <a:defRPr lang="en-US" sz="2800" kern="1200" dirty="0" smtClean="0">
                <a:solidFill>
                  <a:schemeClr val="bg1">
                    <a:lumMod val="50000"/>
                  </a:schemeClr>
                </a:solidFill>
                <a:latin typeface="+mn-lt"/>
                <a:ea typeface="+mn-ea"/>
                <a:cs typeface="+mn-cs"/>
              </a:defRPr>
            </a:lvl1pPr>
            <a:lvl2pPr marL="457200" indent="0" algn="l" defTabSz="914400" rtl="0" eaLnBrk="1" latinLnBrk="0" hangingPunct="1">
              <a:spcBef>
                <a:spcPts val="300"/>
              </a:spcBef>
              <a:buClrTx/>
              <a:buFontTx/>
              <a:buNone/>
              <a:defRPr lang="en-US" sz="2000" kern="1200" dirty="0" smtClean="0">
                <a:solidFill>
                  <a:schemeClr val="bg1">
                    <a:lumMod val="50000"/>
                  </a:schemeClr>
                </a:solidFill>
                <a:latin typeface="+mn-lt"/>
                <a:ea typeface="+mn-ea"/>
                <a:cs typeface="+mn-cs"/>
              </a:defRPr>
            </a:lvl2pPr>
            <a:lvl3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3pPr>
            <a:lvl4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4pPr>
            <a:lvl5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endParaRPr lang="en-US" dirty="0"/>
          </a:p>
        </p:txBody>
      </p:sp>
      <p:sp>
        <p:nvSpPr>
          <p:cNvPr id="8" name="Title 7"/>
          <p:cNvSpPr>
            <a:spLocks noGrp="1"/>
          </p:cNvSpPr>
          <p:nvPr>
            <p:ph type="title"/>
          </p:nvPr>
        </p:nvSpPr>
        <p:spPr>
          <a:xfrm>
            <a:off x="214839" y="237744"/>
            <a:ext cx="8622774" cy="778256"/>
          </a:xfrm>
        </p:spPr>
        <p:txBody>
          <a:bodyPr rtlCol="0">
            <a:normAutofit/>
          </a:bodyPr>
          <a:lstStyle>
            <a:lvl1pPr algn="l" defTabSz="914400" rtl="0" eaLnBrk="1" latinLnBrk="0" hangingPunct="1">
              <a:lnSpc>
                <a:spcPts val="3000"/>
              </a:lnSpc>
              <a:spcBef>
                <a:spcPct val="0"/>
              </a:spcBef>
              <a:buNone/>
              <a:def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5" name="Footer Placeholder 2"/>
          <p:cNvSpPr txBox="1">
            <a:spLocks/>
          </p:cNvSpPr>
          <p:nvPr userDrawn="1"/>
        </p:nvSpPr>
        <p:spPr>
          <a:xfrm>
            <a:off x="4332288" y="6353175"/>
            <a:ext cx="484187" cy="239713"/>
          </a:xfrm>
          <a:prstGeom prst="rect">
            <a:avLst/>
          </a:prstGeom>
        </p:spPr>
        <p:txBody>
          <a:bodyPr anchor="b"/>
          <a:lstStyle/>
          <a:p>
            <a:pPr algn="ctr">
              <a:defRPr/>
            </a:pPr>
            <a:fld id="{FEB9822C-6DA8-457E-9AE3-017CA6A9804D}" type="slidenum">
              <a:rPr lang="en-US" sz="600">
                <a:solidFill>
                  <a:srgbClr val="7F7F7F"/>
                </a:solidFill>
                <a:cs typeface="Tahoma" pitchFamily="34" charset="0"/>
              </a:rPr>
              <a:pPr algn="ctr">
                <a:defRPr/>
              </a:pPr>
              <a:t>‹N°›</a:t>
            </a:fld>
            <a:endParaRPr lang="en-US" sz="600">
              <a:solidFill>
                <a:srgbClr val="7F7F7F"/>
              </a:solidFill>
              <a:cs typeface="Tahoma" pitchFamily="34" charset="0"/>
            </a:endParaRPr>
          </a:p>
        </p:txBody>
      </p:sp>
      <p:sp>
        <p:nvSpPr>
          <p:cNvPr id="7" name="Rectangle 6"/>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sp>
        <p:nvSpPr>
          <p:cNvPr id="6" name="Title 5"/>
          <p:cNvSpPr>
            <a:spLocks noGrp="1"/>
          </p:cNvSpPr>
          <p:nvPr>
            <p:ph type="title"/>
          </p:nvPr>
        </p:nvSpPr>
        <p:spPr>
          <a:xfrm>
            <a:off x="220453" y="2119884"/>
            <a:ext cx="8296847" cy="1143000"/>
          </a:xfrm>
        </p:spPr>
        <p:txBody>
          <a:bodyPr>
            <a:normAutofit/>
          </a:bodyPr>
          <a:lstStyle>
            <a:lvl1pPr>
              <a:lnSpc>
                <a:spcPts val="3000"/>
              </a:lnSpc>
              <a:defRPr sz="30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17127" y="3288963"/>
            <a:ext cx="6210065" cy="369332"/>
          </a:xfrm>
          <a:noFill/>
        </p:spPr>
        <p:txBody>
          <a:bodyPr lIns="91440" tIns="45720" rIns="91440" bIns="45720" rtlCol="0">
            <a:spAutoFit/>
          </a:bodyPr>
          <a:lstStyle>
            <a:lvl1pPr marL="0" indent="0">
              <a:buNone/>
              <a:defRPr kumimoji="0" lang="en-US" sz="1800" b="0" i="0" u="none" strike="noStrike" kern="1200" cap="none" spc="0" normalizeH="0" baseline="0" noProof="0" dirty="0" smtClean="0">
                <a:ln>
                  <a:noFill/>
                </a:ln>
                <a:solidFill>
                  <a:schemeClr val="bg1">
                    <a:lumMod val="50000"/>
                  </a:schemeClr>
                </a:solidFill>
                <a:effectLst/>
                <a:uLnTx/>
                <a:uFillTx/>
                <a:latin typeface="Tahoma" pitchFamily="34" charset="0"/>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2"/>
          <p:cNvSpPr txBox="1">
            <a:spLocks/>
          </p:cNvSpPr>
          <p:nvPr userDrawn="1"/>
        </p:nvSpPr>
        <p:spPr>
          <a:xfrm>
            <a:off x="4332288" y="6353175"/>
            <a:ext cx="484187" cy="239713"/>
          </a:xfrm>
          <a:prstGeom prst="rect">
            <a:avLst/>
          </a:prstGeom>
        </p:spPr>
        <p:txBody>
          <a:bodyPr anchor="b"/>
          <a:lstStyle/>
          <a:p>
            <a:pPr algn="ctr">
              <a:defRPr/>
            </a:pPr>
            <a:fld id="{C591403E-BAFA-4450-AFDB-5D6F3F01B675}" type="slidenum">
              <a:rPr lang="en-US" sz="600">
                <a:solidFill>
                  <a:srgbClr val="7F7F7F"/>
                </a:solidFill>
                <a:cs typeface="Tahoma" pitchFamily="34" charset="0"/>
              </a:rPr>
              <a:pPr algn="ctr">
                <a:defRPr/>
              </a:pPr>
              <a:t>‹N°›</a:t>
            </a:fld>
            <a:endParaRPr lang="en-US" sz="600">
              <a:solidFill>
                <a:srgbClr val="7F7F7F"/>
              </a:solidFill>
              <a:cs typeface="Tahoma" pitchFamily="34" charset="0"/>
            </a:endParaRPr>
          </a:p>
        </p:txBody>
      </p:sp>
      <p:sp>
        <p:nvSpPr>
          <p:cNvPr id="5"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sp>
        <p:nvSpPr>
          <p:cNvPr id="6" name="Title 5"/>
          <p:cNvSpPr>
            <a:spLocks noGrp="1"/>
          </p:cNvSpPr>
          <p:nvPr>
            <p:ph type="title"/>
          </p:nvPr>
        </p:nvSpPr>
        <p:spPr>
          <a:xfrm>
            <a:off x="226244" y="241450"/>
            <a:ext cx="8611370" cy="850750"/>
          </a:xfrm>
        </p:spPr>
        <p:txBody>
          <a:bodyPr rtlCol="0">
            <a:normAutofit/>
          </a:bodyPr>
          <a:lstStyle>
            <a:lvl1pPr algn="l" defTabSz="914400" rtl="0" eaLnBrk="1" latinLnBrk="0" hangingPunct="1">
              <a:lnSpc>
                <a:spcPts val="3000"/>
              </a:lnSpc>
              <a:spcBef>
                <a:spcPct val="0"/>
              </a:spcBef>
              <a:buNone/>
              <a:def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735" y="5330952"/>
            <a:ext cx="8660877" cy="400110"/>
          </a:xfrm>
          <a:noFill/>
        </p:spPr>
        <p:txBody>
          <a:bodyPr lIns="0" tIns="45720" rIns="91440" bIns="45720" rtlCol="0">
            <a:spAutoFit/>
          </a:bodyPr>
          <a:lstStyle>
            <a:lvl1pPr marL="114300" indent="-1588" algn="l">
              <a:buNone/>
              <a:defRPr kumimoji="0" lang="en-US" sz="2000" b="0" i="0" u="none" strike="noStrike" kern="1200" cap="none" spc="0" normalizeH="0" baseline="0" noProof="0" dirty="0" err="1" smtClean="0">
                <a:ln>
                  <a:noFill/>
                </a:ln>
                <a:solidFill>
                  <a:schemeClr val="bg1">
                    <a:lumMod val="50000"/>
                  </a:schemeClr>
                </a:solidFill>
                <a:effectLst/>
                <a:uLnTx/>
                <a:uFillTx/>
                <a:latin typeface="Tahoma"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27" name="Title 26"/>
          <p:cNvSpPr>
            <a:spLocks noGrp="1"/>
          </p:cNvSpPr>
          <p:nvPr>
            <p:ph type="title"/>
          </p:nvPr>
        </p:nvSpPr>
        <p:spPr>
          <a:xfrm>
            <a:off x="191726" y="4224528"/>
            <a:ext cx="8645887" cy="1143000"/>
          </a:xfrm>
        </p:spPr>
        <p:txBody>
          <a:bodyPr anchor="b">
            <a:normAutofit/>
          </a:bodyPr>
          <a:lstStyle>
            <a:lvl1pPr>
              <a:lnSpc>
                <a:spcPts val="3000"/>
              </a:lnSpc>
              <a:defRPr sz="3000"/>
            </a:lvl1pPr>
          </a:lstStyle>
          <a:p>
            <a:r>
              <a:rPr lang="en-US" smtClean="0"/>
              <a:t>Click to edit Master title style</a:t>
            </a:r>
            <a:endParaRPr lang="en-US" dirty="0"/>
          </a:p>
        </p:txBody>
      </p:sp>
      <p:sp>
        <p:nvSpPr>
          <p:cNvPr id="14" name="Rectangle 7"/>
          <p:cNvSpPr>
            <a:spLocks noChangeArrowheads="1"/>
          </p:cNvSpPr>
          <p:nvPr userDrawn="1"/>
        </p:nvSpPr>
        <p:spPr bwMode="auto">
          <a:xfrm>
            <a:off x="1416050" y="6732588"/>
            <a:ext cx="6408738"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dirty="0">
                <a:solidFill>
                  <a:srgbClr val="7F7F7F"/>
                </a:solidFill>
              </a:rPr>
              <a:t>COPYRIGHT © </a:t>
            </a:r>
            <a:r>
              <a:rPr lang="en-US" sz="600" dirty="0" smtClean="0">
                <a:solidFill>
                  <a:srgbClr val="7F7F7F"/>
                </a:solidFill>
              </a:rPr>
              <a:t>2012 ALCATEL-LUCENT ENTERPRISE.  </a:t>
            </a:r>
            <a:r>
              <a:rPr lang="en-US" sz="600" dirty="0">
                <a:solidFill>
                  <a:srgbClr val="7F7F7F"/>
                </a:solidFill>
              </a:rPr>
              <a:t>ALL RIGHTS RESERVED. </a:t>
            </a:r>
            <a:br>
              <a:rPr lang="en-US" sz="600" dirty="0">
                <a:solidFill>
                  <a:srgbClr val="7F7F7F"/>
                </a:solidFill>
              </a:rPr>
            </a:br>
            <a:endParaRPr lang="en-US" sz="600" dirty="0">
              <a:solidFill>
                <a:srgbClr val="A51140"/>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sp>
        <p:nvSpPr>
          <p:cNvPr id="4" name="Footer Placeholder 2"/>
          <p:cNvSpPr txBox="1">
            <a:spLocks/>
          </p:cNvSpPr>
          <p:nvPr userDrawn="1"/>
        </p:nvSpPr>
        <p:spPr>
          <a:xfrm>
            <a:off x="4332288" y="6353175"/>
            <a:ext cx="484187" cy="239713"/>
          </a:xfrm>
          <a:prstGeom prst="rect">
            <a:avLst/>
          </a:prstGeom>
        </p:spPr>
        <p:txBody>
          <a:bodyPr anchor="b"/>
          <a:lstStyle/>
          <a:p>
            <a:pPr algn="ctr">
              <a:defRPr/>
            </a:pPr>
            <a:fld id="{DA5A5D2F-1A7E-40E1-AA63-E184B5A0BEDE}" type="slidenum">
              <a:rPr lang="en-US" sz="600">
                <a:solidFill>
                  <a:srgbClr val="7F7F7F"/>
                </a:solidFill>
                <a:cs typeface="Tahoma" pitchFamily="34" charset="0"/>
              </a:rPr>
              <a:pPr algn="ctr">
                <a:defRPr/>
              </a:pPr>
              <a:t>‹N°›</a:t>
            </a:fld>
            <a:endParaRPr lang="en-US" sz="600">
              <a:solidFill>
                <a:srgbClr val="7F7F7F"/>
              </a:solidFill>
              <a:cs typeface="Tahoma" pitchFamily="34" charset="0"/>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ogo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pic>
        <p:nvPicPr>
          <p:cNvPr id="5" name="Picture 4" descr="ALUE_Segments_Dots.ai"/>
          <p:cNvPicPr>
            <a:picLocks noChangeAspect="1"/>
          </p:cNvPicPr>
          <p:nvPr userDrawn="1"/>
        </p:nvPicPr>
        <p:blipFill>
          <a:blip r:embed="rId2" cstate="print"/>
          <a:srcRect/>
          <a:stretch>
            <a:fillRect/>
          </a:stretch>
        </p:blipFill>
        <p:spPr bwMode="auto">
          <a:xfrm>
            <a:off x="258763" y="6186488"/>
            <a:ext cx="8623300" cy="495300"/>
          </a:xfrm>
          <a:prstGeom prst="rect">
            <a:avLst/>
          </a:prstGeom>
          <a:noFill/>
          <a:ln w="9525">
            <a:noFill/>
            <a:miter lim="800000"/>
            <a:headEnd/>
            <a:tailEnd/>
          </a:ln>
        </p:spPr>
      </p:pic>
      <p:sp>
        <p:nvSpPr>
          <p:cNvPr id="62470" name="Text Placeholder 2"/>
          <p:cNvSpPr>
            <a:spLocks noGrp="1"/>
          </p:cNvSpPr>
          <p:nvPr>
            <p:ph type="subTitle" idx="1"/>
          </p:nvPr>
        </p:nvSpPr>
        <p:spPr>
          <a:xfrm>
            <a:off x="262467" y="1347788"/>
            <a:ext cx="6400800" cy="671512"/>
          </a:xfrm>
        </p:spPr>
        <p:txBody>
          <a:bodyPr/>
          <a:lstStyle>
            <a:lvl1pPr marL="0" indent="0">
              <a:buFont typeface="Arial" pitchFamily="-105" charset="0"/>
              <a:buNone/>
              <a:defRPr>
                <a:solidFill>
                  <a:srgbClr val="7F7F7F"/>
                </a:solidFill>
              </a:defRPr>
            </a:lvl1pPr>
          </a:lstStyle>
          <a:p>
            <a:r>
              <a:rPr lang="en-US" dirty="0" smtClean="0"/>
              <a:t>Click to edit Master subtitle style</a:t>
            </a:r>
            <a:endParaRPr lang="en-US" dirty="0"/>
          </a:p>
        </p:txBody>
      </p:sp>
      <p:sp>
        <p:nvSpPr>
          <p:cNvPr id="62471" name="Title Placeholder 10"/>
          <p:cNvSpPr>
            <a:spLocks noGrp="1"/>
          </p:cNvSpPr>
          <p:nvPr>
            <p:ph type="ctrTitle"/>
          </p:nvPr>
        </p:nvSpPr>
        <p:spPr>
          <a:xfrm>
            <a:off x="211138" y="239713"/>
            <a:ext cx="8626475" cy="788987"/>
          </a:xfrm>
        </p:spPr>
        <p:txBody>
          <a:bodyPr/>
          <a:lstStyle>
            <a:lvl1pPr>
              <a:defRPr sz="2000"/>
            </a:lvl1pPr>
          </a:lstStyle>
          <a:p>
            <a:r>
              <a:rPr dirty="0"/>
              <a:t>CLICK TO EDIT MASTER TITLE STYLE</a:t>
            </a: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le Slide">
    <p:bg>
      <p:bgPr>
        <a:solidFill>
          <a:schemeClr val="bg1"/>
        </a:solidFill>
        <a:effectLst/>
      </p:bgPr>
    </p:bg>
    <p:spTree>
      <p:nvGrpSpPr>
        <p:cNvPr id="1" name=""/>
        <p:cNvGrpSpPr/>
        <p:nvPr/>
      </p:nvGrpSpPr>
      <p:grpSpPr>
        <a:xfrm>
          <a:off x="0" y="0"/>
          <a:ext cx="0" cy="0"/>
          <a:chOff x="0" y="0"/>
          <a:chExt cx="0" cy="0"/>
        </a:xfrm>
      </p:grpSpPr>
      <p:sp>
        <p:nvSpPr>
          <p:cNvPr id="63493" name="Text Placeholder 2"/>
          <p:cNvSpPr>
            <a:spLocks noGrp="1"/>
          </p:cNvSpPr>
          <p:nvPr>
            <p:ph type="subTitle" idx="1"/>
          </p:nvPr>
        </p:nvSpPr>
        <p:spPr>
          <a:xfrm>
            <a:off x="1371600" y="3886200"/>
            <a:ext cx="6400800" cy="1752600"/>
          </a:xfrm>
        </p:spPr>
        <p:txBody>
          <a:bodyPr/>
          <a:lstStyle>
            <a:lvl1pPr marL="0" indent="0" algn="ctr">
              <a:buFont typeface="Arial" pitchFamily="-105" charset="0"/>
              <a:buNone/>
              <a:defRPr/>
            </a:lvl1pPr>
          </a:lstStyle>
          <a:p>
            <a:r>
              <a:rPr lang="en-US" smtClean="0"/>
              <a:t>Click to edit Master subtitle style</a:t>
            </a:r>
            <a:endParaRPr lang="en-US" dirty="0"/>
          </a:p>
        </p:txBody>
      </p:sp>
      <p:sp>
        <p:nvSpPr>
          <p:cNvPr id="63494" name="Title Placeholder 10"/>
          <p:cNvSpPr>
            <a:spLocks noGrp="1"/>
          </p:cNvSpPr>
          <p:nvPr>
            <p:ph type="ctrTitle"/>
          </p:nvPr>
        </p:nvSpPr>
        <p:spPr>
          <a:xfrm>
            <a:off x="685800" y="2130425"/>
            <a:ext cx="7772400" cy="1470025"/>
          </a:xfrm>
        </p:spPr>
        <p:txBody>
          <a:bodyPr/>
          <a:lstStyle>
            <a:lvl1pPr>
              <a:defRPr/>
            </a:lvl1pPr>
          </a:lstStyle>
          <a:p>
            <a:r>
              <a:rPr lang="en-US" smtClean="0"/>
              <a:t>Click to edit Master title style</a:t>
            </a:r>
            <a:endParaRPr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pic>
        <p:nvPicPr>
          <p:cNvPr id="5" name="Picture 4" descr="ALUE_Segments_Dots.ai"/>
          <p:cNvPicPr>
            <a:picLocks noChangeAspect="1"/>
          </p:cNvPicPr>
          <p:nvPr userDrawn="1"/>
        </p:nvPicPr>
        <p:blipFill>
          <a:blip r:embed="rId2" cstate="print"/>
          <a:srcRect/>
          <a:stretch>
            <a:fillRect/>
          </a:stretch>
        </p:blipFill>
        <p:spPr bwMode="auto">
          <a:xfrm>
            <a:off x="258763" y="6186488"/>
            <a:ext cx="8623300" cy="495300"/>
          </a:xfrm>
          <a:prstGeom prst="rect">
            <a:avLst/>
          </a:prstGeom>
          <a:noFill/>
          <a:ln w="9525">
            <a:noFill/>
            <a:miter lim="800000"/>
            <a:headEnd/>
            <a:tailEnd/>
          </a:ln>
        </p:spPr>
      </p:pic>
      <p:pic>
        <p:nvPicPr>
          <p:cNvPr id="6" name="Picture 5" descr="Entrprise-banner2_72dpi.jpg"/>
          <p:cNvPicPr>
            <a:picLocks noChangeAspect="1"/>
          </p:cNvPicPr>
          <p:nvPr userDrawn="1"/>
        </p:nvPicPr>
        <p:blipFill>
          <a:blip r:embed="rId3" cstate="print"/>
          <a:srcRect/>
          <a:stretch>
            <a:fillRect/>
          </a:stretch>
        </p:blipFill>
        <p:spPr bwMode="auto">
          <a:xfrm>
            <a:off x="322263" y="352425"/>
            <a:ext cx="8499475" cy="4097338"/>
          </a:xfrm>
          <a:prstGeom prst="rect">
            <a:avLst/>
          </a:prstGeom>
          <a:noFill/>
          <a:ln w="9525">
            <a:noFill/>
            <a:miter lim="800000"/>
            <a:headEnd/>
            <a:tailEnd/>
          </a:ln>
        </p:spPr>
      </p:pic>
      <p:sp>
        <p:nvSpPr>
          <p:cNvPr id="61446" name="Text Placeholder 2"/>
          <p:cNvSpPr>
            <a:spLocks noGrp="1"/>
          </p:cNvSpPr>
          <p:nvPr>
            <p:ph type="subTitle" idx="1"/>
          </p:nvPr>
        </p:nvSpPr>
        <p:spPr>
          <a:xfrm>
            <a:off x="248179" y="5461000"/>
            <a:ext cx="8576733" cy="531813"/>
          </a:xfrm>
        </p:spPr>
        <p:txBody>
          <a:bodyPr/>
          <a:lstStyle>
            <a:lvl1pPr marL="0" indent="0">
              <a:buFont typeface="Arial" pitchFamily="-105" charset="0"/>
              <a:buNone/>
              <a:defRPr sz="1800">
                <a:solidFill>
                  <a:srgbClr val="7F7F7F"/>
                </a:solidFill>
              </a:defRPr>
            </a:lvl1pPr>
          </a:lstStyle>
          <a:p>
            <a:r>
              <a:rPr lang="en-US" dirty="0" smtClean="0"/>
              <a:t>Click to edit Master subtitle style</a:t>
            </a:r>
            <a:endParaRPr lang="en-US" dirty="0"/>
          </a:p>
        </p:txBody>
      </p:sp>
      <p:sp>
        <p:nvSpPr>
          <p:cNvPr id="61447" name="Title Placeholder 10"/>
          <p:cNvSpPr>
            <a:spLocks noGrp="1"/>
          </p:cNvSpPr>
          <p:nvPr>
            <p:ph type="ctrTitle"/>
          </p:nvPr>
        </p:nvSpPr>
        <p:spPr>
          <a:xfrm>
            <a:off x="208491" y="4449763"/>
            <a:ext cx="8603721" cy="982134"/>
          </a:xfrm>
        </p:spPr>
        <p:txBody>
          <a:bodyPr anchor="b"/>
          <a:lstStyle>
            <a:lvl1pPr>
              <a:defRPr/>
            </a:lvl1pPr>
          </a:lstStyle>
          <a:p>
            <a:r>
              <a:rPr dirty="0"/>
              <a:t>CLICK TO EDIT MASTER TITLE STYLE</a:t>
            </a: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INTED TITL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pic>
        <p:nvPicPr>
          <p:cNvPr id="5" name="Picture 4" descr="ALUE_Segments_Dots.ai"/>
          <p:cNvPicPr>
            <a:picLocks noChangeAspect="1"/>
          </p:cNvPicPr>
          <p:nvPr userDrawn="1"/>
        </p:nvPicPr>
        <p:blipFill>
          <a:blip r:embed="rId2" cstate="print"/>
          <a:srcRect/>
          <a:stretch>
            <a:fillRect/>
          </a:stretch>
        </p:blipFill>
        <p:spPr bwMode="auto">
          <a:xfrm>
            <a:off x="258763" y="6186488"/>
            <a:ext cx="8623300" cy="495300"/>
          </a:xfrm>
          <a:prstGeom prst="rect">
            <a:avLst/>
          </a:prstGeom>
          <a:noFill/>
          <a:ln w="9525">
            <a:noFill/>
            <a:miter lim="800000"/>
            <a:headEnd/>
            <a:tailEnd/>
          </a:ln>
        </p:spPr>
      </p:pic>
      <p:sp>
        <p:nvSpPr>
          <p:cNvPr id="3" name="Subtitle 2"/>
          <p:cNvSpPr>
            <a:spLocks noGrp="1"/>
          </p:cNvSpPr>
          <p:nvPr>
            <p:ph type="subTitle" idx="1"/>
          </p:nvPr>
        </p:nvSpPr>
        <p:spPr>
          <a:xfrm>
            <a:off x="197906" y="1314450"/>
            <a:ext cx="8627007" cy="400110"/>
          </a:xfrm>
          <a:noFill/>
        </p:spPr>
        <p:txBody>
          <a:bodyPr lIns="0" tIns="45720" rIns="91440" bIns="45720" rtlCol="0">
            <a:spAutoFit/>
          </a:bodyPr>
          <a:lstStyle>
            <a:lvl1pPr marL="114300" indent="-1588" algn="l">
              <a:buNone/>
              <a:defRPr kumimoji="0" lang="en-US" sz="2000" b="0" i="0" u="none" strike="noStrike" kern="1200" cap="none" spc="0" normalizeH="0" baseline="0" noProof="0" dirty="0" err="1" smtClean="0">
                <a:ln>
                  <a:noFill/>
                </a:ln>
                <a:solidFill>
                  <a:schemeClr val="bg1">
                    <a:lumMod val="50000"/>
                  </a:schemeClr>
                </a:solidFill>
                <a:effectLst/>
                <a:uLnTx/>
                <a:uFillTx/>
                <a:latin typeface="Tahoma" pitchFamily="34"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US" dirty="0"/>
          </a:p>
        </p:txBody>
      </p:sp>
      <p:sp>
        <p:nvSpPr>
          <p:cNvPr id="27" name="Title 26"/>
          <p:cNvSpPr>
            <a:spLocks noGrp="1"/>
          </p:cNvSpPr>
          <p:nvPr>
            <p:ph type="title"/>
          </p:nvPr>
        </p:nvSpPr>
        <p:spPr>
          <a:xfrm>
            <a:off x="214839" y="254678"/>
            <a:ext cx="8610073" cy="799422"/>
          </a:xfrm>
        </p:spPr>
        <p:txBody>
          <a:bodyPr>
            <a:normAutofit/>
          </a:bodyPr>
          <a:lstStyle>
            <a:lvl1pPr>
              <a:lnSpc>
                <a:spcPts val="3000"/>
              </a:lnSpc>
              <a:defRPr sz="2000"/>
            </a:lvl1pPr>
          </a:lstStyle>
          <a:p>
            <a:r>
              <a:rPr lang="en-US" dirty="0" smtClean="0"/>
              <a:t>Click to edit Master title style</a:t>
            </a:r>
            <a:endParaRPr 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2"/>
          <p:cNvSpPr txBox="1">
            <a:spLocks/>
          </p:cNvSpPr>
          <p:nvPr userDrawn="1"/>
        </p:nvSpPr>
        <p:spPr>
          <a:xfrm>
            <a:off x="4332288" y="6353175"/>
            <a:ext cx="484187" cy="239713"/>
          </a:xfrm>
          <a:prstGeom prst="rect">
            <a:avLst/>
          </a:prstGeom>
        </p:spPr>
        <p:txBody>
          <a:bodyPr anchor="b"/>
          <a:lstStyle/>
          <a:p>
            <a:pPr algn="ctr">
              <a:defRPr/>
            </a:pPr>
            <a:fld id="{B3634380-F395-4F3C-8B5D-937C0EB25DDB}" type="slidenum">
              <a:rPr lang="en-US" sz="600">
                <a:solidFill>
                  <a:srgbClr val="7F7F7F"/>
                </a:solidFill>
                <a:cs typeface="Tahoma" pitchFamily="34" charset="0"/>
              </a:rPr>
              <a:pPr algn="ctr">
                <a:defRPr/>
              </a:pPr>
              <a:t>‹N°›</a:t>
            </a:fld>
            <a:endParaRPr lang="en-US" sz="600">
              <a:solidFill>
                <a:srgbClr val="7F7F7F"/>
              </a:solidFill>
              <a:cs typeface="Tahoma" pitchFamily="34" charset="0"/>
            </a:endParaRPr>
          </a:p>
        </p:txBody>
      </p:sp>
      <p:sp>
        <p:nvSpPr>
          <p:cNvPr id="5"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pic>
        <p:nvPicPr>
          <p:cNvPr id="6" name="Picture 5" descr="ALUE_Segments_Dots.ai"/>
          <p:cNvPicPr>
            <a:picLocks noChangeAspect="1"/>
          </p:cNvPicPr>
          <p:nvPr userDrawn="1"/>
        </p:nvPicPr>
        <p:blipFill>
          <a:blip r:embed="rId2" cstate="print"/>
          <a:srcRect/>
          <a:stretch>
            <a:fillRect/>
          </a:stretch>
        </p:blipFill>
        <p:spPr bwMode="auto">
          <a:xfrm>
            <a:off x="258763" y="6186488"/>
            <a:ext cx="8623300" cy="495300"/>
          </a:xfrm>
          <a:prstGeom prst="rect">
            <a:avLst/>
          </a:prstGeom>
          <a:noFill/>
          <a:ln w="9525">
            <a:noFill/>
            <a:miter lim="800000"/>
            <a:headEnd/>
            <a:tailEnd/>
          </a:ln>
        </p:spPr>
      </p:pic>
      <p:sp>
        <p:nvSpPr>
          <p:cNvPr id="3" name="Content Placeholder 2"/>
          <p:cNvSpPr>
            <a:spLocks noGrp="1"/>
          </p:cNvSpPr>
          <p:nvPr>
            <p:ph idx="1"/>
          </p:nvPr>
        </p:nvSpPr>
        <p:spPr>
          <a:xfrm>
            <a:off x="266822" y="1370552"/>
            <a:ext cx="8578579" cy="4525963"/>
          </a:xfrm>
        </p:spPr>
        <p:txBody>
          <a:bodyPr/>
          <a:lstStyle>
            <a:lvl1pPr>
              <a:buClr>
                <a:schemeClr val="bg2"/>
              </a:buClr>
              <a:defRPr/>
            </a:lvl1pPr>
            <a:lvl2pPr marL="396875" indent="-165100">
              <a:buClr>
                <a:schemeClr val="bg2"/>
              </a:buClr>
              <a:defRPr/>
            </a:lvl2pPr>
            <a:lvl3pPr marL="517525" indent="-120650">
              <a:buClr>
                <a:schemeClr val="bg2"/>
              </a:buClr>
              <a:defRPr/>
            </a:lvl3pPr>
            <a:lvl4pPr marL="692150" indent="-122238">
              <a:buClr>
                <a:schemeClr val="bg2"/>
              </a:buClr>
              <a:defRPr/>
            </a:lvl4pPr>
            <a:lvl5pPr marL="854075" indent="-104775">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224486" y="241450"/>
            <a:ext cx="8615158" cy="812650"/>
          </a:xfrm>
        </p:spPr>
        <p:txBody>
          <a:bodyPr rtlCol="0">
            <a:normAutofit/>
          </a:bodyPr>
          <a:lstStyle>
            <a:lvl1pPr algn="l" defTabSz="914400" rtl="0" eaLnBrk="1" latinLnBrk="0" hangingPunct="1">
              <a:lnSpc>
                <a:spcPts val="3000"/>
              </a:lnSpc>
              <a:spcBef>
                <a:spcPct val="0"/>
              </a:spcBef>
              <a:buNone/>
              <a:def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genda List">
    <p:spTree>
      <p:nvGrpSpPr>
        <p:cNvPr id="1" name=""/>
        <p:cNvGrpSpPr/>
        <p:nvPr/>
      </p:nvGrpSpPr>
      <p:grpSpPr>
        <a:xfrm>
          <a:off x="0" y="0"/>
          <a:ext cx="0" cy="0"/>
          <a:chOff x="0" y="0"/>
          <a:chExt cx="0" cy="0"/>
        </a:xfrm>
      </p:grpSpPr>
      <p:sp>
        <p:nvSpPr>
          <p:cNvPr id="4" name="Footer Placeholder 2"/>
          <p:cNvSpPr txBox="1">
            <a:spLocks/>
          </p:cNvSpPr>
          <p:nvPr userDrawn="1"/>
        </p:nvSpPr>
        <p:spPr>
          <a:xfrm>
            <a:off x="4332288" y="6353175"/>
            <a:ext cx="484187" cy="239713"/>
          </a:xfrm>
          <a:prstGeom prst="rect">
            <a:avLst/>
          </a:prstGeom>
        </p:spPr>
        <p:txBody>
          <a:bodyPr anchor="b"/>
          <a:lstStyle/>
          <a:p>
            <a:pPr algn="ctr">
              <a:defRPr/>
            </a:pPr>
            <a:fld id="{D7E6CEF9-0764-492B-A4FA-420173FF753C}" type="slidenum">
              <a:rPr lang="en-US" sz="600">
                <a:solidFill>
                  <a:srgbClr val="7F7F7F"/>
                </a:solidFill>
                <a:cs typeface="Tahoma" pitchFamily="34" charset="0"/>
              </a:rPr>
              <a:pPr algn="ctr">
                <a:defRPr/>
              </a:pPr>
              <a:t>‹N°›</a:t>
            </a:fld>
            <a:endParaRPr lang="en-US" sz="600">
              <a:solidFill>
                <a:srgbClr val="7F7F7F"/>
              </a:solidFill>
              <a:cs typeface="Tahoma" pitchFamily="34" charset="0"/>
            </a:endParaRPr>
          </a:p>
        </p:txBody>
      </p:sp>
      <p:sp>
        <p:nvSpPr>
          <p:cNvPr id="5"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pic>
        <p:nvPicPr>
          <p:cNvPr id="6" name="Picture 5" descr="ALUE_Segments_Dots.ai"/>
          <p:cNvPicPr>
            <a:picLocks noChangeAspect="1"/>
          </p:cNvPicPr>
          <p:nvPr userDrawn="1"/>
        </p:nvPicPr>
        <p:blipFill>
          <a:blip r:embed="rId2" cstate="print"/>
          <a:srcRect/>
          <a:stretch>
            <a:fillRect/>
          </a:stretch>
        </p:blipFill>
        <p:spPr bwMode="auto">
          <a:xfrm>
            <a:off x="258763" y="6186488"/>
            <a:ext cx="8623300" cy="495300"/>
          </a:xfrm>
          <a:prstGeom prst="rect">
            <a:avLst/>
          </a:prstGeom>
          <a:noFill/>
          <a:ln w="9525">
            <a:noFill/>
            <a:miter lim="800000"/>
            <a:headEnd/>
            <a:tailEnd/>
          </a:ln>
        </p:spPr>
      </p:pic>
      <p:sp>
        <p:nvSpPr>
          <p:cNvPr id="3" name="Content Placeholder 2"/>
          <p:cNvSpPr>
            <a:spLocks noGrp="1"/>
          </p:cNvSpPr>
          <p:nvPr>
            <p:ph idx="1"/>
          </p:nvPr>
        </p:nvSpPr>
        <p:spPr>
          <a:xfrm>
            <a:off x="257174" y="1495425"/>
            <a:ext cx="8580437" cy="4525963"/>
          </a:xfrm>
        </p:spPr>
        <p:txBody>
          <a:bodyPr rtlCol="0">
            <a:normAutofit/>
          </a:bodyPr>
          <a:lstStyle>
            <a:lvl1pPr marL="457200" indent="-457200" algn="l" defTabSz="914400" rtl="0" eaLnBrk="1" latinLnBrk="0" hangingPunct="1">
              <a:spcBef>
                <a:spcPts val="1200"/>
              </a:spcBef>
              <a:buClr>
                <a:schemeClr val="tx1"/>
              </a:buClr>
              <a:buFont typeface="+mj-lt"/>
              <a:buAutoNum type="arabicPeriod"/>
              <a:defRPr lang="en-US" sz="2800" kern="1200" dirty="0" smtClean="0">
                <a:solidFill>
                  <a:schemeClr val="bg1">
                    <a:lumMod val="50000"/>
                  </a:schemeClr>
                </a:solidFill>
                <a:latin typeface="+mn-lt"/>
                <a:ea typeface="+mn-ea"/>
                <a:cs typeface="+mn-cs"/>
              </a:defRPr>
            </a:lvl1pPr>
            <a:lvl2pPr marL="457200" indent="0" algn="l" defTabSz="914400" rtl="0" eaLnBrk="1" latinLnBrk="0" hangingPunct="1">
              <a:spcBef>
                <a:spcPts val="300"/>
              </a:spcBef>
              <a:buClrTx/>
              <a:buFontTx/>
              <a:buNone/>
              <a:defRPr lang="en-US" sz="2000" kern="1200" dirty="0" smtClean="0">
                <a:solidFill>
                  <a:schemeClr val="bg1">
                    <a:lumMod val="50000"/>
                  </a:schemeClr>
                </a:solidFill>
                <a:latin typeface="+mn-lt"/>
                <a:ea typeface="+mn-ea"/>
                <a:cs typeface="+mn-cs"/>
              </a:defRPr>
            </a:lvl2pPr>
            <a:lvl3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3pPr>
            <a:lvl4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4pPr>
            <a:lvl5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5pPr>
          </a:lstStyle>
          <a:p>
            <a:pPr lvl="0"/>
            <a:r>
              <a:rPr lang="en-US" dirty="0" smtClean="0"/>
              <a:t>Click to edit Master text styles</a:t>
            </a:r>
          </a:p>
          <a:p>
            <a:pPr lvl="1"/>
            <a:r>
              <a:rPr lang="en-US" dirty="0" smtClean="0"/>
              <a:t>Second level</a:t>
            </a:r>
            <a:endParaRPr lang="en-US" dirty="0"/>
          </a:p>
        </p:txBody>
      </p:sp>
      <p:sp>
        <p:nvSpPr>
          <p:cNvPr id="8" name="Title 7"/>
          <p:cNvSpPr>
            <a:spLocks noGrp="1"/>
          </p:cNvSpPr>
          <p:nvPr>
            <p:ph type="title"/>
          </p:nvPr>
        </p:nvSpPr>
        <p:spPr>
          <a:xfrm>
            <a:off x="214839" y="237744"/>
            <a:ext cx="8622774" cy="778256"/>
          </a:xfrm>
        </p:spPr>
        <p:txBody>
          <a:bodyPr rtlCol="0">
            <a:normAutofit/>
          </a:bodyPr>
          <a:lstStyle>
            <a:lvl1pPr algn="l" defTabSz="914400" rtl="0" eaLnBrk="1" latinLnBrk="0" hangingPunct="1">
              <a:lnSpc>
                <a:spcPts val="3000"/>
              </a:lnSpc>
              <a:spcBef>
                <a:spcPct val="0"/>
              </a:spcBef>
              <a:buNone/>
              <a:def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5" name="Footer Placeholder 2"/>
          <p:cNvSpPr txBox="1">
            <a:spLocks/>
          </p:cNvSpPr>
          <p:nvPr userDrawn="1"/>
        </p:nvSpPr>
        <p:spPr>
          <a:xfrm>
            <a:off x="4332288" y="6353175"/>
            <a:ext cx="484187" cy="239713"/>
          </a:xfrm>
          <a:prstGeom prst="rect">
            <a:avLst/>
          </a:prstGeom>
        </p:spPr>
        <p:txBody>
          <a:bodyPr anchor="b"/>
          <a:lstStyle/>
          <a:p>
            <a:pPr algn="ctr">
              <a:defRPr/>
            </a:pPr>
            <a:fld id="{FEB9822C-6DA8-457E-9AE3-017CA6A9804D}" type="slidenum">
              <a:rPr lang="en-US" sz="600">
                <a:solidFill>
                  <a:srgbClr val="7F7F7F"/>
                </a:solidFill>
                <a:cs typeface="Tahoma" pitchFamily="34" charset="0"/>
              </a:rPr>
              <a:pPr algn="ctr">
                <a:defRPr/>
              </a:pPr>
              <a:t>‹N°›</a:t>
            </a:fld>
            <a:endParaRPr lang="en-US" sz="600">
              <a:solidFill>
                <a:srgbClr val="7F7F7F"/>
              </a:solidFill>
              <a:cs typeface="Tahoma" pitchFamily="34" charset="0"/>
            </a:endParaRPr>
          </a:p>
        </p:txBody>
      </p:sp>
      <p:sp>
        <p:nvSpPr>
          <p:cNvPr id="7" name="Rectangle 6"/>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pic>
        <p:nvPicPr>
          <p:cNvPr id="8" name="Picture 5" descr="ALUE_Segments_Dots.ai"/>
          <p:cNvPicPr>
            <a:picLocks noChangeAspect="1"/>
          </p:cNvPicPr>
          <p:nvPr userDrawn="1"/>
        </p:nvPicPr>
        <p:blipFill>
          <a:blip r:embed="rId2" cstate="print"/>
          <a:srcRect/>
          <a:stretch>
            <a:fillRect/>
          </a:stretch>
        </p:blipFill>
        <p:spPr bwMode="auto">
          <a:xfrm>
            <a:off x="258763" y="6186488"/>
            <a:ext cx="8623300" cy="495300"/>
          </a:xfrm>
          <a:prstGeom prst="rect">
            <a:avLst/>
          </a:prstGeom>
          <a:noFill/>
          <a:ln w="9525">
            <a:noFill/>
            <a:miter lim="800000"/>
            <a:headEnd/>
            <a:tailEnd/>
          </a:ln>
        </p:spPr>
      </p:pic>
      <p:sp>
        <p:nvSpPr>
          <p:cNvPr id="6" name="Title 5"/>
          <p:cNvSpPr>
            <a:spLocks noGrp="1"/>
          </p:cNvSpPr>
          <p:nvPr>
            <p:ph type="title"/>
          </p:nvPr>
        </p:nvSpPr>
        <p:spPr>
          <a:xfrm>
            <a:off x="220453" y="2119884"/>
            <a:ext cx="8296847" cy="1143000"/>
          </a:xfrm>
        </p:spPr>
        <p:txBody>
          <a:bodyPr>
            <a:normAutofit/>
          </a:bodyPr>
          <a:lstStyle>
            <a:lvl1pPr>
              <a:lnSpc>
                <a:spcPts val="3000"/>
              </a:lnSpc>
              <a:defRPr sz="3000"/>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17127" y="3288963"/>
            <a:ext cx="6210065" cy="369332"/>
          </a:xfrm>
          <a:noFill/>
        </p:spPr>
        <p:txBody>
          <a:bodyPr lIns="91440" tIns="45720" rIns="91440" bIns="45720" rtlCol="0">
            <a:spAutoFit/>
          </a:bodyPr>
          <a:lstStyle>
            <a:lvl1pPr marL="0" indent="0">
              <a:buNone/>
              <a:defRPr kumimoji="0" lang="en-US" sz="1800" b="0" i="0" u="none" strike="noStrike" kern="1200" cap="none" spc="0" normalizeH="0" baseline="0" noProof="0" dirty="0" smtClean="0">
                <a:ln>
                  <a:noFill/>
                </a:ln>
                <a:solidFill>
                  <a:schemeClr val="bg1">
                    <a:lumMod val="50000"/>
                  </a:schemeClr>
                </a:solidFill>
                <a:effectLst/>
                <a:uLnTx/>
                <a:uFillTx/>
                <a:latin typeface="Tahoma" pitchFamily="34" charset="0"/>
                <a:ea typeface="+mn-ea"/>
                <a:cs typeface="+mn-cs"/>
              </a:defRPr>
            </a:lvl1pPr>
          </a:lstStyle>
          <a:p>
            <a:pPr lvl="0"/>
            <a:r>
              <a:rPr lang="en-US" dirty="0"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Lis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1358900" y="6580188"/>
            <a:ext cx="6408738"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dirty="0">
                <a:solidFill>
                  <a:srgbClr val="7F7F7F"/>
                </a:solidFill>
                <a:latin typeface="Tahoma" pitchFamily="34" charset="0"/>
                <a:cs typeface="Tahoma" pitchFamily="34" charset="0"/>
              </a:rPr>
              <a:t>COPYRIGHT © 2012 ALCATEL-LUCENT ENTERPRISE.  ALL RIGHTS RESERVED. </a:t>
            </a:r>
            <a:br>
              <a:rPr lang="en-US" sz="600" dirty="0">
                <a:solidFill>
                  <a:srgbClr val="7F7F7F"/>
                </a:solidFill>
                <a:latin typeface="Tahoma" pitchFamily="34" charset="0"/>
                <a:cs typeface="Tahoma" pitchFamily="34" charset="0"/>
              </a:rPr>
            </a:br>
            <a:endParaRPr lang="en-US" sz="600" dirty="0">
              <a:solidFill>
                <a:srgbClr val="7F7F7F"/>
              </a:solidFill>
              <a:latin typeface="Tahoma" pitchFamily="34" charset="0"/>
              <a:cs typeface="Tahoma" pitchFamily="34" charset="0"/>
            </a:endParaRPr>
          </a:p>
        </p:txBody>
      </p:sp>
      <p:sp>
        <p:nvSpPr>
          <p:cNvPr id="5" name="Footer Placeholder 2"/>
          <p:cNvSpPr txBox="1">
            <a:spLocks/>
          </p:cNvSpPr>
          <p:nvPr userDrawn="1"/>
        </p:nvSpPr>
        <p:spPr>
          <a:xfrm>
            <a:off x="4332288" y="6353175"/>
            <a:ext cx="484187" cy="239713"/>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defRPr/>
            </a:pPr>
            <a:fld id="{3CD9F1C1-5AE9-4F54-B910-44136E47E7F5}" type="slidenum">
              <a:rPr lang="en-US" sz="600" smtClean="0">
                <a:solidFill>
                  <a:schemeClr val="tx1">
                    <a:lumMod val="50000"/>
                    <a:lumOff val="50000"/>
                  </a:schemeClr>
                </a:solidFill>
                <a:cs typeface="Tahoma" pitchFamily="34" charset="0"/>
              </a:rPr>
              <a:pPr algn="ctr">
                <a:defRPr/>
              </a:pPr>
              <a:t>‹N°›</a:t>
            </a:fld>
            <a:endParaRPr lang="en-US" sz="600" dirty="0">
              <a:solidFill>
                <a:schemeClr val="tx1">
                  <a:lumMod val="50000"/>
                  <a:lumOff val="50000"/>
                </a:schemeClr>
              </a:solidFill>
              <a:cs typeface="Tahoma" pitchFamily="34" charset="0"/>
            </a:endParaRPr>
          </a:p>
        </p:txBody>
      </p:sp>
      <p:sp>
        <p:nvSpPr>
          <p:cNvPr id="3" name="Content Placeholder 2"/>
          <p:cNvSpPr>
            <a:spLocks noGrp="1"/>
          </p:cNvSpPr>
          <p:nvPr>
            <p:ph idx="1"/>
          </p:nvPr>
        </p:nvSpPr>
        <p:spPr>
          <a:xfrm>
            <a:off x="250932" y="1495425"/>
            <a:ext cx="8613976" cy="4525963"/>
          </a:xfrm>
        </p:spPr>
        <p:txBody>
          <a:bodyPr rtlCol="0">
            <a:normAutofit/>
          </a:bodyPr>
          <a:lstStyle>
            <a:lvl1pPr marL="457200" indent="-457200" algn="l" defTabSz="914400" rtl="0" eaLnBrk="1" latinLnBrk="0" hangingPunct="1">
              <a:spcBef>
                <a:spcPts val="1200"/>
              </a:spcBef>
              <a:buClr>
                <a:schemeClr val="tx1"/>
              </a:buClr>
              <a:buFont typeface="+mj-lt"/>
              <a:buAutoNum type="arabicPeriod"/>
              <a:defRPr lang="en-US" sz="2800" kern="1200" dirty="0" smtClean="0">
                <a:solidFill>
                  <a:schemeClr val="bg1">
                    <a:lumMod val="50000"/>
                  </a:schemeClr>
                </a:solidFill>
                <a:latin typeface="Tahoma" pitchFamily="34" charset="0"/>
                <a:ea typeface="+mn-ea"/>
                <a:cs typeface="+mn-cs"/>
              </a:defRPr>
            </a:lvl1pPr>
            <a:lvl2pPr marL="457200" indent="0" algn="l" defTabSz="914400" rtl="0" eaLnBrk="1" latinLnBrk="0" hangingPunct="1">
              <a:spcBef>
                <a:spcPts val="300"/>
              </a:spcBef>
              <a:buClrTx/>
              <a:buFontTx/>
              <a:buNone/>
              <a:defRPr lang="en-US" sz="2000" kern="1200" dirty="0" smtClean="0">
                <a:solidFill>
                  <a:schemeClr val="bg1">
                    <a:lumMod val="50000"/>
                  </a:schemeClr>
                </a:solidFill>
                <a:latin typeface="Tahoma" pitchFamily="34" charset="0"/>
                <a:ea typeface="+mn-ea"/>
                <a:cs typeface="+mn-cs"/>
              </a:defRPr>
            </a:lvl2pPr>
            <a:lvl3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3pPr>
            <a:lvl4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4pPr>
            <a:lvl5pPr marL="457200" indent="-457200" algn="l" defTabSz="914400" rtl="0" eaLnBrk="1" latinLnBrk="0" hangingPunct="1">
              <a:spcBef>
                <a:spcPts val="1200"/>
              </a:spcBef>
              <a:buFont typeface="+mj-lt"/>
              <a:buAutoNum type="arabicPeriod"/>
              <a:defRPr lang="en-US" sz="2800" kern="1200" dirty="0" smtClean="0">
                <a:solidFill>
                  <a:srgbClr val="000000"/>
                </a:solidFill>
                <a:latin typeface="+mn-lt"/>
                <a:ea typeface="+mn-ea"/>
                <a:cs typeface="+mn-cs"/>
              </a:defRPr>
            </a:lvl5pPr>
          </a:lstStyle>
          <a:p>
            <a:pPr lvl="0"/>
            <a:r>
              <a:rPr lang="en-US" smtClean="0"/>
              <a:t>Click to edit Master text styles</a:t>
            </a:r>
          </a:p>
          <a:p>
            <a:pPr lvl="1"/>
            <a:r>
              <a:rPr lang="en-US" smtClean="0"/>
              <a:t>Second level</a:t>
            </a:r>
          </a:p>
        </p:txBody>
      </p:sp>
      <p:sp>
        <p:nvSpPr>
          <p:cNvPr id="8" name="Title 7"/>
          <p:cNvSpPr>
            <a:spLocks noGrp="1"/>
          </p:cNvSpPr>
          <p:nvPr>
            <p:ph type="title"/>
          </p:nvPr>
        </p:nvSpPr>
        <p:spPr>
          <a:xfrm>
            <a:off x="219671" y="237744"/>
            <a:ext cx="8645237" cy="1143000"/>
          </a:xfrm>
        </p:spPr>
        <p:txBody>
          <a:bodyPr rtlCol="0">
            <a:normAutofit/>
          </a:bodyPr>
          <a:lstStyle>
            <a:lvl1pPr algn="l" defTabSz="914400" rtl="0" eaLnBrk="1" latinLnBrk="0" hangingPunct="1">
              <a:lnSpc>
                <a:spcPts val="3000"/>
              </a:lnSpc>
              <a:spcBef>
                <a:spcPct val="0"/>
              </a:spcBef>
              <a:buNone/>
              <a:defRPr kumimoji="0" lang="en-US" sz="3000" b="1" i="0" u="none" strike="noStrike" kern="1200" cap="none" spc="0" normalizeH="0" baseline="0" noProof="0" dirty="0">
                <a:ln>
                  <a:noFill/>
                </a:ln>
                <a:solidFill>
                  <a:schemeClr val="tx1">
                    <a:lumMod val="75000"/>
                    <a:lumOff val="25000"/>
                  </a:schemeClr>
                </a:solidFill>
                <a:effectLst/>
                <a:uLnTx/>
                <a:uFillTx/>
                <a:latin typeface="Tahoma" pitchFamily="34" charset="0"/>
                <a:ea typeface="+mj-ea"/>
                <a:cs typeface="+mj-cs"/>
              </a:defRPr>
            </a:lvl1pPr>
          </a:lstStyle>
          <a:p>
            <a:r>
              <a:rPr lang="en-US" smtClean="0"/>
              <a:t>Click to edit Master title style</a:t>
            </a:r>
            <a:endParaRPr lang="en-US" dirty="0"/>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5" descr="ALUE_Segments_Dots.ai"/>
          <p:cNvPicPr>
            <a:picLocks noChangeAspect="1"/>
          </p:cNvPicPr>
          <p:nvPr userDrawn="1"/>
        </p:nvPicPr>
        <p:blipFill>
          <a:blip r:embed="rId2" cstate="print"/>
          <a:srcRect/>
          <a:stretch>
            <a:fillRect/>
          </a:stretch>
        </p:blipFill>
        <p:spPr bwMode="auto">
          <a:xfrm>
            <a:off x="258763" y="6186488"/>
            <a:ext cx="8623300" cy="495300"/>
          </a:xfrm>
          <a:prstGeom prst="rect">
            <a:avLst/>
          </a:prstGeom>
          <a:noFill/>
          <a:ln w="9525">
            <a:noFill/>
            <a:miter lim="800000"/>
            <a:headEnd/>
            <a:tailEnd/>
          </a:ln>
        </p:spPr>
      </p:pic>
      <p:sp>
        <p:nvSpPr>
          <p:cNvPr id="4" name="Footer Placeholder 2"/>
          <p:cNvSpPr txBox="1">
            <a:spLocks/>
          </p:cNvSpPr>
          <p:nvPr userDrawn="1"/>
        </p:nvSpPr>
        <p:spPr>
          <a:xfrm>
            <a:off x="4332288" y="6353175"/>
            <a:ext cx="484187" cy="239713"/>
          </a:xfrm>
          <a:prstGeom prst="rect">
            <a:avLst/>
          </a:prstGeom>
        </p:spPr>
        <p:txBody>
          <a:bodyPr anchor="b"/>
          <a:lstStyle/>
          <a:p>
            <a:pPr algn="ctr">
              <a:defRPr/>
            </a:pPr>
            <a:fld id="{C591403E-BAFA-4450-AFDB-5D6F3F01B675}" type="slidenum">
              <a:rPr lang="en-US" sz="600">
                <a:solidFill>
                  <a:srgbClr val="7F7F7F"/>
                </a:solidFill>
                <a:cs typeface="Tahoma" pitchFamily="34" charset="0"/>
              </a:rPr>
              <a:pPr algn="ctr">
                <a:defRPr/>
              </a:pPr>
              <a:t>‹N°›</a:t>
            </a:fld>
            <a:endParaRPr lang="en-US" sz="600">
              <a:solidFill>
                <a:srgbClr val="7F7F7F"/>
              </a:solidFill>
              <a:cs typeface="Tahoma" pitchFamily="34" charset="0"/>
            </a:endParaRPr>
          </a:p>
        </p:txBody>
      </p:sp>
      <p:sp>
        <p:nvSpPr>
          <p:cNvPr id="5"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a:solidFill>
                  <a:srgbClr val="7F7F7F"/>
                </a:solidFill>
                <a:cs typeface="Tahoma" pitchFamily="34" charset="0"/>
              </a:rPr>
              <a:t>COPYRIGHT © 2011 ALCATEL-LUCENT ENTERPRISE.  ALL RIGHTS RESERVED. </a:t>
            </a:r>
            <a:br>
              <a:rPr lang="en-US" sz="600">
                <a:solidFill>
                  <a:srgbClr val="7F7F7F"/>
                </a:solidFill>
                <a:cs typeface="Tahoma" pitchFamily="34" charset="0"/>
              </a:rPr>
            </a:br>
            <a:endParaRPr lang="en-US" sz="600">
              <a:solidFill>
                <a:srgbClr val="7F7F7F"/>
              </a:solidFill>
              <a:cs typeface="Tahoma" pitchFamily="34" charset="0"/>
            </a:endParaRPr>
          </a:p>
        </p:txBody>
      </p:sp>
      <p:sp>
        <p:nvSpPr>
          <p:cNvPr id="6" name="Title 5"/>
          <p:cNvSpPr>
            <a:spLocks noGrp="1"/>
          </p:cNvSpPr>
          <p:nvPr>
            <p:ph type="title"/>
          </p:nvPr>
        </p:nvSpPr>
        <p:spPr>
          <a:xfrm>
            <a:off x="226244" y="241450"/>
            <a:ext cx="8611370" cy="850750"/>
          </a:xfrm>
        </p:spPr>
        <p:txBody>
          <a:bodyPr rtlCol="0">
            <a:normAutofit/>
          </a:bodyPr>
          <a:lstStyle>
            <a:lvl1pPr algn="l" defTabSz="914400" rtl="0" eaLnBrk="1" latinLnBrk="0" hangingPunct="1">
              <a:lnSpc>
                <a:spcPts val="3000"/>
              </a:lnSpc>
              <a:spcBef>
                <a:spcPct val="0"/>
              </a:spcBef>
              <a:buNone/>
              <a:def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5" descr="ALUE_Segments_Dots.ai"/>
          <p:cNvPicPr>
            <a:picLocks noChangeAspect="1"/>
          </p:cNvPicPr>
          <p:nvPr userDrawn="1"/>
        </p:nvPicPr>
        <p:blipFill>
          <a:blip r:embed="rId2" cstate="print"/>
          <a:srcRect/>
          <a:stretch>
            <a:fillRect/>
          </a:stretch>
        </p:blipFill>
        <p:spPr bwMode="auto">
          <a:xfrm>
            <a:off x="258763" y="6186488"/>
            <a:ext cx="8623300" cy="495300"/>
          </a:xfrm>
          <a:prstGeom prst="rect">
            <a:avLst/>
          </a:prstGeom>
          <a:noFill/>
          <a:ln w="9525">
            <a:noFill/>
            <a:miter lim="800000"/>
            <a:headEnd/>
            <a:tailEnd/>
          </a:ln>
        </p:spPr>
      </p:pic>
      <p:sp>
        <p:nvSpPr>
          <p:cNvPr id="3"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dirty="0">
                <a:solidFill>
                  <a:srgbClr val="7F7F7F"/>
                </a:solidFill>
                <a:cs typeface="Tahoma" pitchFamily="34" charset="0"/>
              </a:rPr>
              <a:t>COPYRIGHT © 2011 ALCATEL-LUCENT ENTERPRISE.  ALL RIGHTS RESERVED. </a:t>
            </a:r>
            <a:br>
              <a:rPr lang="en-US" sz="600" dirty="0">
                <a:solidFill>
                  <a:srgbClr val="7F7F7F"/>
                </a:solidFill>
                <a:cs typeface="Tahoma" pitchFamily="34" charset="0"/>
              </a:rPr>
            </a:br>
            <a:endParaRPr lang="en-US" sz="600" dirty="0">
              <a:solidFill>
                <a:srgbClr val="7F7F7F"/>
              </a:solidFill>
              <a:cs typeface="Tahoma" pitchFamily="34" charset="0"/>
            </a:endParaRPr>
          </a:p>
        </p:txBody>
      </p:sp>
      <p:sp>
        <p:nvSpPr>
          <p:cNvPr id="4" name="Footer Placeholder 2"/>
          <p:cNvSpPr txBox="1">
            <a:spLocks/>
          </p:cNvSpPr>
          <p:nvPr userDrawn="1"/>
        </p:nvSpPr>
        <p:spPr>
          <a:xfrm>
            <a:off x="4332288" y="6353175"/>
            <a:ext cx="484187" cy="239713"/>
          </a:xfrm>
          <a:prstGeom prst="rect">
            <a:avLst/>
          </a:prstGeom>
        </p:spPr>
        <p:txBody>
          <a:bodyPr anchor="b"/>
          <a:lstStyle/>
          <a:p>
            <a:pPr algn="ctr">
              <a:defRPr/>
            </a:pPr>
            <a:fld id="{DA5A5D2F-1A7E-40E1-AA63-E184B5A0BEDE}" type="slidenum">
              <a:rPr lang="en-US" sz="600">
                <a:solidFill>
                  <a:srgbClr val="7F7F7F"/>
                </a:solidFill>
                <a:cs typeface="Tahoma" pitchFamily="34" charset="0"/>
              </a:rPr>
              <a:pPr algn="ctr">
                <a:defRPr/>
              </a:pPr>
              <a:t>‹N°›</a:t>
            </a:fld>
            <a:endParaRPr lang="en-US" sz="600">
              <a:solidFill>
                <a:srgbClr val="7F7F7F"/>
              </a:solidFill>
              <a:cs typeface="Tahoma" pitchFamily="34" charset="0"/>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Logo Slide">
    <p:spTree>
      <p:nvGrpSpPr>
        <p:cNvPr id="1" name=""/>
        <p:cNvGrpSpPr/>
        <p:nvPr/>
      </p:nvGrpSpPr>
      <p:grpSpPr>
        <a:xfrm>
          <a:off x="0" y="0"/>
          <a:ext cx="0" cy="0"/>
          <a:chOff x="0" y="0"/>
          <a:chExt cx="0" cy="0"/>
        </a:xfrm>
      </p:grpSpPr>
      <p:pic>
        <p:nvPicPr>
          <p:cNvPr id="2" name="Picture 3" descr="ALUE_Segments_Dots.ai"/>
          <p:cNvPicPr>
            <a:picLocks noChangeAspect="1"/>
          </p:cNvPicPr>
          <p:nvPr userDrawn="1"/>
        </p:nvPicPr>
        <p:blipFill>
          <a:blip r:embed="rId2" cstate="print"/>
          <a:srcRect/>
          <a:stretch>
            <a:fillRect/>
          </a:stretch>
        </p:blipFill>
        <p:spPr bwMode="auto">
          <a:xfrm>
            <a:off x="258763" y="6186488"/>
            <a:ext cx="8623300" cy="495300"/>
          </a:xfrm>
          <a:prstGeom prst="rect">
            <a:avLst/>
          </a:prstGeom>
          <a:noFill/>
          <a:ln w="9525">
            <a:noFill/>
            <a:miter lim="800000"/>
            <a:headEnd/>
            <a:tailEnd/>
          </a:ln>
        </p:spPr>
      </p:pic>
      <p:sp>
        <p:nvSpPr>
          <p:cNvPr id="4" name="Rectangle 7"/>
          <p:cNvSpPr>
            <a:spLocks noChangeArrowheads="1"/>
          </p:cNvSpPr>
          <p:nvPr userDrawn="1"/>
        </p:nvSpPr>
        <p:spPr bwMode="auto">
          <a:xfrm>
            <a:off x="1370013" y="6562725"/>
            <a:ext cx="6408737"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dirty="0">
                <a:solidFill>
                  <a:srgbClr val="7F7F7F"/>
                </a:solidFill>
                <a:cs typeface="Tahoma" pitchFamily="34" charset="0"/>
              </a:rPr>
              <a:t>COPYRIGHT © 2011 ALCATEL-LUCENT ENTERPRISE.  ALL RIGHTS RESERVED. </a:t>
            </a:r>
            <a:br>
              <a:rPr lang="en-US" sz="600" dirty="0">
                <a:solidFill>
                  <a:srgbClr val="7F7F7F"/>
                </a:solidFill>
                <a:cs typeface="Tahoma" pitchFamily="34" charset="0"/>
              </a:rPr>
            </a:br>
            <a:endParaRPr lang="en-US" sz="600" dirty="0">
              <a:solidFill>
                <a:srgbClr val="7F7F7F"/>
              </a:solidFill>
              <a:cs typeface="Tahoma" pitchFamily="34" charset="0"/>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49891" y="1560567"/>
            <a:ext cx="8587723" cy="4594701"/>
          </a:xfrm>
        </p:spPr>
        <p:txBody>
          <a:bodyPr/>
          <a:lstStyle>
            <a:lvl1pPr>
              <a:buClr>
                <a:srgbClr val="6639B7"/>
              </a:buClr>
              <a:defRPr/>
            </a:lvl1pPr>
            <a:lvl2pPr marL="396875" indent="-165100">
              <a:buClr>
                <a:srgbClr val="6639B7"/>
              </a:buClr>
              <a:defRPr/>
            </a:lvl2pPr>
            <a:lvl3pPr marL="517525" indent="-120650">
              <a:buClr>
                <a:srgbClr val="6639B7"/>
              </a:buClr>
              <a:defRPr/>
            </a:lvl3pPr>
            <a:lvl4pPr marL="692150" indent="-122238">
              <a:buClr>
                <a:srgbClr val="6639B7"/>
              </a:buClr>
              <a:defRPr/>
            </a:lvl4pPr>
            <a:lvl5pPr marL="854075" indent="-104775">
              <a:buClr>
                <a:srgbClr val="6639B7"/>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p:nvPr>
        </p:nvSpPr>
        <p:spPr>
          <a:xfrm>
            <a:off x="192379" y="321397"/>
            <a:ext cx="8645237" cy="1143000"/>
          </a:xfrm>
        </p:spPr>
        <p:txBody>
          <a:bodyPr rtlCol="0">
            <a:noAutofit/>
          </a:bodyPr>
          <a:lstStyle>
            <a:lvl1pPr algn="l" defTabSz="914400" rtl="0" eaLnBrk="1" latinLnBrk="0" hangingPunct="1">
              <a:lnSpc>
                <a:spcPct val="100000"/>
              </a:lnSpc>
              <a:spcBef>
                <a:spcPct val="0"/>
              </a:spcBef>
              <a:buNone/>
              <a:defRPr kumimoji="0" lang="en-US" sz="2600" b="1" i="0" u="none" strike="noStrike" kern="1200" cap="none" spc="0" normalizeH="0" baseline="0" noProof="0" dirty="0">
                <a:ln>
                  <a:noFill/>
                </a:ln>
                <a:solidFill>
                  <a:schemeClr val="tx1"/>
                </a:solidFill>
                <a:effectLst/>
                <a:uLnTx/>
                <a:uFillTx/>
                <a:latin typeface="+mj-lt"/>
                <a:ea typeface="+mj-ea"/>
                <a:cs typeface="+mj-cs"/>
              </a:defRPr>
            </a:lvl1pPr>
          </a:lstStyle>
          <a:p>
            <a:r>
              <a:rPr lang="en-US" dirty="0" smtClean="0"/>
              <a:t>Click to edit Master title style</a:t>
            </a:r>
            <a:endParaRPr lang="en-US" dirty="0"/>
          </a:p>
        </p:txBody>
      </p:sp>
      <p:pic>
        <p:nvPicPr>
          <p:cNvPr id="11" name="Picture 6"/>
          <p:cNvPicPr>
            <a:picLocks noChangeAspect="1" noChangeArrowheads="1"/>
          </p:cNvPicPr>
          <p:nvPr userDrawn="1"/>
        </p:nvPicPr>
        <p:blipFill>
          <a:blip r:embed="rId2" cstate="email">
            <a:extLst>
              <a:ext uri="{28A0092B-C50C-407E-A947-70E740481C1C}">
                <a14:useLocalDpi xmlns="" xmlns:a14="http://schemas.microsoft.com/office/drawing/2010/main" val="0"/>
              </a:ext>
            </a:extLst>
          </a:blip>
          <a:stretch>
            <a:fillRect/>
          </a:stretch>
        </p:blipFill>
        <p:spPr bwMode="auto">
          <a:xfrm>
            <a:off x="7602279" y="6289722"/>
            <a:ext cx="1254643" cy="373295"/>
          </a:xfrm>
          <a:prstGeom prst="rect">
            <a:avLst/>
          </a:prstGeom>
          <a:noFill/>
          <a:ln w="9525">
            <a:noFill/>
            <a:miter lim="800000"/>
            <a:headEnd/>
            <a:tailEnd/>
          </a:ln>
        </p:spPr>
      </p:pic>
      <p:cxnSp>
        <p:nvCxnSpPr>
          <p:cNvPr id="13" name="Connecteur droit 12"/>
          <p:cNvCxnSpPr/>
          <p:nvPr userDrawn="1"/>
        </p:nvCxnSpPr>
        <p:spPr>
          <a:xfrm>
            <a:off x="233917" y="6464597"/>
            <a:ext cx="7283303"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 name="Rectangle 7"/>
          <p:cNvSpPr>
            <a:spLocks noChangeArrowheads="1"/>
          </p:cNvSpPr>
          <p:nvPr userDrawn="1"/>
        </p:nvSpPr>
        <p:spPr bwMode="auto">
          <a:xfrm>
            <a:off x="1263650" y="6580188"/>
            <a:ext cx="6408738"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dirty="0">
                <a:solidFill>
                  <a:srgbClr val="7F7F7F"/>
                </a:solidFill>
              </a:rPr>
              <a:t>COPYRIGHT © </a:t>
            </a:r>
            <a:r>
              <a:rPr lang="en-US" sz="600" dirty="0" smtClean="0">
                <a:solidFill>
                  <a:srgbClr val="7F7F7F"/>
                </a:solidFill>
              </a:rPr>
              <a:t>2012 ALCATEL-LUCENT ENTERPRISE.  </a:t>
            </a:r>
            <a:r>
              <a:rPr lang="en-US" sz="600" dirty="0">
                <a:solidFill>
                  <a:srgbClr val="7F7F7F"/>
                </a:solidFill>
              </a:rPr>
              <a:t>ALL RIGHTS RESERVED. </a:t>
            </a:r>
            <a:br>
              <a:rPr lang="en-US" sz="600" dirty="0">
                <a:solidFill>
                  <a:srgbClr val="7F7F7F"/>
                </a:solidFill>
              </a:rPr>
            </a:br>
            <a:endParaRPr lang="en-US" sz="600" dirty="0">
              <a:solidFill>
                <a:srgbClr val="A51140"/>
              </a:solidFill>
            </a:endParaRPr>
          </a:p>
        </p:txBody>
      </p:sp>
      <p:sp>
        <p:nvSpPr>
          <p:cNvPr id="15" name="Footer Placeholder 2"/>
          <p:cNvSpPr txBox="1">
            <a:spLocks/>
          </p:cNvSpPr>
          <p:nvPr userDrawn="1"/>
        </p:nvSpPr>
        <p:spPr>
          <a:xfrm>
            <a:off x="4332288" y="6353175"/>
            <a:ext cx="484187" cy="239713"/>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defRPr/>
            </a:pPr>
            <a:fld id="{9B7F4133-84DA-45AA-97EA-D431D13849FD}" type="slidenum">
              <a:rPr lang="en-US" sz="600" smtClean="0">
                <a:solidFill>
                  <a:schemeClr val="tx1">
                    <a:lumMod val="50000"/>
                    <a:lumOff val="50000"/>
                  </a:schemeClr>
                </a:solidFill>
              </a:rPr>
              <a:pPr algn="ctr">
                <a:defRPr/>
              </a:pPr>
              <a:t>‹N°›</a:t>
            </a:fld>
            <a:endParaRPr lang="en-US" sz="600" dirty="0">
              <a:solidFill>
                <a:schemeClr val="tx1">
                  <a:lumMod val="50000"/>
                  <a:lumOff val="50000"/>
                </a:schemeClr>
              </a:solidFill>
            </a:endParaRPr>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re seul">
    <p:spTree>
      <p:nvGrpSpPr>
        <p:cNvPr id="1" name=""/>
        <p:cNvGrpSpPr/>
        <p:nvPr/>
      </p:nvGrpSpPr>
      <p:grpSpPr>
        <a:xfrm>
          <a:off x="0" y="0"/>
          <a:ext cx="0" cy="0"/>
          <a:chOff x="0" y="0"/>
          <a:chExt cx="0" cy="0"/>
        </a:xfrm>
      </p:grpSpPr>
      <p:sp>
        <p:nvSpPr>
          <p:cNvPr id="3" name="Footer Placeholder 2"/>
          <p:cNvSpPr txBox="1">
            <a:spLocks/>
          </p:cNvSpPr>
          <p:nvPr userDrawn="1"/>
        </p:nvSpPr>
        <p:spPr>
          <a:xfrm>
            <a:off x="4332288" y="6353175"/>
            <a:ext cx="484187" cy="239713"/>
          </a:xfrm>
          <a:prstGeom prst="rect">
            <a:avLst/>
          </a:prstGeom>
        </p:spPr>
        <p:txBody>
          <a:bodyPr anchor="b"/>
          <a:lstStyle/>
          <a:p>
            <a:pPr algn="ctr">
              <a:defRPr/>
            </a:pPr>
            <a:fld id="{2AF650CE-9ED3-4240-B251-0EAB273D26A2}" type="slidenum">
              <a:rPr lang="en-US" sz="600">
                <a:solidFill>
                  <a:srgbClr val="7F7F7F"/>
                </a:solidFill>
                <a:latin typeface="Tahoma" pitchFamily="34" charset="0"/>
                <a:cs typeface="Tahoma" pitchFamily="34" charset="0"/>
              </a:rPr>
              <a:pPr algn="ctr">
                <a:defRPr/>
              </a:pPr>
              <a:t>‹N°›</a:t>
            </a:fld>
            <a:endParaRPr lang="en-US" sz="600">
              <a:solidFill>
                <a:srgbClr val="7F7F7F"/>
              </a:solidFill>
              <a:latin typeface="Tahoma" pitchFamily="34" charset="0"/>
              <a:cs typeface="Tahoma" pitchFamily="34" charset="0"/>
            </a:endParaRPr>
          </a:p>
        </p:txBody>
      </p:sp>
      <p:sp>
        <p:nvSpPr>
          <p:cNvPr id="6" name="Title 5"/>
          <p:cNvSpPr>
            <a:spLocks noGrp="1"/>
          </p:cNvSpPr>
          <p:nvPr>
            <p:ph type="title"/>
          </p:nvPr>
        </p:nvSpPr>
        <p:spPr>
          <a:xfrm>
            <a:off x="226244" y="241450"/>
            <a:ext cx="8611370" cy="850750"/>
          </a:xfrm>
        </p:spPr>
        <p:txBody>
          <a:bodyPr rtlCol="0">
            <a:normAutofit/>
          </a:bodyPr>
          <a:lstStyle>
            <a:lvl1pPr algn="l" defTabSz="914400" rtl="0" eaLnBrk="1" latinLnBrk="0" hangingPunct="1">
              <a:lnSpc>
                <a:spcPts val="3000"/>
              </a:lnSpc>
              <a:spcBef>
                <a:spcPct val="0"/>
              </a:spcBef>
              <a:buNone/>
              <a:def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fr-FR" smtClean="0"/>
              <a:t>Cliquez pour modifier le style du titre</a:t>
            </a:r>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gue">
    <p:spTree>
      <p:nvGrpSpPr>
        <p:cNvPr id="1" name=""/>
        <p:cNvGrpSpPr/>
        <p:nvPr/>
      </p:nvGrpSpPr>
      <p:grpSpPr>
        <a:xfrm>
          <a:off x="0" y="0"/>
          <a:ext cx="0" cy="0"/>
          <a:chOff x="0" y="0"/>
          <a:chExt cx="0" cy="0"/>
        </a:xfrm>
      </p:grpSpPr>
      <p:sp>
        <p:nvSpPr>
          <p:cNvPr id="7" name="Footer Placeholder 2"/>
          <p:cNvSpPr txBox="1">
            <a:spLocks/>
          </p:cNvSpPr>
          <p:nvPr userDrawn="1"/>
        </p:nvSpPr>
        <p:spPr>
          <a:xfrm>
            <a:off x="4332288" y="6353175"/>
            <a:ext cx="484187" cy="239713"/>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defRPr/>
            </a:pPr>
            <a:fld id="{F562EF23-8BC9-4068-AB65-84BD3C85C8B0}" type="slidenum">
              <a:rPr lang="en-US" sz="600" smtClean="0">
                <a:solidFill>
                  <a:schemeClr val="tx1">
                    <a:lumMod val="50000"/>
                    <a:lumOff val="50000"/>
                  </a:schemeClr>
                </a:solidFill>
                <a:cs typeface="Tahoma" pitchFamily="34" charset="0"/>
              </a:rPr>
              <a:pPr algn="ctr">
                <a:defRPr/>
              </a:pPr>
              <a:t>‹N°›</a:t>
            </a:fld>
            <a:endParaRPr lang="en-US" sz="600" dirty="0">
              <a:solidFill>
                <a:schemeClr val="tx1">
                  <a:lumMod val="50000"/>
                  <a:lumOff val="50000"/>
                </a:schemeClr>
              </a:solidFill>
              <a:cs typeface="Tahoma" pitchFamily="34" charset="0"/>
            </a:endParaRPr>
          </a:p>
        </p:txBody>
      </p:sp>
      <p:sp>
        <p:nvSpPr>
          <p:cNvPr id="6" name="Title 5"/>
          <p:cNvSpPr>
            <a:spLocks noGrp="1"/>
          </p:cNvSpPr>
          <p:nvPr>
            <p:ph type="title"/>
          </p:nvPr>
        </p:nvSpPr>
        <p:spPr>
          <a:xfrm>
            <a:off x="255712" y="2119884"/>
            <a:ext cx="8296847" cy="1143000"/>
          </a:xfrm>
        </p:spPr>
        <p:txBody>
          <a:bodyPr>
            <a:normAutofit/>
          </a:bodyPr>
          <a:lstStyle>
            <a:lvl1pPr>
              <a:lnSpc>
                <a:spcPts val="3000"/>
              </a:lnSpc>
              <a:defRPr sz="3000">
                <a:latin typeface="Tahoma" pitchFamily="34" charset="0"/>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2670" y="3288963"/>
            <a:ext cx="6210065" cy="400110"/>
          </a:xfrm>
          <a:noFill/>
        </p:spPr>
        <p:txBody>
          <a:bodyPr lIns="91440" tIns="45720" rIns="91440" bIns="45720" rtlCol="0">
            <a:spAutoFit/>
          </a:bodyPr>
          <a:lstStyle>
            <a:lvl1pPr marL="0" indent="0">
              <a:buNone/>
              <a:defRPr kumimoji="0" lang="en-US" sz="2000" b="0" i="0" u="none" strike="noStrike" kern="1200" cap="none" spc="0" normalizeH="0" baseline="0" noProof="0" dirty="0" smtClean="0">
                <a:ln>
                  <a:noFill/>
                </a:ln>
                <a:solidFill>
                  <a:schemeClr val="bg1">
                    <a:lumMod val="50000"/>
                  </a:schemeClr>
                </a:solidFill>
                <a:effectLst/>
                <a:uLnTx/>
                <a:uFillTx/>
                <a:latin typeface="Tahoma" pitchFamily="34" charset="0"/>
                <a:ea typeface="+mn-ea"/>
                <a:cs typeface="+mn-cs"/>
              </a:defRPr>
            </a:lvl1pPr>
          </a:lstStyle>
          <a:p>
            <a:pPr lvl="0"/>
            <a:r>
              <a:rPr lang="en-US" smtClean="0"/>
              <a:t>Click to edit Master text styles</a:t>
            </a:r>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1358900" y="6580188"/>
            <a:ext cx="6408738" cy="228600"/>
          </a:xfrm>
          <a:prstGeom prst="rect">
            <a:avLst/>
          </a:prstGeom>
          <a:noFill/>
          <a:ln w="9525">
            <a:noFill/>
            <a:miter lim="800000"/>
            <a:headEnd/>
            <a:tailEnd/>
          </a:ln>
          <a:effectLst/>
        </p:spPr>
        <p:txBody>
          <a:bodyPr lIns="91428" tIns="45714" rIns="91428" bIns="45714" anchor="b"/>
          <a:lstStyle/>
          <a:p>
            <a:pPr algn="ctr">
              <a:spcBef>
                <a:spcPct val="50000"/>
              </a:spcBef>
              <a:defRPr/>
            </a:pPr>
            <a:r>
              <a:rPr lang="en-US" sz="600" dirty="0">
                <a:solidFill>
                  <a:srgbClr val="7F7F7F"/>
                </a:solidFill>
                <a:latin typeface="Tahoma" pitchFamily="34" charset="0"/>
                <a:cs typeface="Tahoma" pitchFamily="34" charset="0"/>
              </a:rPr>
              <a:t>COPYRIGHT © 2011 ALCATEL-LUCENT ENTERPRISE.  ALL RIGHTS RESERVED. </a:t>
            </a:r>
            <a:br>
              <a:rPr lang="en-US" sz="600" dirty="0">
                <a:solidFill>
                  <a:srgbClr val="7F7F7F"/>
                </a:solidFill>
                <a:latin typeface="Tahoma" pitchFamily="34" charset="0"/>
                <a:cs typeface="Tahoma" pitchFamily="34" charset="0"/>
              </a:rPr>
            </a:br>
            <a:endParaRPr lang="en-US" sz="600" dirty="0">
              <a:solidFill>
                <a:srgbClr val="7F7F7F"/>
              </a:solidFill>
              <a:latin typeface="Tahoma" pitchFamily="34" charset="0"/>
              <a:cs typeface="Tahoma" pitchFamily="34" charset="0"/>
            </a:endParaRPr>
          </a:p>
        </p:txBody>
      </p:sp>
      <p:sp>
        <p:nvSpPr>
          <p:cNvPr id="5" name="Footer Placeholder 2"/>
          <p:cNvSpPr txBox="1">
            <a:spLocks/>
          </p:cNvSpPr>
          <p:nvPr userDrawn="1"/>
        </p:nvSpPr>
        <p:spPr>
          <a:xfrm>
            <a:off x="4332288" y="6353175"/>
            <a:ext cx="484187" cy="239713"/>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defRPr/>
            </a:pPr>
            <a:fld id="{8E9CC600-41FF-42C4-8ACB-3695866F4003}" type="slidenum">
              <a:rPr lang="en-US" sz="600" smtClean="0">
                <a:solidFill>
                  <a:schemeClr val="tx1">
                    <a:lumMod val="50000"/>
                    <a:lumOff val="50000"/>
                  </a:schemeClr>
                </a:solidFill>
                <a:cs typeface="Tahoma" pitchFamily="34" charset="0"/>
              </a:rPr>
              <a:pPr algn="ctr">
                <a:defRPr/>
              </a:pPr>
              <a:t>‹N°›</a:t>
            </a:fld>
            <a:endParaRPr lang="en-US" sz="600" dirty="0">
              <a:solidFill>
                <a:schemeClr val="tx1">
                  <a:lumMod val="50000"/>
                  <a:lumOff val="50000"/>
                </a:schemeClr>
              </a:solidFill>
              <a:cs typeface="Tahoma" pitchFamily="34" charset="0"/>
            </a:endParaRPr>
          </a:p>
        </p:txBody>
      </p:sp>
      <p:sp>
        <p:nvSpPr>
          <p:cNvPr id="3" name="Content Placeholder 2"/>
          <p:cNvSpPr>
            <a:spLocks noGrp="1"/>
          </p:cNvSpPr>
          <p:nvPr>
            <p:ph idx="1"/>
          </p:nvPr>
        </p:nvSpPr>
        <p:spPr>
          <a:xfrm>
            <a:off x="277184" y="1370552"/>
            <a:ext cx="8587723" cy="4525963"/>
          </a:xfrm>
        </p:spPr>
        <p:txBody>
          <a:bodyPr/>
          <a:lstStyle>
            <a:lvl1pPr>
              <a:buClr>
                <a:schemeClr val="bg2"/>
              </a:buClr>
              <a:defRPr>
                <a:latin typeface="Tahoma" pitchFamily="34" charset="0"/>
              </a:defRPr>
            </a:lvl1pPr>
            <a:lvl2pPr marL="396875" indent="-165100">
              <a:buClr>
                <a:schemeClr val="bg2"/>
              </a:buClr>
              <a:defRPr>
                <a:latin typeface="Tahoma" pitchFamily="34" charset="0"/>
              </a:defRPr>
            </a:lvl2pPr>
            <a:lvl3pPr marL="517525" indent="-120650">
              <a:buClr>
                <a:schemeClr val="bg2"/>
              </a:buClr>
              <a:defRPr>
                <a:latin typeface="Tahoma" pitchFamily="34" charset="0"/>
              </a:defRPr>
            </a:lvl3pPr>
            <a:lvl4pPr marL="692150" indent="-122238">
              <a:buClr>
                <a:schemeClr val="bg2"/>
              </a:buClr>
              <a:defRPr>
                <a:latin typeface="Tahoma" pitchFamily="34" charset="0"/>
              </a:defRPr>
            </a:lvl4pPr>
            <a:lvl5pPr marL="854075" indent="-104775">
              <a:buClr>
                <a:schemeClr val="bg2"/>
              </a:buClr>
              <a:defRPr>
                <a:latin typeface="Tahoma" pitchFamily="34" charset="0"/>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Title 7"/>
          <p:cNvSpPr>
            <a:spLocks noGrp="1"/>
          </p:cNvSpPr>
          <p:nvPr>
            <p:ph type="title"/>
          </p:nvPr>
        </p:nvSpPr>
        <p:spPr>
          <a:xfrm>
            <a:off x="219671" y="241450"/>
            <a:ext cx="8645237" cy="1143000"/>
          </a:xfrm>
        </p:spPr>
        <p:txBody>
          <a:bodyPr rtlCol="0">
            <a:normAutofit/>
          </a:bodyPr>
          <a:lstStyle>
            <a:lvl1pPr algn="l" defTabSz="914400" rtl="0" eaLnBrk="1" latinLnBrk="0" hangingPunct="1">
              <a:lnSpc>
                <a:spcPts val="3000"/>
              </a:lnSpc>
              <a:spcBef>
                <a:spcPct val="0"/>
              </a:spcBef>
              <a:buNone/>
              <a:defRPr kumimoji="0" lang="en-US" sz="3000" b="1" i="0" u="none" strike="noStrike" kern="1200" cap="none" spc="0" normalizeH="0" baseline="0" noProof="0" dirty="0">
                <a:ln>
                  <a:noFill/>
                </a:ln>
                <a:solidFill>
                  <a:schemeClr val="tx1">
                    <a:lumMod val="75000"/>
                    <a:lumOff val="25000"/>
                  </a:schemeClr>
                </a:solidFill>
                <a:effectLst/>
                <a:uLnTx/>
                <a:uFillTx/>
                <a:latin typeface="Tahoma" pitchFamily="34" charset="0"/>
                <a:ea typeface="+mj-ea"/>
                <a:cs typeface="+mj-cs"/>
              </a:defRPr>
            </a:lvl1pPr>
          </a:lstStyle>
          <a:p>
            <a:r>
              <a:rPr lang="fr-FR" smtClean="0"/>
              <a:t>Cliquez pour modifier le style du titre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16675"/>
            <a:ext cx="2133600" cy="365125"/>
          </a:xfrm>
          <a:prstGeom prst="rect">
            <a:avLst/>
          </a:prstGeom>
        </p:spPr>
        <p:txBody>
          <a:bodyPr/>
          <a:lstStyle/>
          <a:p>
            <a:fld id="{47C9B81F-C347-4BEF-BFDF-29C42F48304A}" type="datetimeFigureOut">
              <a:rPr lang="en-US" smtClean="0"/>
              <a:pPr/>
              <a:t>9/12/2012</a:t>
            </a:fld>
            <a:endParaRPr lang="en-US"/>
          </a:p>
        </p:txBody>
      </p:sp>
      <p:sp>
        <p:nvSpPr>
          <p:cNvPr id="3" name="Footer Placeholder 2"/>
          <p:cNvSpPr>
            <a:spLocks noGrp="1"/>
          </p:cNvSpPr>
          <p:nvPr>
            <p:ph type="ftr" sz="quarter" idx="11"/>
          </p:nvPr>
        </p:nvSpPr>
        <p:spPr>
          <a:xfrm>
            <a:off x="3124200" y="6416675"/>
            <a:ext cx="2895600" cy="365125"/>
          </a:xfrm>
          <a:prstGeom prst="rect">
            <a:avLst/>
          </a:prstGeom>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re seul">
    <p:spTree>
      <p:nvGrpSpPr>
        <p:cNvPr id="1" name=""/>
        <p:cNvGrpSpPr/>
        <p:nvPr/>
      </p:nvGrpSpPr>
      <p:grpSpPr>
        <a:xfrm>
          <a:off x="0" y="0"/>
          <a:ext cx="0" cy="0"/>
          <a:chOff x="0" y="0"/>
          <a:chExt cx="0" cy="0"/>
        </a:xfrm>
      </p:grpSpPr>
      <p:sp>
        <p:nvSpPr>
          <p:cNvPr id="3" name="Footer Placeholder 2"/>
          <p:cNvSpPr txBox="1">
            <a:spLocks/>
          </p:cNvSpPr>
          <p:nvPr userDrawn="1"/>
        </p:nvSpPr>
        <p:spPr>
          <a:xfrm>
            <a:off x="4332288" y="6353175"/>
            <a:ext cx="484187" cy="239713"/>
          </a:xfrm>
          <a:prstGeom prst="rect">
            <a:avLst/>
          </a:prstGeom>
        </p:spPr>
        <p:txBody>
          <a:bodyPr anchor="b"/>
          <a:lstStyle/>
          <a:p>
            <a:pPr algn="ctr">
              <a:defRPr/>
            </a:pPr>
            <a:fld id="{2AF650CE-9ED3-4240-B251-0EAB273D26A2}" type="slidenum">
              <a:rPr lang="en-US" sz="600">
                <a:solidFill>
                  <a:srgbClr val="7F7F7F"/>
                </a:solidFill>
                <a:latin typeface="Tahoma" pitchFamily="34" charset="0"/>
                <a:cs typeface="Tahoma" pitchFamily="34" charset="0"/>
              </a:rPr>
              <a:pPr algn="ctr">
                <a:defRPr/>
              </a:pPr>
              <a:t>‹N°›</a:t>
            </a:fld>
            <a:endParaRPr lang="en-US" sz="600">
              <a:solidFill>
                <a:srgbClr val="7F7F7F"/>
              </a:solidFill>
              <a:latin typeface="Tahoma" pitchFamily="34" charset="0"/>
              <a:cs typeface="Tahoma" pitchFamily="34" charset="0"/>
            </a:endParaRPr>
          </a:p>
        </p:txBody>
      </p:sp>
      <p:sp>
        <p:nvSpPr>
          <p:cNvPr id="6" name="Title 5"/>
          <p:cNvSpPr>
            <a:spLocks noGrp="1"/>
          </p:cNvSpPr>
          <p:nvPr>
            <p:ph type="title"/>
          </p:nvPr>
        </p:nvSpPr>
        <p:spPr>
          <a:xfrm>
            <a:off x="226244" y="241450"/>
            <a:ext cx="8611370" cy="850750"/>
          </a:xfrm>
        </p:spPr>
        <p:txBody>
          <a:bodyPr rtlCol="0">
            <a:normAutofit/>
          </a:bodyPr>
          <a:lstStyle>
            <a:lvl1pPr algn="l" defTabSz="914400" rtl="0" eaLnBrk="1" latinLnBrk="0" hangingPunct="1">
              <a:lnSpc>
                <a:spcPts val="3000"/>
              </a:lnSpc>
              <a:spcBef>
                <a:spcPct val="0"/>
              </a:spcBef>
              <a:buNone/>
              <a:defRPr kumimoji="0" lang="en-US" sz="2000" b="1" i="0" u="none" strike="noStrike" kern="1200" cap="none" spc="0" normalizeH="0" baseline="0" noProof="0" dirty="0">
                <a:ln>
                  <a:noFill/>
                </a:ln>
                <a:solidFill>
                  <a:schemeClr val="tx1">
                    <a:lumMod val="75000"/>
                    <a:lumOff val="25000"/>
                  </a:schemeClr>
                </a:solidFill>
                <a:effectLst/>
                <a:uLnTx/>
                <a:uFillTx/>
                <a:latin typeface="+mj-lt"/>
                <a:ea typeface="+mj-ea"/>
                <a:cs typeface="+mj-cs"/>
              </a:defRPr>
            </a:lvl1pPr>
          </a:lstStyle>
          <a:p>
            <a:r>
              <a:rPr lang="fr-FR" smtClean="0"/>
              <a:t>Cliquez pour modifier le style du titre</a:t>
            </a:r>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ext Placeholder 2"/>
          <p:cNvSpPr>
            <a:spLocks noGrp="1"/>
          </p:cNvSpPr>
          <p:nvPr>
            <p:ph type="body" idx="1"/>
          </p:nvPr>
        </p:nvSpPr>
        <p:spPr bwMode="auto">
          <a:xfrm>
            <a:off x="254000" y="1360488"/>
            <a:ext cx="8583613" cy="4525962"/>
          </a:xfrm>
          <a:prstGeom prst="rect">
            <a:avLst/>
          </a:prstGeom>
          <a:noFill/>
          <a:ln w="9525">
            <a:noFill/>
            <a:miter lim="800000"/>
            <a:headEnd/>
            <a:tailEnd/>
          </a:ln>
        </p:spPr>
        <p:txBody>
          <a:bodyPr vert="horz" wrap="square" lIns="4572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3" name="Title Placeholder 10"/>
          <p:cNvSpPr>
            <a:spLocks noGrp="1"/>
          </p:cNvSpPr>
          <p:nvPr>
            <p:ph type="title"/>
          </p:nvPr>
        </p:nvSpPr>
        <p:spPr bwMode="auto">
          <a:xfrm>
            <a:off x="192088" y="233363"/>
            <a:ext cx="8645525"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4" name="Footer Placeholder 2"/>
          <p:cNvSpPr txBox="1">
            <a:spLocks/>
          </p:cNvSpPr>
          <p:nvPr/>
        </p:nvSpPr>
        <p:spPr>
          <a:xfrm>
            <a:off x="4332288" y="6353175"/>
            <a:ext cx="484187" cy="239713"/>
          </a:xfrm>
          <a:prstGeom prst="rect">
            <a:avLst/>
          </a:prstGeom>
        </p:spPr>
        <p:txBody>
          <a:bodyPr anchor="b"/>
          <a:lstStyle>
            <a:defPPr>
              <a:defRPr lang="en-GB"/>
            </a:defPPr>
            <a:lvl1pPr>
              <a:defRPr sz="800">
                <a:solidFill>
                  <a:schemeClr val="bg1">
                    <a:lumMod val="50000"/>
                  </a:schemeClr>
                </a:solidFill>
                <a:latin typeface="Tahoma" pitchFamily="34" charset="0"/>
              </a:defRPr>
            </a:lvl1pPr>
          </a:lstStyle>
          <a:p>
            <a:pPr algn="ctr">
              <a:defRPr/>
            </a:pPr>
            <a:fld id="{9B7F4133-84DA-45AA-97EA-D431D13849FD}" type="slidenum">
              <a:rPr lang="en-US" sz="600" smtClean="0">
                <a:solidFill>
                  <a:schemeClr val="tx1">
                    <a:lumMod val="50000"/>
                    <a:lumOff val="50000"/>
                  </a:schemeClr>
                </a:solidFill>
              </a:rPr>
              <a:pPr algn="ctr">
                <a:defRPr/>
              </a:pPr>
              <a:t>‹N°›</a:t>
            </a:fld>
            <a:endParaRPr lang="en-US" sz="600" dirty="0">
              <a:solidFill>
                <a:schemeClr val="tx1">
                  <a:lumMod val="50000"/>
                  <a:lumOff val="50000"/>
                </a:schemeClr>
              </a:solidFill>
            </a:endParaRPr>
          </a:p>
        </p:txBody>
      </p:sp>
      <p:grpSp>
        <p:nvGrpSpPr>
          <p:cNvPr id="6" name="Group 5"/>
          <p:cNvGrpSpPr/>
          <p:nvPr userDrawn="1"/>
        </p:nvGrpSpPr>
        <p:grpSpPr>
          <a:xfrm>
            <a:off x="233917" y="6289722"/>
            <a:ext cx="8623005" cy="373295"/>
            <a:chOff x="233917" y="6289722"/>
            <a:chExt cx="8623005" cy="373295"/>
          </a:xfrm>
        </p:grpSpPr>
        <p:pic>
          <p:nvPicPr>
            <p:cNvPr id="7" name="Picture 6"/>
            <p:cNvPicPr>
              <a:picLocks noChangeAspect="1" noChangeArrowheads="1"/>
            </p:cNvPicPr>
            <p:nvPr userDrawn="1"/>
          </p:nvPicPr>
          <p:blipFill>
            <a:blip r:embed="rId13" cstate="email">
              <a:extLst>
                <a:ext uri="{28A0092B-C50C-407E-A947-70E740481C1C}">
                  <a14:useLocalDpi xmlns="" xmlns:a14="http://schemas.microsoft.com/office/drawing/2010/main" val="0"/>
                </a:ext>
              </a:extLst>
            </a:blip>
            <a:stretch>
              <a:fillRect/>
            </a:stretch>
          </p:blipFill>
          <p:spPr bwMode="auto">
            <a:xfrm>
              <a:off x="7602279" y="6289722"/>
              <a:ext cx="1254643" cy="373295"/>
            </a:xfrm>
            <a:prstGeom prst="rect">
              <a:avLst/>
            </a:prstGeom>
            <a:noFill/>
            <a:ln w="9525">
              <a:noFill/>
              <a:miter lim="800000"/>
              <a:headEnd/>
              <a:tailEnd/>
            </a:ln>
          </p:spPr>
        </p:pic>
        <p:cxnSp>
          <p:nvCxnSpPr>
            <p:cNvPr id="8" name="Connecteur droit 12"/>
            <p:cNvCxnSpPr/>
            <p:nvPr userDrawn="1"/>
          </p:nvCxnSpPr>
          <p:spPr>
            <a:xfrm>
              <a:off x="233917" y="6464597"/>
              <a:ext cx="7283303"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808" r:id="rId1"/>
    <p:sldLayoutId id="2147483809" r:id="rId2"/>
    <p:sldLayoutId id="2147483865" r:id="rId3"/>
    <p:sldLayoutId id="2147483866" r:id="rId4"/>
    <p:sldLayoutId id="2147483867" r:id="rId5"/>
    <p:sldLayoutId id="2147483950" r:id="rId6"/>
    <p:sldLayoutId id="2147483951" r:id="rId7"/>
    <p:sldLayoutId id="2147483952" r:id="rId8"/>
    <p:sldLayoutId id="2147483948" r:id="rId9"/>
    <p:sldLayoutId id="2147483857" r:id="rId10"/>
    <p:sldLayoutId id="2147483858" r:id="rId11"/>
  </p:sldLayoutIdLst>
  <p:transition/>
  <p:txStyles>
    <p:titleStyle>
      <a:lvl1pPr algn="l" rtl="0" eaLnBrk="0" fontAlgn="base" hangingPunct="0">
        <a:spcBef>
          <a:spcPct val="0"/>
        </a:spcBef>
        <a:spcAft>
          <a:spcPct val="0"/>
        </a:spcAft>
        <a:defRPr lang="en-US" sz="2600" b="1" kern="1200">
          <a:solidFill>
            <a:srgbClr val="404040"/>
          </a:solidFill>
          <a:latin typeface="Arial" charset="0"/>
          <a:ea typeface="+mj-ea"/>
          <a:cs typeface="+mj-cs"/>
        </a:defRPr>
      </a:lvl1pPr>
      <a:lvl2pPr algn="l" rtl="0" eaLnBrk="0" fontAlgn="base" hangingPunct="0">
        <a:spcBef>
          <a:spcPct val="0"/>
        </a:spcBef>
        <a:spcAft>
          <a:spcPct val="0"/>
        </a:spcAft>
        <a:defRPr sz="2600" b="1">
          <a:solidFill>
            <a:srgbClr val="404040"/>
          </a:solidFill>
          <a:latin typeface="Arial" charset="0"/>
        </a:defRPr>
      </a:lvl2pPr>
      <a:lvl3pPr algn="l" rtl="0" eaLnBrk="0" fontAlgn="base" hangingPunct="0">
        <a:spcBef>
          <a:spcPct val="0"/>
        </a:spcBef>
        <a:spcAft>
          <a:spcPct val="0"/>
        </a:spcAft>
        <a:defRPr sz="2600" b="1">
          <a:solidFill>
            <a:srgbClr val="404040"/>
          </a:solidFill>
          <a:latin typeface="Arial" charset="0"/>
        </a:defRPr>
      </a:lvl3pPr>
      <a:lvl4pPr algn="l" rtl="0" eaLnBrk="0" fontAlgn="base" hangingPunct="0">
        <a:spcBef>
          <a:spcPct val="0"/>
        </a:spcBef>
        <a:spcAft>
          <a:spcPct val="0"/>
        </a:spcAft>
        <a:defRPr sz="2600" b="1">
          <a:solidFill>
            <a:srgbClr val="404040"/>
          </a:solidFill>
          <a:latin typeface="Arial" charset="0"/>
        </a:defRPr>
      </a:lvl4pPr>
      <a:lvl5pPr algn="l" rtl="0" eaLnBrk="0" fontAlgn="base" hangingPunct="0">
        <a:spcBef>
          <a:spcPct val="0"/>
        </a:spcBef>
        <a:spcAft>
          <a:spcPct val="0"/>
        </a:spcAft>
        <a:defRPr sz="2600" b="1">
          <a:solidFill>
            <a:srgbClr val="404040"/>
          </a:solidFill>
          <a:latin typeface="Arial" charset="0"/>
        </a:defRPr>
      </a:lvl5pPr>
      <a:lvl6pPr marL="457200" algn="l" rtl="0" fontAlgn="base">
        <a:lnSpc>
          <a:spcPts val="3000"/>
        </a:lnSpc>
        <a:spcBef>
          <a:spcPct val="0"/>
        </a:spcBef>
        <a:spcAft>
          <a:spcPct val="0"/>
        </a:spcAft>
        <a:defRPr sz="3000" b="1">
          <a:solidFill>
            <a:srgbClr val="404040"/>
          </a:solidFill>
          <a:latin typeface="Tahoma" pitchFamily="34" charset="0"/>
        </a:defRPr>
      </a:lvl6pPr>
      <a:lvl7pPr marL="914400" algn="l" rtl="0" fontAlgn="base">
        <a:lnSpc>
          <a:spcPts val="3000"/>
        </a:lnSpc>
        <a:spcBef>
          <a:spcPct val="0"/>
        </a:spcBef>
        <a:spcAft>
          <a:spcPct val="0"/>
        </a:spcAft>
        <a:defRPr sz="3000" b="1">
          <a:solidFill>
            <a:srgbClr val="404040"/>
          </a:solidFill>
          <a:latin typeface="Tahoma" pitchFamily="34" charset="0"/>
        </a:defRPr>
      </a:lvl7pPr>
      <a:lvl8pPr marL="1371600" algn="l" rtl="0" fontAlgn="base">
        <a:lnSpc>
          <a:spcPts val="3000"/>
        </a:lnSpc>
        <a:spcBef>
          <a:spcPct val="0"/>
        </a:spcBef>
        <a:spcAft>
          <a:spcPct val="0"/>
        </a:spcAft>
        <a:defRPr sz="3000" b="1">
          <a:solidFill>
            <a:srgbClr val="404040"/>
          </a:solidFill>
          <a:latin typeface="Tahoma" pitchFamily="34" charset="0"/>
        </a:defRPr>
      </a:lvl8pPr>
      <a:lvl9pPr marL="1828800" algn="l" rtl="0" fontAlgn="base">
        <a:lnSpc>
          <a:spcPts val="3000"/>
        </a:lnSpc>
        <a:spcBef>
          <a:spcPct val="0"/>
        </a:spcBef>
        <a:spcAft>
          <a:spcPct val="0"/>
        </a:spcAft>
        <a:defRPr sz="3000" b="1">
          <a:solidFill>
            <a:srgbClr val="404040"/>
          </a:solidFill>
          <a:latin typeface="Tahoma" pitchFamily="34" charset="0"/>
        </a:defRPr>
      </a:lvl9pPr>
    </p:titleStyle>
    <p:bodyStyle>
      <a:lvl1pPr marL="171450" indent="-171450" algn="l" rtl="0" eaLnBrk="0" fontAlgn="base" hangingPunct="0">
        <a:spcBef>
          <a:spcPct val="20000"/>
        </a:spcBef>
        <a:spcAft>
          <a:spcPct val="30000"/>
        </a:spcAft>
        <a:buClr>
          <a:srgbClr val="6639B7"/>
        </a:buClr>
        <a:buFont typeface="Arial" pitchFamily="34" charset="0"/>
        <a:buChar char="•"/>
        <a:defRPr sz="2000" kern="1200">
          <a:solidFill>
            <a:srgbClr val="404040"/>
          </a:solidFill>
          <a:latin typeface="Arial" charset="0"/>
          <a:ea typeface="+mn-ea"/>
          <a:cs typeface="+mn-cs"/>
        </a:defRPr>
      </a:lvl1pPr>
      <a:lvl2pPr marL="292100" indent="-177800" algn="l" rtl="0" eaLnBrk="0" fontAlgn="base" hangingPunct="0">
        <a:spcBef>
          <a:spcPct val="20000"/>
        </a:spcBef>
        <a:spcAft>
          <a:spcPct val="30000"/>
        </a:spcAft>
        <a:buClr>
          <a:srgbClr val="6639B7"/>
        </a:buClr>
        <a:buFont typeface="Arial" pitchFamily="34" charset="0"/>
        <a:buChar char="­"/>
        <a:defRPr kern="1200">
          <a:solidFill>
            <a:srgbClr val="404040"/>
          </a:solidFill>
          <a:latin typeface="Arial" charset="0"/>
          <a:ea typeface="+mn-ea"/>
          <a:cs typeface="+mn-cs"/>
        </a:defRPr>
      </a:lvl2pPr>
      <a:lvl3pPr marL="520700" indent="-228600" algn="l" rtl="0" eaLnBrk="0" fontAlgn="base" hangingPunct="0">
        <a:spcBef>
          <a:spcPct val="20000"/>
        </a:spcBef>
        <a:spcAft>
          <a:spcPct val="30000"/>
        </a:spcAft>
        <a:buClr>
          <a:srgbClr val="6639B7"/>
        </a:buClr>
        <a:buFont typeface="Arial" pitchFamily="34" charset="0"/>
        <a:buChar char="­"/>
        <a:defRPr sz="1600" kern="1200">
          <a:solidFill>
            <a:srgbClr val="404040"/>
          </a:solidFill>
          <a:latin typeface="Arial" charset="0"/>
          <a:ea typeface="+mn-ea"/>
          <a:cs typeface="+mn-cs"/>
        </a:defRPr>
      </a:lvl3pPr>
      <a:lvl4pPr marL="744538" indent="-228600" algn="l" rtl="0" eaLnBrk="0" fontAlgn="base" hangingPunct="0">
        <a:spcBef>
          <a:spcPct val="20000"/>
        </a:spcBef>
        <a:spcAft>
          <a:spcPct val="30000"/>
        </a:spcAft>
        <a:buClr>
          <a:srgbClr val="6639B7"/>
        </a:buClr>
        <a:buFont typeface="Arial" pitchFamily="34" charset="0"/>
        <a:buChar char="­"/>
        <a:defRPr sz="1400" kern="1200">
          <a:solidFill>
            <a:srgbClr val="404040"/>
          </a:solidFill>
          <a:latin typeface="Arial" charset="0"/>
          <a:ea typeface="+mn-ea"/>
          <a:cs typeface="+mn-cs"/>
        </a:defRPr>
      </a:lvl4pPr>
      <a:lvl5pPr marL="977900" indent="-228600" algn="l" rtl="0" eaLnBrk="0" fontAlgn="base" hangingPunct="0">
        <a:spcBef>
          <a:spcPct val="20000"/>
        </a:spcBef>
        <a:spcAft>
          <a:spcPct val="30000"/>
        </a:spcAft>
        <a:buClr>
          <a:srgbClr val="6639B7"/>
        </a:buClr>
        <a:buFont typeface="Arial" pitchFamily="34" charset="0"/>
        <a:buChar char="­"/>
        <a:defRPr sz="1400" kern="1200">
          <a:solidFill>
            <a:srgbClr val="404040"/>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ext Placeholder 2"/>
          <p:cNvSpPr>
            <a:spLocks noGrp="1"/>
          </p:cNvSpPr>
          <p:nvPr>
            <p:ph type="body" idx="1"/>
          </p:nvPr>
        </p:nvSpPr>
        <p:spPr bwMode="auto">
          <a:xfrm>
            <a:off x="261938" y="1360488"/>
            <a:ext cx="8583612" cy="4525962"/>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vert="horz" wrap="square" lIns="4572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itle Placeholder 10"/>
          <p:cNvSpPr>
            <a:spLocks noGrp="1"/>
          </p:cNvSpPr>
          <p:nvPr>
            <p:ph type="title"/>
          </p:nvPr>
        </p:nvSpPr>
        <p:spPr bwMode="auto">
          <a:xfrm>
            <a:off x="209550" y="233363"/>
            <a:ext cx="8645525" cy="782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grpSp>
        <p:nvGrpSpPr>
          <p:cNvPr id="5" name="Group 4"/>
          <p:cNvGrpSpPr/>
          <p:nvPr userDrawn="1"/>
        </p:nvGrpSpPr>
        <p:grpSpPr>
          <a:xfrm>
            <a:off x="233917" y="6289722"/>
            <a:ext cx="8623005" cy="373295"/>
            <a:chOff x="233917" y="6289722"/>
            <a:chExt cx="8623005" cy="373295"/>
          </a:xfrm>
        </p:grpSpPr>
        <p:pic>
          <p:nvPicPr>
            <p:cNvPr id="6" name="Picture 6"/>
            <p:cNvPicPr>
              <a:picLocks noChangeAspect="1" noChangeArrowheads="1"/>
            </p:cNvPicPr>
            <p:nvPr userDrawn="1"/>
          </p:nvPicPr>
          <p:blipFill>
            <a:blip r:embed="rId13" cstate="email">
              <a:extLst>
                <a:ext uri="{28A0092B-C50C-407E-A947-70E740481C1C}">
                  <a14:useLocalDpi xmlns="" xmlns:a14="http://schemas.microsoft.com/office/drawing/2010/main" val="0"/>
                </a:ext>
              </a:extLst>
            </a:blip>
            <a:stretch>
              <a:fillRect/>
            </a:stretch>
          </p:blipFill>
          <p:spPr bwMode="auto">
            <a:xfrm>
              <a:off x="7602279" y="6289722"/>
              <a:ext cx="1254643" cy="373295"/>
            </a:xfrm>
            <a:prstGeom prst="rect">
              <a:avLst/>
            </a:prstGeom>
            <a:noFill/>
            <a:ln w="9525">
              <a:noFill/>
              <a:miter lim="800000"/>
              <a:headEnd/>
              <a:tailEnd/>
            </a:ln>
          </p:spPr>
        </p:pic>
        <p:cxnSp>
          <p:nvCxnSpPr>
            <p:cNvPr id="7" name="Connecteur droit 12"/>
            <p:cNvCxnSpPr/>
            <p:nvPr userDrawn="1"/>
          </p:nvCxnSpPr>
          <p:spPr>
            <a:xfrm>
              <a:off x="233917" y="6464597"/>
              <a:ext cx="7283303" cy="0"/>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p:transition>
    <p:fade/>
  </p:transition>
  <p:txStyles>
    <p:titleStyle>
      <a:lvl1pPr algn="l" rtl="0" eaLnBrk="0" fontAlgn="base" hangingPunct="0">
        <a:lnSpc>
          <a:spcPts val="3000"/>
        </a:lnSpc>
        <a:spcBef>
          <a:spcPct val="0"/>
        </a:spcBef>
        <a:spcAft>
          <a:spcPct val="0"/>
        </a:spcAft>
        <a:defRPr lang="en-US" sz="2000" b="1" kern="1200">
          <a:solidFill>
            <a:srgbClr val="404040"/>
          </a:solidFill>
          <a:latin typeface="+mj-lt"/>
          <a:ea typeface="Geneva" pitchFamily="-105" charset="-128"/>
          <a:cs typeface="Geneva" pitchFamily="-105" charset="-128"/>
        </a:defRPr>
      </a:lvl1pPr>
      <a:lvl2pPr algn="l" rtl="0" eaLnBrk="0" fontAlgn="base" hangingPunct="0">
        <a:lnSpc>
          <a:spcPts val="3000"/>
        </a:lnSpc>
        <a:spcBef>
          <a:spcPct val="0"/>
        </a:spcBef>
        <a:spcAft>
          <a:spcPct val="0"/>
        </a:spcAft>
        <a:defRPr sz="2000" b="1">
          <a:solidFill>
            <a:srgbClr val="404040"/>
          </a:solidFill>
          <a:latin typeface="Tahoma" pitchFamily="34" charset="0"/>
          <a:ea typeface="Geneva" pitchFamily="-105" charset="-128"/>
          <a:cs typeface="Geneva" pitchFamily="-105" charset="-128"/>
        </a:defRPr>
      </a:lvl2pPr>
      <a:lvl3pPr algn="l" rtl="0" eaLnBrk="0" fontAlgn="base" hangingPunct="0">
        <a:lnSpc>
          <a:spcPts val="3000"/>
        </a:lnSpc>
        <a:spcBef>
          <a:spcPct val="0"/>
        </a:spcBef>
        <a:spcAft>
          <a:spcPct val="0"/>
        </a:spcAft>
        <a:defRPr sz="2000" b="1">
          <a:solidFill>
            <a:srgbClr val="404040"/>
          </a:solidFill>
          <a:latin typeface="Tahoma" pitchFamily="34" charset="0"/>
          <a:ea typeface="Geneva" pitchFamily="-105" charset="-128"/>
          <a:cs typeface="Geneva" pitchFamily="-105" charset="-128"/>
        </a:defRPr>
      </a:lvl3pPr>
      <a:lvl4pPr algn="l" rtl="0" eaLnBrk="0" fontAlgn="base" hangingPunct="0">
        <a:lnSpc>
          <a:spcPts val="3000"/>
        </a:lnSpc>
        <a:spcBef>
          <a:spcPct val="0"/>
        </a:spcBef>
        <a:spcAft>
          <a:spcPct val="0"/>
        </a:spcAft>
        <a:defRPr sz="2000" b="1">
          <a:solidFill>
            <a:srgbClr val="404040"/>
          </a:solidFill>
          <a:latin typeface="Tahoma" pitchFamily="34" charset="0"/>
          <a:ea typeface="Geneva" pitchFamily="-105" charset="-128"/>
          <a:cs typeface="Geneva" pitchFamily="-105" charset="-128"/>
        </a:defRPr>
      </a:lvl4pPr>
      <a:lvl5pPr algn="l" rtl="0" eaLnBrk="0" fontAlgn="base" hangingPunct="0">
        <a:lnSpc>
          <a:spcPts val="3000"/>
        </a:lnSpc>
        <a:spcBef>
          <a:spcPct val="0"/>
        </a:spcBef>
        <a:spcAft>
          <a:spcPct val="0"/>
        </a:spcAft>
        <a:defRPr sz="2000" b="1">
          <a:solidFill>
            <a:srgbClr val="404040"/>
          </a:solidFill>
          <a:latin typeface="Tahoma" pitchFamily="34" charset="0"/>
          <a:ea typeface="Geneva" pitchFamily="-105" charset="-128"/>
          <a:cs typeface="Geneva" pitchFamily="-105" charset="-128"/>
        </a:defRPr>
      </a:lvl5pPr>
      <a:lvl6pPr marL="457200" algn="l" rtl="0" fontAlgn="base">
        <a:lnSpc>
          <a:spcPts val="3000"/>
        </a:lnSpc>
        <a:spcBef>
          <a:spcPct val="0"/>
        </a:spcBef>
        <a:spcAft>
          <a:spcPct val="0"/>
        </a:spcAft>
        <a:defRPr sz="3000" b="1">
          <a:solidFill>
            <a:srgbClr val="404040"/>
          </a:solidFill>
          <a:latin typeface="Tahoma" pitchFamily="34" charset="0"/>
        </a:defRPr>
      </a:lvl6pPr>
      <a:lvl7pPr marL="914400" algn="l" rtl="0" fontAlgn="base">
        <a:lnSpc>
          <a:spcPts val="3000"/>
        </a:lnSpc>
        <a:spcBef>
          <a:spcPct val="0"/>
        </a:spcBef>
        <a:spcAft>
          <a:spcPct val="0"/>
        </a:spcAft>
        <a:defRPr sz="3000" b="1">
          <a:solidFill>
            <a:srgbClr val="404040"/>
          </a:solidFill>
          <a:latin typeface="Tahoma" pitchFamily="34" charset="0"/>
        </a:defRPr>
      </a:lvl7pPr>
      <a:lvl8pPr marL="1371600" algn="l" rtl="0" fontAlgn="base">
        <a:lnSpc>
          <a:spcPts val="3000"/>
        </a:lnSpc>
        <a:spcBef>
          <a:spcPct val="0"/>
        </a:spcBef>
        <a:spcAft>
          <a:spcPct val="0"/>
        </a:spcAft>
        <a:defRPr sz="3000" b="1">
          <a:solidFill>
            <a:srgbClr val="404040"/>
          </a:solidFill>
          <a:latin typeface="Tahoma" pitchFamily="34" charset="0"/>
        </a:defRPr>
      </a:lvl8pPr>
      <a:lvl9pPr marL="1828800" algn="l" rtl="0" fontAlgn="base">
        <a:lnSpc>
          <a:spcPts val="3000"/>
        </a:lnSpc>
        <a:spcBef>
          <a:spcPct val="0"/>
        </a:spcBef>
        <a:spcAft>
          <a:spcPct val="0"/>
        </a:spcAft>
        <a:defRPr sz="3000" b="1">
          <a:solidFill>
            <a:srgbClr val="404040"/>
          </a:solidFill>
          <a:latin typeface="Tahoma" pitchFamily="34" charset="0"/>
        </a:defRPr>
      </a:lvl9pPr>
    </p:titleStyle>
    <p:bodyStyle>
      <a:lvl1pPr marL="171450" indent="-171450" algn="l" rtl="0" eaLnBrk="0" fontAlgn="base" hangingPunct="0">
        <a:spcBef>
          <a:spcPct val="20000"/>
        </a:spcBef>
        <a:spcAft>
          <a:spcPts val="600"/>
        </a:spcAft>
        <a:buClr>
          <a:schemeClr val="bg2"/>
        </a:buClr>
        <a:buFont typeface="Arial" pitchFamily="34" charset="0"/>
        <a:buChar char="•"/>
        <a:defRPr sz="2000" kern="1200">
          <a:solidFill>
            <a:srgbClr val="404040"/>
          </a:solidFill>
          <a:latin typeface="+mn-lt"/>
          <a:ea typeface="Geneva" pitchFamily="-105" charset="-128"/>
          <a:cs typeface="Geneva" pitchFamily="-105" charset="-128"/>
        </a:defRPr>
      </a:lvl1pPr>
      <a:lvl2pPr marL="292100" indent="-177800" algn="l" rtl="0" eaLnBrk="0" fontAlgn="base" hangingPunct="0">
        <a:spcBef>
          <a:spcPct val="20000"/>
        </a:spcBef>
        <a:spcAft>
          <a:spcPts val="600"/>
        </a:spcAft>
        <a:buClr>
          <a:schemeClr val="bg2"/>
        </a:buClr>
        <a:buFont typeface="Arial" pitchFamily="34" charset="0"/>
        <a:buChar char="•"/>
        <a:defRPr kern="1200">
          <a:solidFill>
            <a:srgbClr val="404040"/>
          </a:solidFill>
          <a:latin typeface="+mn-lt"/>
          <a:ea typeface="Geneva" pitchFamily="-105" charset="-128"/>
          <a:cs typeface="Geneva" pitchFamily="-112" charset="0"/>
        </a:defRPr>
      </a:lvl2pPr>
      <a:lvl3pPr marL="520700" indent="-228600" algn="l" rtl="0" eaLnBrk="0" fontAlgn="base" hangingPunct="0">
        <a:spcBef>
          <a:spcPct val="20000"/>
        </a:spcBef>
        <a:spcAft>
          <a:spcPts val="600"/>
        </a:spcAft>
        <a:buClr>
          <a:schemeClr val="bg2"/>
        </a:buClr>
        <a:buFont typeface="Arial" pitchFamily="34" charset="0"/>
        <a:buChar char="•"/>
        <a:defRPr sz="1600" kern="1200">
          <a:solidFill>
            <a:srgbClr val="404040"/>
          </a:solidFill>
          <a:latin typeface="+mn-lt"/>
          <a:ea typeface="ＭＳ Ｐゴシック" pitchFamily="-112" charset="-128"/>
          <a:cs typeface="ＭＳ Ｐゴシック"/>
        </a:defRPr>
      </a:lvl3pPr>
      <a:lvl4pPr marL="744538" indent="-228600" algn="l" rtl="0" eaLnBrk="0" fontAlgn="base" hangingPunct="0">
        <a:spcBef>
          <a:spcPct val="20000"/>
        </a:spcBef>
        <a:spcAft>
          <a:spcPts val="600"/>
        </a:spcAft>
        <a:buClr>
          <a:schemeClr val="bg2"/>
        </a:buClr>
        <a:buFont typeface="Arial" pitchFamily="34" charset="0"/>
        <a:buChar char="•"/>
        <a:defRPr sz="1400" kern="1200">
          <a:solidFill>
            <a:srgbClr val="404040"/>
          </a:solidFill>
          <a:latin typeface="+mn-lt"/>
          <a:ea typeface="ＭＳ Ｐゴシック" pitchFamily="-112" charset="-128"/>
          <a:cs typeface="ＭＳ Ｐゴシック"/>
        </a:defRPr>
      </a:lvl4pPr>
      <a:lvl5pPr marL="977900" indent="-228600" algn="l" rtl="0" eaLnBrk="0" fontAlgn="base" hangingPunct="0">
        <a:spcBef>
          <a:spcPct val="20000"/>
        </a:spcBef>
        <a:spcAft>
          <a:spcPts val="600"/>
        </a:spcAft>
        <a:buClr>
          <a:schemeClr val="bg2"/>
        </a:buClr>
        <a:buFont typeface="Arial" pitchFamily="34" charset="0"/>
        <a:buChar char="•"/>
        <a:defRPr sz="1400" kern="1200">
          <a:solidFill>
            <a:srgbClr val="404040"/>
          </a:solidFill>
          <a:latin typeface="+mn-lt"/>
          <a:ea typeface="ＭＳ Ｐゴシック" pitchFamily="-112"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Text Placeholder 2"/>
          <p:cNvSpPr>
            <a:spLocks noGrp="1"/>
          </p:cNvSpPr>
          <p:nvPr>
            <p:ph type="body" idx="1"/>
          </p:nvPr>
        </p:nvSpPr>
        <p:spPr bwMode="auto">
          <a:xfrm>
            <a:off x="261938" y="1360488"/>
            <a:ext cx="8583612" cy="4525962"/>
          </a:xfrm>
          <a:prstGeom prst="rect">
            <a:avLst/>
          </a:prstGeom>
          <a:ln w="9525">
            <a:noFill/>
            <a:miter lim="800000"/>
            <a:headEnd/>
            <a:tailEnd/>
          </a:ln>
        </p:spPr>
        <p:style>
          <a:lnRef idx="0">
            <a:scrgbClr r="0" g="0" b="0"/>
          </a:lnRef>
          <a:fillRef idx="1001">
            <a:schemeClr val="lt1"/>
          </a:fillRef>
          <a:effectRef idx="0">
            <a:scrgbClr r="0" g="0" b="0"/>
          </a:effectRef>
          <a:fontRef idx="major"/>
        </p:style>
        <p:txBody>
          <a:bodyPr vert="horz" wrap="square" lIns="4572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7" name="Title Placeholder 10"/>
          <p:cNvSpPr>
            <a:spLocks noGrp="1"/>
          </p:cNvSpPr>
          <p:nvPr>
            <p:ph type="title"/>
          </p:nvPr>
        </p:nvSpPr>
        <p:spPr bwMode="auto">
          <a:xfrm>
            <a:off x="209550" y="233363"/>
            <a:ext cx="8645525" cy="7826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ransition>
    <p:fade/>
  </p:transition>
  <p:txStyles>
    <p:titleStyle>
      <a:lvl1pPr algn="l" rtl="0" eaLnBrk="0" fontAlgn="base" hangingPunct="0">
        <a:lnSpc>
          <a:spcPts val="3000"/>
        </a:lnSpc>
        <a:spcBef>
          <a:spcPct val="0"/>
        </a:spcBef>
        <a:spcAft>
          <a:spcPct val="0"/>
        </a:spcAft>
        <a:defRPr lang="en-US" sz="2000" b="1" kern="1200">
          <a:solidFill>
            <a:srgbClr val="404040"/>
          </a:solidFill>
          <a:latin typeface="+mj-lt"/>
          <a:ea typeface="Geneva" pitchFamily="-105" charset="-128"/>
          <a:cs typeface="Geneva" pitchFamily="-105" charset="-128"/>
        </a:defRPr>
      </a:lvl1pPr>
      <a:lvl2pPr algn="l" rtl="0" eaLnBrk="0" fontAlgn="base" hangingPunct="0">
        <a:lnSpc>
          <a:spcPts val="3000"/>
        </a:lnSpc>
        <a:spcBef>
          <a:spcPct val="0"/>
        </a:spcBef>
        <a:spcAft>
          <a:spcPct val="0"/>
        </a:spcAft>
        <a:defRPr sz="2000" b="1">
          <a:solidFill>
            <a:srgbClr val="404040"/>
          </a:solidFill>
          <a:latin typeface="Tahoma" pitchFamily="34" charset="0"/>
          <a:ea typeface="Geneva" pitchFamily="-105" charset="-128"/>
          <a:cs typeface="Geneva" pitchFamily="-105" charset="-128"/>
        </a:defRPr>
      </a:lvl2pPr>
      <a:lvl3pPr algn="l" rtl="0" eaLnBrk="0" fontAlgn="base" hangingPunct="0">
        <a:lnSpc>
          <a:spcPts val="3000"/>
        </a:lnSpc>
        <a:spcBef>
          <a:spcPct val="0"/>
        </a:spcBef>
        <a:spcAft>
          <a:spcPct val="0"/>
        </a:spcAft>
        <a:defRPr sz="2000" b="1">
          <a:solidFill>
            <a:srgbClr val="404040"/>
          </a:solidFill>
          <a:latin typeface="Tahoma" pitchFamily="34" charset="0"/>
          <a:ea typeface="Geneva" pitchFamily="-105" charset="-128"/>
          <a:cs typeface="Geneva" pitchFamily="-105" charset="-128"/>
        </a:defRPr>
      </a:lvl3pPr>
      <a:lvl4pPr algn="l" rtl="0" eaLnBrk="0" fontAlgn="base" hangingPunct="0">
        <a:lnSpc>
          <a:spcPts val="3000"/>
        </a:lnSpc>
        <a:spcBef>
          <a:spcPct val="0"/>
        </a:spcBef>
        <a:spcAft>
          <a:spcPct val="0"/>
        </a:spcAft>
        <a:defRPr sz="2000" b="1">
          <a:solidFill>
            <a:srgbClr val="404040"/>
          </a:solidFill>
          <a:latin typeface="Tahoma" pitchFamily="34" charset="0"/>
          <a:ea typeface="Geneva" pitchFamily="-105" charset="-128"/>
          <a:cs typeface="Geneva" pitchFamily="-105" charset="-128"/>
        </a:defRPr>
      </a:lvl4pPr>
      <a:lvl5pPr algn="l" rtl="0" eaLnBrk="0" fontAlgn="base" hangingPunct="0">
        <a:lnSpc>
          <a:spcPts val="3000"/>
        </a:lnSpc>
        <a:spcBef>
          <a:spcPct val="0"/>
        </a:spcBef>
        <a:spcAft>
          <a:spcPct val="0"/>
        </a:spcAft>
        <a:defRPr sz="2000" b="1">
          <a:solidFill>
            <a:srgbClr val="404040"/>
          </a:solidFill>
          <a:latin typeface="Tahoma" pitchFamily="34" charset="0"/>
          <a:ea typeface="Geneva" pitchFamily="-105" charset="-128"/>
          <a:cs typeface="Geneva" pitchFamily="-105" charset="-128"/>
        </a:defRPr>
      </a:lvl5pPr>
      <a:lvl6pPr marL="457200" algn="l" rtl="0" fontAlgn="base">
        <a:lnSpc>
          <a:spcPts val="3000"/>
        </a:lnSpc>
        <a:spcBef>
          <a:spcPct val="0"/>
        </a:spcBef>
        <a:spcAft>
          <a:spcPct val="0"/>
        </a:spcAft>
        <a:defRPr sz="3000" b="1">
          <a:solidFill>
            <a:srgbClr val="404040"/>
          </a:solidFill>
          <a:latin typeface="Tahoma" pitchFamily="34" charset="0"/>
        </a:defRPr>
      </a:lvl6pPr>
      <a:lvl7pPr marL="914400" algn="l" rtl="0" fontAlgn="base">
        <a:lnSpc>
          <a:spcPts val="3000"/>
        </a:lnSpc>
        <a:spcBef>
          <a:spcPct val="0"/>
        </a:spcBef>
        <a:spcAft>
          <a:spcPct val="0"/>
        </a:spcAft>
        <a:defRPr sz="3000" b="1">
          <a:solidFill>
            <a:srgbClr val="404040"/>
          </a:solidFill>
          <a:latin typeface="Tahoma" pitchFamily="34" charset="0"/>
        </a:defRPr>
      </a:lvl7pPr>
      <a:lvl8pPr marL="1371600" algn="l" rtl="0" fontAlgn="base">
        <a:lnSpc>
          <a:spcPts val="3000"/>
        </a:lnSpc>
        <a:spcBef>
          <a:spcPct val="0"/>
        </a:spcBef>
        <a:spcAft>
          <a:spcPct val="0"/>
        </a:spcAft>
        <a:defRPr sz="3000" b="1">
          <a:solidFill>
            <a:srgbClr val="404040"/>
          </a:solidFill>
          <a:latin typeface="Tahoma" pitchFamily="34" charset="0"/>
        </a:defRPr>
      </a:lvl8pPr>
      <a:lvl9pPr marL="1828800" algn="l" rtl="0" fontAlgn="base">
        <a:lnSpc>
          <a:spcPts val="3000"/>
        </a:lnSpc>
        <a:spcBef>
          <a:spcPct val="0"/>
        </a:spcBef>
        <a:spcAft>
          <a:spcPct val="0"/>
        </a:spcAft>
        <a:defRPr sz="3000" b="1">
          <a:solidFill>
            <a:srgbClr val="404040"/>
          </a:solidFill>
          <a:latin typeface="Tahoma" pitchFamily="34" charset="0"/>
        </a:defRPr>
      </a:lvl9pPr>
    </p:titleStyle>
    <p:bodyStyle>
      <a:lvl1pPr marL="171450" indent="-171450" algn="l" rtl="0" eaLnBrk="0" fontAlgn="base" hangingPunct="0">
        <a:spcBef>
          <a:spcPct val="20000"/>
        </a:spcBef>
        <a:spcAft>
          <a:spcPts val="600"/>
        </a:spcAft>
        <a:buClr>
          <a:schemeClr val="bg2"/>
        </a:buClr>
        <a:buFont typeface="Arial" pitchFamily="34" charset="0"/>
        <a:buChar char="•"/>
        <a:defRPr sz="2000" kern="1200">
          <a:solidFill>
            <a:srgbClr val="404040"/>
          </a:solidFill>
          <a:latin typeface="+mn-lt"/>
          <a:ea typeface="Geneva" pitchFamily="-105" charset="-128"/>
          <a:cs typeface="Geneva" pitchFamily="-105" charset="-128"/>
        </a:defRPr>
      </a:lvl1pPr>
      <a:lvl2pPr marL="292100" indent="-177800" algn="l" rtl="0" eaLnBrk="0" fontAlgn="base" hangingPunct="0">
        <a:spcBef>
          <a:spcPct val="20000"/>
        </a:spcBef>
        <a:spcAft>
          <a:spcPts val="600"/>
        </a:spcAft>
        <a:buClr>
          <a:schemeClr val="bg2"/>
        </a:buClr>
        <a:buFont typeface="Arial" pitchFamily="34" charset="0"/>
        <a:buChar char="•"/>
        <a:defRPr kern="1200">
          <a:solidFill>
            <a:srgbClr val="404040"/>
          </a:solidFill>
          <a:latin typeface="+mn-lt"/>
          <a:ea typeface="Geneva" pitchFamily="-105" charset="-128"/>
          <a:cs typeface="Geneva" pitchFamily="-112" charset="0"/>
        </a:defRPr>
      </a:lvl2pPr>
      <a:lvl3pPr marL="520700" indent="-228600" algn="l" rtl="0" eaLnBrk="0" fontAlgn="base" hangingPunct="0">
        <a:spcBef>
          <a:spcPct val="20000"/>
        </a:spcBef>
        <a:spcAft>
          <a:spcPts val="600"/>
        </a:spcAft>
        <a:buClr>
          <a:schemeClr val="bg2"/>
        </a:buClr>
        <a:buFont typeface="Arial" pitchFamily="34" charset="0"/>
        <a:buChar char="•"/>
        <a:defRPr sz="1600" kern="1200">
          <a:solidFill>
            <a:srgbClr val="404040"/>
          </a:solidFill>
          <a:latin typeface="+mn-lt"/>
          <a:ea typeface="ＭＳ Ｐゴシック" pitchFamily="-112" charset="-128"/>
          <a:cs typeface="ＭＳ Ｐゴシック"/>
        </a:defRPr>
      </a:lvl3pPr>
      <a:lvl4pPr marL="744538" indent="-228600" algn="l" rtl="0" eaLnBrk="0" fontAlgn="base" hangingPunct="0">
        <a:spcBef>
          <a:spcPct val="20000"/>
        </a:spcBef>
        <a:spcAft>
          <a:spcPts val="600"/>
        </a:spcAft>
        <a:buClr>
          <a:schemeClr val="bg2"/>
        </a:buClr>
        <a:buFont typeface="Arial" pitchFamily="34" charset="0"/>
        <a:buChar char="•"/>
        <a:defRPr sz="1400" kern="1200">
          <a:solidFill>
            <a:srgbClr val="404040"/>
          </a:solidFill>
          <a:latin typeface="+mn-lt"/>
          <a:ea typeface="ＭＳ Ｐゴシック" pitchFamily="-112" charset="-128"/>
          <a:cs typeface="ＭＳ Ｐゴシック"/>
        </a:defRPr>
      </a:lvl4pPr>
      <a:lvl5pPr marL="977900" indent="-228600" algn="l" rtl="0" eaLnBrk="0" fontAlgn="base" hangingPunct="0">
        <a:spcBef>
          <a:spcPct val="20000"/>
        </a:spcBef>
        <a:spcAft>
          <a:spcPts val="600"/>
        </a:spcAft>
        <a:buClr>
          <a:schemeClr val="bg2"/>
        </a:buClr>
        <a:buFont typeface="Arial" pitchFamily="34" charset="0"/>
        <a:buChar char="•"/>
        <a:defRPr sz="1400" kern="1200">
          <a:solidFill>
            <a:srgbClr val="404040"/>
          </a:solidFill>
          <a:latin typeface="+mn-lt"/>
          <a:ea typeface="ＭＳ Ｐゴシック" pitchFamily="-112"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emf"/><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gi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5.gif"/></Relationships>
</file>

<file path=ppt/slides/_rels/slide18.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image" Target="../media/image44.png"/><Relationship Id="rId11" Type="http://schemas.openxmlformats.org/officeDocument/2006/relationships/image" Target="../media/image3.png"/><Relationship Id="rId5" Type="http://schemas.openxmlformats.org/officeDocument/2006/relationships/image" Target="../media/image43.emf"/><Relationship Id="rId10" Type="http://schemas.openxmlformats.org/officeDocument/2006/relationships/image" Target="../media/image48.emf"/><Relationship Id="rId4" Type="http://schemas.openxmlformats.org/officeDocument/2006/relationships/image" Target="../media/image42.png"/><Relationship Id="rId9" Type="http://schemas.openxmlformats.org/officeDocument/2006/relationships/image" Target="../media/image47.png"/></Relationships>
</file>

<file path=ppt/slides/_rels/slide19.xml.rels><?xml version="1.0" encoding="UTF-8" standalone="yes"?>
<Relationships xmlns="http://schemas.openxmlformats.org/package/2006/relationships"><Relationship Id="rId8" Type="http://schemas.openxmlformats.org/officeDocument/2006/relationships/image" Target="../media/image35.gif"/><Relationship Id="rId3" Type="http://schemas.openxmlformats.org/officeDocument/2006/relationships/image" Target="../media/image49.png"/><Relationship Id="rId7" Type="http://schemas.openxmlformats.org/officeDocument/2006/relationships/image" Target="../media/image38.jpeg"/><Relationship Id="rId12" Type="http://schemas.openxmlformats.org/officeDocument/2006/relationships/image" Target="../media/image5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54.jpeg"/><Relationship Id="rId5" Type="http://schemas.openxmlformats.org/officeDocument/2006/relationships/image" Target="../media/image51.jpeg"/><Relationship Id="rId10" Type="http://schemas.openxmlformats.org/officeDocument/2006/relationships/image" Target="../media/image53.jpeg"/><Relationship Id="rId4" Type="http://schemas.openxmlformats.org/officeDocument/2006/relationships/image" Target="../media/image50.png"/><Relationship Id="rId9" Type="http://schemas.openxmlformats.org/officeDocument/2006/relationships/image" Target="../media/image5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8.jpe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58.png"/><Relationship Id="rId5" Type="http://schemas.openxmlformats.org/officeDocument/2006/relationships/image" Target="../media/image57.png"/><Relationship Id="rId10" Type="http://schemas.openxmlformats.org/officeDocument/2006/relationships/image" Target="../media/image61.jpeg"/><Relationship Id="rId4" Type="http://schemas.openxmlformats.org/officeDocument/2006/relationships/image" Target="../media/image56.png"/><Relationship Id="rId9" Type="http://schemas.openxmlformats.org/officeDocument/2006/relationships/image" Target="../media/image60.jpeg"/></Relationships>
</file>

<file path=ppt/slides/_rels/slide2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6.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58.png"/><Relationship Id="rId10" Type="http://schemas.openxmlformats.org/officeDocument/2006/relationships/image" Target="../media/image65.png"/><Relationship Id="rId4" Type="http://schemas.openxmlformats.org/officeDocument/2006/relationships/image" Target="../media/image57.png"/><Relationship Id="rId9" Type="http://schemas.openxmlformats.org/officeDocument/2006/relationships/image" Target="../media/image64.png"/></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7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35.gif"/></Relationships>
</file>

<file path=ppt/slides/_rels/slide24.xml.rels><?xml version="1.0" encoding="UTF-8" standalone="yes"?>
<Relationships xmlns="http://schemas.openxmlformats.org/package/2006/relationships"><Relationship Id="rId8" Type="http://schemas.openxmlformats.org/officeDocument/2006/relationships/image" Target="../media/image79.png"/><Relationship Id="rId13" Type="http://schemas.openxmlformats.org/officeDocument/2006/relationships/image" Target="../media/image83.jpeg"/><Relationship Id="rId18" Type="http://schemas.openxmlformats.org/officeDocument/2006/relationships/image" Target="../media/image87.jpeg"/><Relationship Id="rId26" Type="http://schemas.openxmlformats.org/officeDocument/2006/relationships/image" Target="../media/image95.jpeg"/><Relationship Id="rId3" Type="http://schemas.openxmlformats.org/officeDocument/2006/relationships/image" Target="../media/image75.png"/><Relationship Id="rId21" Type="http://schemas.openxmlformats.org/officeDocument/2006/relationships/image" Target="../media/image90.png"/><Relationship Id="rId7" Type="http://schemas.openxmlformats.org/officeDocument/2006/relationships/image" Target="../media/image78.png"/><Relationship Id="rId12" Type="http://schemas.openxmlformats.org/officeDocument/2006/relationships/hyperlink" Target="http://www.ecycleitltd.com/Qlogic_Logo.jpg" TargetMode="External"/><Relationship Id="rId17" Type="http://schemas.openxmlformats.org/officeDocument/2006/relationships/hyperlink" Target="http://www.google.com/imgres?imgurl=http://vworld.nl/wp-content/uploads/2009/11/netapp.jpg&amp;imgrefurl=http://vworld.nl/?cat=7&amp;usg=__9y2XT2qilkYfnS8UTAuXh_j2-_8=&amp;h=198&amp;w=175&amp;sz=7&amp;hl=en&amp;start=1&amp;zoom=1&amp;um=1&amp;itbs=1&amp;tbnid=0H6svFvmDxcpMM:&amp;tbnh=104&amp;tbnw=92&amp;prev=/search?q=NetApp&amp;um=1&amp;hl=en&amp;sa=N&amp;rls=com.microsoft:en-us&amp;tbm=isch&amp;ei=j3LmTayFBtScgQfm_ryqCg" TargetMode="External"/><Relationship Id="rId25" Type="http://schemas.openxmlformats.org/officeDocument/2006/relationships/image" Target="../media/image94.png"/><Relationship Id="rId33" Type="http://schemas.openxmlformats.org/officeDocument/2006/relationships/image" Target="../media/image102.gif"/><Relationship Id="rId2" Type="http://schemas.openxmlformats.org/officeDocument/2006/relationships/notesSlide" Target="../notesSlides/notesSlide12.xml"/><Relationship Id="rId16" Type="http://schemas.openxmlformats.org/officeDocument/2006/relationships/image" Target="../media/image86.png"/><Relationship Id="rId20" Type="http://schemas.openxmlformats.org/officeDocument/2006/relationships/image" Target="../media/image89.jpeg"/><Relationship Id="rId29" Type="http://schemas.openxmlformats.org/officeDocument/2006/relationships/image" Target="../media/image98.png"/><Relationship Id="rId1" Type="http://schemas.openxmlformats.org/officeDocument/2006/relationships/slideLayout" Target="../slideLayouts/slideLayout8.xml"/><Relationship Id="rId6" Type="http://schemas.openxmlformats.org/officeDocument/2006/relationships/image" Target="../media/image77.jpeg"/><Relationship Id="rId11" Type="http://schemas.openxmlformats.org/officeDocument/2006/relationships/image" Target="../media/image82.png"/><Relationship Id="rId24" Type="http://schemas.openxmlformats.org/officeDocument/2006/relationships/image" Target="../media/image93.jpeg"/><Relationship Id="rId32" Type="http://schemas.openxmlformats.org/officeDocument/2006/relationships/image" Target="../media/image101.png"/><Relationship Id="rId5" Type="http://schemas.openxmlformats.org/officeDocument/2006/relationships/hyperlink" Target="http://www.google.com/imgres?imgurl=http://www.logicalsolutions.net/wp-content/uploads/2010/03/WindowsHyperVPS.gif&amp;imgrefurl=http://www.logicalsolutions.net/servers/windows-vps/&amp;usg=__UJRfwE8jHvOj_AXn2jCYLivJiH0=&amp;h=289&amp;w=458&amp;sz=16&amp;hl=en&amp;start=18&amp;zoom=1&amp;um=1&amp;itbs=1&amp;tbnid=mFzGijfR-RSREM:&amp;tbnh=81&amp;tbnw=128&amp;prev=/search?q=Microsoft+Hyper-V&amp;um=1&amp;hl=en&amp;sa=N&amp;rls=com.microsoft:en-us&amp;tbm=isch&amp;ei=DHLmTb63HI3EgAeQlZDJCg" TargetMode="External"/><Relationship Id="rId15" Type="http://schemas.openxmlformats.org/officeDocument/2006/relationships/image" Target="../media/image85.jpeg"/><Relationship Id="rId23" Type="http://schemas.openxmlformats.org/officeDocument/2006/relationships/image" Target="../media/image92.png"/><Relationship Id="rId28" Type="http://schemas.openxmlformats.org/officeDocument/2006/relationships/image" Target="../media/image97.png"/><Relationship Id="rId10" Type="http://schemas.openxmlformats.org/officeDocument/2006/relationships/image" Target="../media/image81.jpeg"/><Relationship Id="rId19" Type="http://schemas.openxmlformats.org/officeDocument/2006/relationships/image" Target="../media/image88.png"/><Relationship Id="rId31" Type="http://schemas.openxmlformats.org/officeDocument/2006/relationships/image" Target="../media/image100.png"/><Relationship Id="rId4" Type="http://schemas.openxmlformats.org/officeDocument/2006/relationships/image" Target="../media/image76.png"/><Relationship Id="rId9" Type="http://schemas.openxmlformats.org/officeDocument/2006/relationships/image" Target="../media/image80.png"/><Relationship Id="rId14" Type="http://schemas.openxmlformats.org/officeDocument/2006/relationships/image" Target="../media/image84.png"/><Relationship Id="rId22" Type="http://schemas.openxmlformats.org/officeDocument/2006/relationships/image" Target="../media/image91.jpeg"/><Relationship Id="rId27" Type="http://schemas.openxmlformats.org/officeDocument/2006/relationships/image" Target="../media/image96.png"/><Relationship Id="rId30" Type="http://schemas.openxmlformats.org/officeDocument/2006/relationships/image" Target="../media/image99.png"/></Relationships>
</file>

<file path=ppt/slides/_rels/slide25.xml.rels><?xml version="1.0" encoding="UTF-8" standalone="yes"?>
<Relationships xmlns="http://schemas.openxmlformats.org/package/2006/relationships"><Relationship Id="rId2" Type="http://schemas.openxmlformats.org/officeDocument/2006/relationships/image" Target="../media/image103.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5.gif"/><Relationship Id="rId2" Type="http://schemas.openxmlformats.org/officeDocument/2006/relationships/image" Target="../media/image104.png"/><Relationship Id="rId1" Type="http://schemas.openxmlformats.org/officeDocument/2006/relationships/slideLayout" Target="../slideLayouts/slideLayout4.xml"/><Relationship Id="rId5" Type="http://schemas.openxmlformats.org/officeDocument/2006/relationships/image" Target="../media/image107.png"/><Relationship Id="rId4" Type="http://schemas.openxmlformats.org/officeDocument/2006/relationships/image" Target="../media/image106.gif"/></Relationships>
</file>

<file path=ppt/slides/_rels/slide27.xml.rels><?xml version="1.0" encoding="UTF-8" standalone="yes"?>
<Relationships xmlns="http://schemas.openxmlformats.org/package/2006/relationships"><Relationship Id="rId2" Type="http://schemas.openxmlformats.org/officeDocument/2006/relationships/image" Target="../media/image10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9.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0.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0.emf"/><Relationship Id="rId2" Type="http://schemas.openxmlformats.org/officeDocument/2006/relationships/image" Target="../media/image111.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hyperlink" Target="http://twitter.com/ALUEnterprise" TargetMode="External"/><Relationship Id="rId7" Type="http://schemas.openxmlformats.org/officeDocument/2006/relationships/image" Target="../media/image117.jpeg"/><Relationship Id="rId2" Type="http://schemas.openxmlformats.org/officeDocument/2006/relationships/image" Target="../media/image113.png"/><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ctrTitle"/>
          </p:nvPr>
        </p:nvSpPr>
        <p:spPr>
          <a:xfrm>
            <a:off x="312738" y="4651638"/>
            <a:ext cx="7065524" cy="1580349"/>
          </a:xfrm>
        </p:spPr>
        <p:txBody>
          <a:bodyPr/>
          <a:lstStyle/>
          <a:p>
            <a:pPr eaLnBrk="1" hangingPunct="1">
              <a:lnSpc>
                <a:spcPct val="150000"/>
              </a:lnSpc>
            </a:pPr>
            <a:r>
              <a:rPr lang="en-US" dirty="0" smtClean="0">
                <a:solidFill>
                  <a:schemeClr val="tx1"/>
                </a:solidFill>
              </a:rPr>
              <a:t>ALCATEL-LUCENT ENTERPRISE</a:t>
            </a:r>
            <a:r>
              <a:rPr lang="en-US" b="0" dirty="0" smtClean="0">
                <a:solidFill>
                  <a:schemeClr val="tx1"/>
                </a:solidFill>
              </a:rPr>
              <a:t/>
            </a:r>
            <a:br>
              <a:rPr lang="en-US" b="0" dirty="0" smtClean="0">
                <a:solidFill>
                  <a:schemeClr val="tx1"/>
                </a:solidFill>
              </a:rPr>
            </a:br>
            <a:r>
              <a:rPr lang="en-US" sz="2400" b="0" dirty="0" smtClean="0">
                <a:solidFill>
                  <a:schemeClr val="tx1"/>
                </a:solidFill>
              </a:rPr>
              <a:t>Data Center Switching Solution</a:t>
            </a:r>
            <a:br>
              <a:rPr lang="en-US" sz="2400" b="0" dirty="0" smtClean="0">
                <a:solidFill>
                  <a:schemeClr val="tx1"/>
                </a:solidFill>
              </a:rPr>
            </a:br>
            <a:r>
              <a:rPr lang="en-US" sz="2000" b="0" dirty="0">
                <a:solidFill>
                  <a:schemeClr val="tx1"/>
                </a:solidFill>
                <a:ea typeface="Geneva"/>
                <a:cs typeface="Geneva"/>
              </a:rPr>
              <a:t>Towards a Cloud Ready Enterprise Data Center </a:t>
            </a:r>
            <a:endParaRPr lang="en-US" b="0" dirty="0">
              <a:solidFill>
                <a:schemeClr val="tx1"/>
              </a:solidFill>
            </a:endParaRPr>
          </a:p>
        </p:txBody>
      </p:sp>
      <p:pic>
        <p:nvPicPr>
          <p:cNvPr id="13" name="Picture 5" descr="Entrprise-banner2_72dpi.jpg"/>
          <p:cNvPicPr>
            <a:picLocks noChangeAspect="1"/>
          </p:cNvPicPr>
          <p:nvPr/>
        </p:nvPicPr>
        <p:blipFill>
          <a:blip r:embed="rId2" cstate="email"/>
          <a:srcRect b="5097"/>
          <a:stretch>
            <a:fillRect/>
          </a:stretch>
        </p:blipFill>
        <p:spPr bwMode="auto">
          <a:xfrm>
            <a:off x="322263" y="352425"/>
            <a:ext cx="8499475" cy="38884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1" y="290466"/>
            <a:ext cx="8645237" cy="780288"/>
          </a:xfrm>
        </p:spPr>
        <p:txBody>
          <a:bodyPr>
            <a:normAutofit/>
          </a:bodyPr>
          <a:lstStyle/>
          <a:p>
            <a:r>
              <a:rPr lang="en-US" sz="3000" dirty="0" smtClean="0">
                <a:latin typeface="Tahoma" pitchFamily="34" charset="0"/>
              </a:rPr>
              <a:t>Data Center Network Transformation</a:t>
            </a:r>
            <a:endParaRPr lang="en-US" sz="3000" dirty="0">
              <a:latin typeface="Tahoma" pitchFamily="34" charset="0"/>
            </a:endParaRPr>
          </a:p>
        </p:txBody>
      </p:sp>
      <p:graphicFrame>
        <p:nvGraphicFramePr>
          <p:cNvPr id="42" name="Diagram 8"/>
          <p:cNvGraphicFramePr/>
          <p:nvPr/>
        </p:nvGraphicFramePr>
        <p:xfrm>
          <a:off x="218364" y="780288"/>
          <a:ext cx="8632722" cy="5425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7"/>
          <p:cNvPicPr>
            <a:picLocks noChangeAspect="1" noChangeArrowheads="1"/>
          </p:cNvPicPr>
          <p:nvPr/>
        </p:nvPicPr>
        <p:blipFill>
          <a:blip r:embed="rId8" cstate="email"/>
          <a:srcRect/>
          <a:stretch>
            <a:fillRect/>
          </a:stretch>
        </p:blipFill>
        <p:spPr bwMode="auto">
          <a:xfrm>
            <a:off x="7408659" y="1461746"/>
            <a:ext cx="1442427" cy="790643"/>
          </a:xfrm>
          <a:prstGeom prst="rect">
            <a:avLst/>
          </a:prstGeom>
          <a:noFill/>
          <a:ln w="9525">
            <a:noFill/>
            <a:miter lim="800000"/>
            <a:headEnd/>
            <a:tailEnd/>
          </a:ln>
          <a:effectLst/>
        </p:spPr>
      </p:pic>
      <p:pic>
        <p:nvPicPr>
          <p:cNvPr id="5" name="Picture 4"/>
          <p:cNvPicPr>
            <a:picLocks noChangeAspect="1" noChangeArrowheads="1"/>
          </p:cNvPicPr>
          <p:nvPr/>
        </p:nvPicPr>
        <p:blipFill>
          <a:blip r:embed="rId9" cstate="email"/>
          <a:srcRect/>
          <a:stretch>
            <a:fillRect/>
          </a:stretch>
        </p:blipFill>
        <p:spPr bwMode="auto">
          <a:xfrm>
            <a:off x="1" y="5481933"/>
            <a:ext cx="936104" cy="93985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Detail"/>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9458" name="Title 1"/>
          <p:cNvSpPr>
            <a:spLocks noGrp="1"/>
          </p:cNvSpPr>
          <p:nvPr>
            <p:ph type="title"/>
          </p:nvPr>
        </p:nvSpPr>
        <p:spPr>
          <a:xfrm>
            <a:off x="255588" y="2216135"/>
            <a:ext cx="8296275" cy="1143000"/>
          </a:xfrm>
        </p:spPr>
        <p:txBody>
          <a:bodyPr/>
          <a:lstStyle/>
          <a:p>
            <a:pPr eaLnBrk="1" hangingPunct="1"/>
            <a:r>
              <a:rPr dirty="0" smtClean="0"/>
              <a:t>Solution</a:t>
            </a:r>
          </a:p>
        </p:txBody>
      </p:sp>
      <p:sp>
        <p:nvSpPr>
          <p:cNvPr id="3" name="Text Placeholder 2"/>
          <p:cNvSpPr>
            <a:spLocks noGrp="1"/>
          </p:cNvSpPr>
          <p:nvPr>
            <p:ph type="body" sz="quarter" idx="10"/>
          </p:nvPr>
        </p:nvSpPr>
        <p:spPr>
          <a:xfrm>
            <a:off x="233363" y="3386122"/>
            <a:ext cx="6208712" cy="400050"/>
          </a:xfrm>
        </p:spPr>
        <p:txBody>
          <a:bodyPr/>
          <a:lstStyle/>
          <a:p>
            <a:pPr eaLnBrk="1" hangingPunct="1">
              <a:defRPr/>
            </a:pPr>
            <a:r>
              <a:rPr lang="en-US" dirty="0" smtClean="0">
                <a:solidFill>
                  <a:schemeClr val="tx1"/>
                </a:solidFill>
              </a:rPr>
              <a:t>Award Winning: The Alcatel-Lucent MESH </a:t>
            </a:r>
            <a:endParaRPr dirty="0">
              <a:solidFill>
                <a:schemeClr val="tx1"/>
              </a:solidFill>
            </a:endParaRPr>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2515" y="1094751"/>
            <a:ext cx="4792406" cy="4925050"/>
          </a:xfrm>
        </p:spPr>
        <p:txBody>
          <a:bodyPr/>
          <a:lstStyle/>
          <a:p>
            <a:pPr marL="69850">
              <a:spcBef>
                <a:spcPts val="1200"/>
              </a:spcBef>
              <a:spcAft>
                <a:spcPts val="0"/>
              </a:spcAft>
              <a:buNone/>
            </a:pPr>
            <a:r>
              <a:rPr lang="en-US" sz="1800" dirty="0" smtClean="0"/>
              <a:t>Customer Needs for 2012</a:t>
            </a:r>
          </a:p>
          <a:p>
            <a:pPr marL="287338" indent="-177800">
              <a:spcAft>
                <a:spcPts val="0"/>
              </a:spcAft>
            </a:pPr>
            <a:r>
              <a:rPr lang="en-GB" sz="1400" dirty="0" smtClean="0"/>
              <a:t>Architecture for Virtualization, Hybrid Cloud adoption</a:t>
            </a:r>
            <a:endParaRPr lang="en-US" sz="1400" dirty="0" smtClean="0"/>
          </a:p>
          <a:p>
            <a:pPr marL="69850">
              <a:spcBef>
                <a:spcPts val="1200"/>
              </a:spcBef>
              <a:spcAft>
                <a:spcPts val="0"/>
              </a:spcAft>
              <a:buNone/>
            </a:pPr>
            <a:r>
              <a:rPr lang="en-US" sz="1800" dirty="0" smtClean="0"/>
              <a:t>Focus for 2012</a:t>
            </a:r>
          </a:p>
          <a:p>
            <a:pPr marL="287338" indent="-177800">
              <a:spcAft>
                <a:spcPts val="0"/>
              </a:spcAft>
            </a:pPr>
            <a:r>
              <a:rPr lang="en-US" sz="1400" dirty="0" smtClean="0"/>
              <a:t>Performance, low latency</a:t>
            </a:r>
          </a:p>
          <a:p>
            <a:pPr marL="287338" indent="-177800">
              <a:spcBef>
                <a:spcPts val="200"/>
              </a:spcBef>
              <a:spcAft>
                <a:spcPts val="0"/>
              </a:spcAft>
            </a:pPr>
            <a:r>
              <a:rPr lang="en-US" sz="1400" dirty="0" smtClean="0"/>
              <a:t>Scalability</a:t>
            </a:r>
          </a:p>
          <a:p>
            <a:pPr marL="287338" indent="-177800">
              <a:spcBef>
                <a:spcPts val="200"/>
              </a:spcBef>
              <a:spcAft>
                <a:spcPts val="0"/>
              </a:spcAft>
            </a:pPr>
            <a:r>
              <a:rPr lang="en-US" sz="1400" dirty="0" smtClean="0"/>
              <a:t>Elasticity</a:t>
            </a:r>
          </a:p>
          <a:p>
            <a:pPr marL="287338" indent="-177800">
              <a:spcBef>
                <a:spcPts val="200"/>
              </a:spcBef>
              <a:spcAft>
                <a:spcPts val="0"/>
              </a:spcAft>
            </a:pPr>
            <a:r>
              <a:rPr lang="en-US" sz="1400" dirty="0" smtClean="0"/>
              <a:t>DC Ecosystem</a:t>
            </a:r>
            <a:endParaRPr lang="en-US" sz="1800" dirty="0" smtClean="0"/>
          </a:p>
          <a:p>
            <a:pPr lvl="0">
              <a:spcBef>
                <a:spcPts val="600"/>
              </a:spcBef>
              <a:spcAft>
                <a:spcPts val="0"/>
              </a:spcAft>
              <a:buNone/>
            </a:pPr>
            <a:endParaRPr lang="en-US" sz="1800" dirty="0" smtClean="0"/>
          </a:p>
          <a:p>
            <a:pPr lvl="0">
              <a:spcBef>
                <a:spcPts val="600"/>
              </a:spcBef>
              <a:spcAft>
                <a:spcPts val="0"/>
              </a:spcAft>
              <a:buNone/>
            </a:pPr>
            <a:r>
              <a:rPr lang="en-US" sz="1800" dirty="0" smtClean="0"/>
              <a:t>40 GigE Mesh</a:t>
            </a:r>
          </a:p>
          <a:p>
            <a:pPr marL="287338" indent="-177800">
              <a:spcBef>
                <a:spcPts val="0"/>
              </a:spcBef>
              <a:spcAft>
                <a:spcPts val="200"/>
              </a:spcAft>
            </a:pPr>
            <a:r>
              <a:rPr lang="en-US" sz="1400" dirty="0" smtClean="0"/>
              <a:t>10 &amp; 40 GigE all wire rate</a:t>
            </a:r>
          </a:p>
          <a:p>
            <a:pPr marL="287338" indent="-177800">
              <a:spcBef>
                <a:spcPts val="0"/>
              </a:spcBef>
              <a:spcAft>
                <a:spcPts val="200"/>
              </a:spcAft>
            </a:pPr>
            <a:r>
              <a:rPr lang="en-US" sz="1400" dirty="0" smtClean="0"/>
              <a:t>Shortest Path Bridging</a:t>
            </a:r>
          </a:p>
          <a:p>
            <a:pPr marL="287338" indent="-177800">
              <a:spcBef>
                <a:spcPts val="0"/>
              </a:spcBef>
              <a:spcAft>
                <a:spcPts val="200"/>
              </a:spcAft>
            </a:pPr>
            <a:r>
              <a:rPr lang="en-US" sz="1400" dirty="0" smtClean="0"/>
              <a:t>Virtual Chassis</a:t>
            </a:r>
          </a:p>
          <a:p>
            <a:pPr marL="287338" indent="-177800">
              <a:spcBef>
                <a:spcPts val="0"/>
              </a:spcBef>
              <a:spcAft>
                <a:spcPts val="200"/>
              </a:spcAft>
            </a:pPr>
            <a:r>
              <a:rPr lang="en-US" sz="1400" dirty="0" smtClean="0"/>
              <a:t>Loss-less Ethernet (DCB)</a:t>
            </a:r>
          </a:p>
          <a:p>
            <a:pPr marL="287338" indent="-177800">
              <a:spcBef>
                <a:spcPts val="0"/>
              </a:spcBef>
              <a:spcAft>
                <a:spcPts val="200"/>
              </a:spcAft>
            </a:pPr>
            <a:r>
              <a:rPr lang="en-US" sz="1400" dirty="0" smtClean="0"/>
              <a:t>VEPA  &amp; </a:t>
            </a:r>
            <a:r>
              <a:rPr lang="en-US" sz="1400" dirty="0" err="1" smtClean="0"/>
              <a:t>vNP</a:t>
            </a:r>
            <a:r>
              <a:rPr lang="en-US" sz="1400" dirty="0" smtClean="0"/>
              <a:t>, VM Mobility</a:t>
            </a:r>
            <a:endParaRPr lang="en-US" sz="1200" dirty="0" smtClean="0"/>
          </a:p>
          <a:p>
            <a:pPr>
              <a:spcBef>
                <a:spcPts val="200"/>
              </a:spcBef>
              <a:spcAft>
                <a:spcPts val="0"/>
              </a:spcAft>
              <a:buNone/>
            </a:pPr>
            <a:endParaRPr lang="en-US" sz="1800" dirty="0" smtClean="0"/>
          </a:p>
          <a:p>
            <a:pPr>
              <a:spcBef>
                <a:spcPts val="200"/>
              </a:spcBef>
              <a:spcAft>
                <a:spcPts val="0"/>
              </a:spcAft>
              <a:buNone/>
            </a:pPr>
            <a:r>
              <a:rPr lang="en-US" sz="1800" dirty="0" smtClean="0"/>
              <a:t>Data Center Connect</a:t>
            </a:r>
          </a:p>
          <a:p>
            <a:pPr marL="287338" indent="-177800">
              <a:spcBef>
                <a:spcPts val="0"/>
              </a:spcBef>
              <a:spcAft>
                <a:spcPts val="0"/>
              </a:spcAft>
            </a:pPr>
            <a:r>
              <a:rPr lang="en-US" sz="1400" dirty="0" smtClean="0"/>
              <a:t>Leading optical portfolio</a:t>
            </a:r>
          </a:p>
          <a:p>
            <a:pPr marL="287338" indent="-177800">
              <a:spcBef>
                <a:spcPts val="0"/>
              </a:spcBef>
              <a:spcAft>
                <a:spcPts val="0"/>
              </a:spcAft>
            </a:pPr>
            <a:r>
              <a:rPr lang="en-US" sz="1400" dirty="0" smtClean="0"/>
              <a:t>End to end management</a:t>
            </a:r>
          </a:p>
        </p:txBody>
      </p:sp>
      <p:sp>
        <p:nvSpPr>
          <p:cNvPr id="3" name="Title 2"/>
          <p:cNvSpPr>
            <a:spLocks noGrp="1"/>
          </p:cNvSpPr>
          <p:nvPr>
            <p:ph type="title"/>
          </p:nvPr>
        </p:nvSpPr>
        <p:spPr>
          <a:xfrm>
            <a:off x="192379" y="362341"/>
            <a:ext cx="8645237" cy="568619"/>
          </a:xfrm>
        </p:spPr>
        <p:txBody>
          <a:bodyPr>
            <a:normAutofit/>
          </a:bodyPr>
          <a:lstStyle/>
          <a:p>
            <a:pPr>
              <a:lnSpc>
                <a:spcPct val="100000"/>
              </a:lnSpc>
            </a:pPr>
            <a:r>
              <a:rPr lang="en-US" sz="3000" dirty="0" smtClean="0">
                <a:latin typeface="Tahoma" pitchFamily="34" charset="0"/>
              </a:rPr>
              <a:t>Data Center Network Solution</a:t>
            </a:r>
            <a:endParaRPr lang="en-US" sz="3000" dirty="0">
              <a:latin typeface="Tahoma" pitchFamily="34" charset="0"/>
            </a:endParaRPr>
          </a:p>
        </p:txBody>
      </p:sp>
      <p:pic>
        <p:nvPicPr>
          <p:cNvPr id="3075" name="Picture 3"/>
          <p:cNvPicPr>
            <a:picLocks noChangeAspect="1" noChangeArrowheads="1"/>
          </p:cNvPicPr>
          <p:nvPr/>
        </p:nvPicPr>
        <p:blipFill>
          <a:blip r:embed="rId2" cstate="print"/>
          <a:srcRect/>
          <a:stretch>
            <a:fillRect/>
          </a:stretch>
        </p:blipFill>
        <p:spPr bwMode="auto">
          <a:xfrm>
            <a:off x="3181220" y="1771807"/>
            <a:ext cx="5901362" cy="4109877"/>
          </a:xfrm>
          <a:prstGeom prst="rect">
            <a:avLst/>
          </a:prstGeom>
          <a:noFill/>
          <a:ln w="9525">
            <a:noFill/>
            <a:miter lim="800000"/>
            <a:headEnd/>
            <a:tailEnd/>
          </a:ln>
          <a:effectLst/>
        </p:spPr>
      </p:pic>
      <p:sp>
        <p:nvSpPr>
          <p:cNvPr id="104" name="Explosion 1 103"/>
          <p:cNvSpPr/>
          <p:nvPr/>
        </p:nvSpPr>
        <p:spPr>
          <a:xfrm rot="20786461">
            <a:off x="4935636" y="3602170"/>
            <a:ext cx="977221" cy="574124"/>
          </a:xfrm>
          <a:prstGeom prst="irregularSeal1">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vNP, VEPA</a:t>
            </a:r>
            <a:endParaRPr lang="en-US" sz="800" b="1" dirty="0">
              <a:solidFill>
                <a:schemeClr val="tx1"/>
              </a:solidFill>
            </a:endParaRPr>
          </a:p>
        </p:txBody>
      </p:sp>
      <p:sp>
        <p:nvSpPr>
          <p:cNvPr id="105" name="Explosion 1 104"/>
          <p:cNvSpPr/>
          <p:nvPr/>
        </p:nvSpPr>
        <p:spPr>
          <a:xfrm rot="20786461">
            <a:off x="6071065" y="3132343"/>
            <a:ext cx="609692" cy="574124"/>
          </a:xfrm>
          <a:prstGeom prst="irregularSeal1">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40 GigE</a:t>
            </a:r>
            <a:endParaRPr lang="en-US" sz="800" b="1" dirty="0">
              <a:solidFill>
                <a:schemeClr val="tx1"/>
              </a:solidFill>
            </a:endParaRPr>
          </a:p>
        </p:txBody>
      </p:sp>
      <p:sp>
        <p:nvSpPr>
          <p:cNvPr id="107" name="Explosion 1 106"/>
          <p:cNvSpPr/>
          <p:nvPr/>
        </p:nvSpPr>
        <p:spPr>
          <a:xfrm rot="20786461">
            <a:off x="7763018" y="3625327"/>
            <a:ext cx="1095280" cy="574124"/>
          </a:xfrm>
          <a:prstGeom prst="irregularSeal1">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SPB, VC DCB, VEPA</a:t>
            </a:r>
            <a:endParaRPr lang="en-US" sz="800" b="1" dirty="0">
              <a:solidFill>
                <a:schemeClr val="tx1"/>
              </a:solidFill>
            </a:endParaRPr>
          </a:p>
        </p:txBody>
      </p:sp>
      <p:pic>
        <p:nvPicPr>
          <p:cNvPr id="110" name="Picture 5" descr="http://all.alcatel-lucent.com/wps/PA_1_B_1OB/images/Images/Resource/BOI_2011_DataCenter_220x189.jpg"/>
          <p:cNvPicPr>
            <a:picLocks noChangeAspect="1" noChangeArrowheads="1"/>
          </p:cNvPicPr>
          <p:nvPr/>
        </p:nvPicPr>
        <p:blipFill>
          <a:blip r:embed="rId3" cstate="print"/>
          <a:srcRect/>
          <a:stretch>
            <a:fillRect/>
          </a:stretch>
        </p:blipFill>
        <p:spPr bwMode="auto">
          <a:xfrm>
            <a:off x="7874593" y="0"/>
            <a:ext cx="1269407" cy="1054100"/>
          </a:xfrm>
          <a:prstGeom prst="rect">
            <a:avLst/>
          </a:prstGeom>
          <a:noFill/>
          <a:ln w="9525">
            <a:noFill/>
            <a:miter lim="800000"/>
            <a:headEnd/>
            <a:tailEnd/>
          </a:ln>
        </p:spPr>
      </p:pic>
      <p:sp>
        <p:nvSpPr>
          <p:cNvPr id="10" name="Explosion 1 9"/>
          <p:cNvSpPr/>
          <p:nvPr/>
        </p:nvSpPr>
        <p:spPr>
          <a:xfrm rot="20786461">
            <a:off x="6791599" y="3075422"/>
            <a:ext cx="1095280" cy="574124"/>
          </a:xfrm>
          <a:prstGeom prst="irregularSeal1">
            <a:avLst/>
          </a:prstGeom>
          <a:solidFill>
            <a:srgbClr val="FFC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800" b="1" dirty="0" smtClean="0">
                <a:solidFill>
                  <a:schemeClr val="tx1"/>
                </a:solidFill>
              </a:rPr>
              <a:t>SPB, VC DCB, VEPA</a:t>
            </a:r>
            <a:endParaRPr lang="en-US" sz="800" b="1" dirty="0">
              <a:solidFill>
                <a:schemeClr val="tx1"/>
              </a:solidFill>
            </a:endParaRPr>
          </a:p>
        </p:txBody>
      </p:sp>
      <p:pic>
        <p:nvPicPr>
          <p:cNvPr id="11" name="Picture 27"/>
          <p:cNvPicPr>
            <a:picLocks noChangeAspect="1" noChangeArrowheads="1"/>
          </p:cNvPicPr>
          <p:nvPr/>
        </p:nvPicPr>
        <p:blipFill>
          <a:blip r:embed="rId4" cstate="print">
            <a:duotone>
              <a:schemeClr val="accent2">
                <a:shade val="45000"/>
                <a:satMod val="135000"/>
              </a:schemeClr>
              <a:prstClr val="white"/>
            </a:duotone>
            <a:lum bright="-20000" contrast="36000"/>
          </a:blip>
          <a:srcRect l="11964" t="8861" r="16768" b="12152"/>
          <a:stretch>
            <a:fillRect/>
          </a:stretch>
        </p:blipFill>
        <p:spPr bwMode="auto">
          <a:xfrm>
            <a:off x="8192218" y="1957388"/>
            <a:ext cx="357684" cy="27352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6130" y="1356038"/>
            <a:ext cx="4755127" cy="4465642"/>
          </a:xfrm>
        </p:spPr>
        <p:txBody>
          <a:bodyPr/>
          <a:lstStyle/>
          <a:p>
            <a:pPr marL="171450" lvl="1" indent="-171450" algn="ctr">
              <a:spcAft>
                <a:spcPts val="300"/>
              </a:spcAft>
              <a:buNone/>
            </a:pPr>
            <a:r>
              <a:rPr lang="en-US" sz="2000" dirty="0" smtClean="0"/>
              <a:t>Flattened Network</a:t>
            </a:r>
          </a:p>
          <a:p>
            <a:pPr lvl="1">
              <a:spcBef>
                <a:spcPts val="1200"/>
              </a:spcBef>
            </a:pPr>
            <a:r>
              <a:rPr lang="en-US" sz="1600" dirty="0" smtClean="0"/>
              <a:t>Redundant attachment of servers</a:t>
            </a:r>
          </a:p>
          <a:p>
            <a:pPr lvl="1">
              <a:spcBef>
                <a:spcPts val="100"/>
              </a:spcBef>
            </a:pPr>
            <a:r>
              <a:rPr lang="en-US" sz="1600" dirty="0" smtClean="0"/>
              <a:t>Redundant attachment of storage</a:t>
            </a:r>
          </a:p>
          <a:p>
            <a:pPr lvl="1">
              <a:spcBef>
                <a:spcPts val="100"/>
              </a:spcBef>
            </a:pPr>
            <a:r>
              <a:rPr lang="en-US" sz="1600" dirty="0" smtClean="0"/>
              <a:t>Multi-Path Ethernet with MC-LAG, Shortest Path Bridging, Virtual Chassis</a:t>
            </a:r>
          </a:p>
          <a:p>
            <a:pPr lvl="1">
              <a:spcBef>
                <a:spcPts val="100"/>
              </a:spcBef>
            </a:pPr>
            <a:r>
              <a:rPr lang="en-US" sz="1600" dirty="0" smtClean="0"/>
              <a:t>Automated Virtual Machine mobility (vNP)</a:t>
            </a:r>
          </a:p>
          <a:p>
            <a:pPr lvl="1">
              <a:spcBef>
                <a:spcPts val="100"/>
              </a:spcBef>
            </a:pPr>
            <a:r>
              <a:rPr lang="en-US" sz="1600" dirty="0" smtClean="0"/>
              <a:t>Managed as a single unit with Virtual Chassis technology</a:t>
            </a:r>
          </a:p>
          <a:p>
            <a:pPr lvl="1">
              <a:spcBef>
                <a:spcPts val="100"/>
              </a:spcBef>
            </a:pPr>
            <a:r>
              <a:rPr lang="en-US" sz="1600" dirty="0" smtClean="0"/>
              <a:t>Lossless Ethernet with Data Center Bridging (DCB)</a:t>
            </a:r>
          </a:p>
          <a:p>
            <a:pPr lvl="1">
              <a:spcBef>
                <a:spcPts val="100"/>
              </a:spcBef>
            </a:pPr>
            <a:r>
              <a:rPr lang="en-US" sz="1600" dirty="0" smtClean="0"/>
              <a:t>Edge virtual bridging with Virtual Ethernet Bridging (VEB</a:t>
            </a:r>
            <a:r>
              <a:rPr lang="en-US" dirty="0" smtClean="0"/>
              <a:t>)</a:t>
            </a:r>
          </a:p>
          <a:p>
            <a:pPr lvl="1">
              <a:spcBef>
                <a:spcPts val="100"/>
              </a:spcBef>
            </a:pPr>
            <a:r>
              <a:rPr lang="en-US" sz="1600" dirty="0" smtClean="0"/>
              <a:t>Storage Convergence: iSCSI, </a:t>
            </a:r>
            <a:r>
              <a:rPr lang="en-US" sz="1600" dirty="0" err="1" smtClean="0"/>
              <a:t>FCoE,FC</a:t>
            </a:r>
            <a:endParaRPr lang="en-US" sz="1600" dirty="0"/>
          </a:p>
        </p:txBody>
      </p:sp>
      <p:sp>
        <p:nvSpPr>
          <p:cNvPr id="3" name="Title 2"/>
          <p:cNvSpPr>
            <a:spLocks noGrp="1"/>
          </p:cNvSpPr>
          <p:nvPr>
            <p:ph type="title"/>
          </p:nvPr>
        </p:nvSpPr>
        <p:spPr/>
        <p:txBody>
          <a:bodyPr rIns="0">
            <a:noAutofit/>
          </a:bodyPr>
          <a:lstStyle/>
          <a:p>
            <a:pPr>
              <a:lnSpc>
                <a:spcPct val="100000"/>
              </a:lnSpc>
            </a:pPr>
            <a:r>
              <a:rPr lang="en-US" sz="3000" dirty="0" smtClean="0">
                <a:solidFill>
                  <a:schemeClr val="tx1"/>
                </a:solidFill>
                <a:latin typeface="Tahoma" pitchFamily="34" charset="0"/>
              </a:rPr>
              <a:t>One Pod A Fully Featured Data Center Fabric</a:t>
            </a:r>
            <a:endParaRPr lang="en-US" sz="3000" dirty="0">
              <a:solidFill>
                <a:schemeClr val="tx1"/>
              </a:solidFill>
              <a:latin typeface="Tahoma" pitchFamily="34" charset="0"/>
            </a:endParaRPr>
          </a:p>
        </p:txBody>
      </p:sp>
      <p:sp>
        <p:nvSpPr>
          <p:cNvPr id="4" name="Rounded Rectangle 20"/>
          <p:cNvSpPr/>
          <p:nvPr/>
        </p:nvSpPr>
        <p:spPr bwMode="auto">
          <a:xfrm>
            <a:off x="6379085" y="1717985"/>
            <a:ext cx="1873004" cy="2181422"/>
          </a:xfrm>
          <a:prstGeom prst="roundRect">
            <a:avLst>
              <a:gd name="adj" fmla="val 10870"/>
            </a:avLst>
          </a:prstGeom>
          <a:solidFill>
            <a:schemeClr val="accent4">
              <a:lumMod val="40000"/>
              <a:lumOff val="60000"/>
            </a:schemeClr>
          </a:solidFill>
          <a:ln w="19050" cap="flat" cmpd="sng" algn="ctr">
            <a:noFill/>
            <a:prstDash val="solid"/>
            <a:round/>
            <a:headEnd type="none" w="med" len="med"/>
            <a:tailEnd type="none" w="med" len="me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lIns="0" tIns="0" rIns="0" bIns="0"/>
          <a:lstStyle/>
          <a:p>
            <a:pPr algn="ctr">
              <a:spcBef>
                <a:spcPts val="0"/>
              </a:spcBef>
              <a:defRPr/>
            </a:pPr>
            <a:r>
              <a:rPr lang="en-US" sz="1400" b="1" dirty="0" smtClean="0">
                <a:solidFill>
                  <a:srgbClr val="000000"/>
                </a:solidFill>
                <a:effectLst>
                  <a:outerShdw blurRad="38100" dist="38100" dir="2700000" algn="tl">
                    <a:srgbClr val="000000">
                      <a:alpha val="43137"/>
                    </a:srgbClr>
                  </a:outerShdw>
                </a:effectLst>
                <a:latin typeface="Arial" pitchFamily="34" charset="0"/>
              </a:rPr>
              <a:t>Pod </a:t>
            </a:r>
            <a:endParaRPr lang="en-US" b="1" dirty="0">
              <a:solidFill>
                <a:srgbClr val="000000"/>
              </a:solidFill>
              <a:effectLst>
                <a:outerShdw blurRad="38100" dist="38100" dir="2700000" algn="tl">
                  <a:srgbClr val="000000">
                    <a:alpha val="43137"/>
                  </a:srgbClr>
                </a:outerShdw>
              </a:effectLst>
              <a:latin typeface="Arial" pitchFamily="34" charset="0"/>
            </a:endParaRPr>
          </a:p>
        </p:txBody>
      </p:sp>
      <p:sp>
        <p:nvSpPr>
          <p:cNvPr id="5" name="Hexagon 4"/>
          <p:cNvSpPr/>
          <p:nvPr/>
        </p:nvSpPr>
        <p:spPr>
          <a:xfrm>
            <a:off x="6630602" y="2130275"/>
            <a:ext cx="1417637" cy="1301750"/>
          </a:xfrm>
          <a:prstGeom prst="hexagon">
            <a:avLst/>
          </a:prstGeom>
          <a:solidFill>
            <a:srgbClr val="DAEDEF"/>
          </a:solidFill>
          <a:ln w="76200" cap="flat" cmpd="sng" algn="ctr">
            <a:solidFill>
              <a:srgbClr val="0070C0"/>
            </a:solidFill>
            <a:prstDash val="solid"/>
          </a:ln>
          <a:effectLst/>
        </p:spPr>
        <p:txBody>
          <a:bodyPr lIns="0" tIns="0" rIns="0" bIns="0" anchor="ctr"/>
          <a:lstStyle/>
          <a:p>
            <a:pPr algn="ctr" fontAlgn="auto">
              <a:spcBef>
                <a:spcPts val="0"/>
              </a:spcBef>
              <a:spcAft>
                <a:spcPts val="0"/>
              </a:spcAft>
              <a:defRPr/>
            </a:pPr>
            <a:endParaRPr lang="en-US" sz="1200" b="1" kern="0">
              <a:solidFill>
                <a:srgbClr val="FFFFFF"/>
              </a:solidFill>
              <a:latin typeface="Arial"/>
            </a:endParaRPr>
          </a:p>
        </p:txBody>
      </p:sp>
      <p:cxnSp>
        <p:nvCxnSpPr>
          <p:cNvPr id="6" name="Straight Connector 40"/>
          <p:cNvCxnSpPr>
            <a:cxnSpLocks noChangeShapeType="1"/>
            <a:stCxn id="5" idx="1"/>
            <a:endCxn id="5" idx="2"/>
          </p:cNvCxnSpPr>
          <p:nvPr/>
        </p:nvCxnSpPr>
        <p:spPr bwMode="auto">
          <a:xfrm rot="16200000" flipH="1">
            <a:off x="6687752" y="2427137"/>
            <a:ext cx="1301750" cy="708025"/>
          </a:xfrm>
          <a:prstGeom prst="line">
            <a:avLst/>
          </a:prstGeom>
          <a:noFill/>
          <a:ln w="76200" algn="ctr">
            <a:solidFill>
              <a:srgbClr val="0070C0"/>
            </a:solidFill>
            <a:round/>
            <a:headEnd/>
            <a:tailEnd/>
          </a:ln>
        </p:spPr>
      </p:cxnSp>
      <p:cxnSp>
        <p:nvCxnSpPr>
          <p:cNvPr id="7" name="Straight Connector 41"/>
          <p:cNvCxnSpPr>
            <a:cxnSpLocks noChangeShapeType="1"/>
            <a:stCxn id="5" idx="1"/>
            <a:endCxn id="5" idx="2"/>
          </p:cNvCxnSpPr>
          <p:nvPr/>
        </p:nvCxnSpPr>
        <p:spPr bwMode="auto">
          <a:xfrm rot="-5400000" flipH="1" flipV="1">
            <a:off x="6687752" y="2427137"/>
            <a:ext cx="1301750" cy="708025"/>
          </a:xfrm>
          <a:prstGeom prst="line">
            <a:avLst/>
          </a:prstGeom>
          <a:noFill/>
          <a:ln w="76200" algn="ctr">
            <a:solidFill>
              <a:srgbClr val="0070C0"/>
            </a:solidFill>
            <a:round/>
            <a:headEnd/>
            <a:tailEnd/>
          </a:ln>
        </p:spPr>
      </p:cxnSp>
      <p:cxnSp>
        <p:nvCxnSpPr>
          <p:cNvPr id="8" name="Straight Connector 42"/>
          <p:cNvCxnSpPr>
            <a:cxnSpLocks noChangeShapeType="1"/>
          </p:cNvCxnSpPr>
          <p:nvPr/>
        </p:nvCxnSpPr>
        <p:spPr bwMode="auto">
          <a:xfrm rot="10800000" flipH="1">
            <a:off x="6630602" y="2781150"/>
            <a:ext cx="1417637" cy="0"/>
          </a:xfrm>
          <a:prstGeom prst="line">
            <a:avLst/>
          </a:prstGeom>
          <a:noFill/>
          <a:ln w="76200" algn="ctr">
            <a:solidFill>
              <a:srgbClr val="0070C0"/>
            </a:solidFill>
            <a:round/>
            <a:headEnd/>
            <a:tailEnd/>
          </a:ln>
        </p:spPr>
      </p:cxnSp>
      <p:cxnSp>
        <p:nvCxnSpPr>
          <p:cNvPr id="9" name="Straight Connector 43"/>
          <p:cNvCxnSpPr>
            <a:cxnSpLocks noChangeShapeType="1"/>
            <a:stCxn id="5" idx="1"/>
            <a:endCxn id="5" idx="2"/>
          </p:cNvCxnSpPr>
          <p:nvPr/>
        </p:nvCxnSpPr>
        <p:spPr bwMode="auto">
          <a:xfrm rot="-5400000" flipH="1" flipV="1">
            <a:off x="6836183" y="1924694"/>
            <a:ext cx="650875" cy="1062037"/>
          </a:xfrm>
          <a:prstGeom prst="line">
            <a:avLst/>
          </a:prstGeom>
          <a:noFill/>
          <a:ln w="76200" algn="ctr">
            <a:solidFill>
              <a:srgbClr val="0070C0"/>
            </a:solidFill>
            <a:round/>
            <a:headEnd/>
            <a:tailEnd/>
          </a:ln>
        </p:spPr>
      </p:cxnSp>
      <p:cxnSp>
        <p:nvCxnSpPr>
          <p:cNvPr id="10" name="Straight Connector 44"/>
          <p:cNvCxnSpPr>
            <a:cxnSpLocks noChangeShapeType="1"/>
            <a:stCxn id="5" idx="1"/>
            <a:endCxn id="5" idx="2"/>
          </p:cNvCxnSpPr>
          <p:nvPr/>
        </p:nvCxnSpPr>
        <p:spPr bwMode="auto">
          <a:xfrm rot="16200000" flipH="1">
            <a:off x="7041764" y="2781150"/>
            <a:ext cx="1301750" cy="0"/>
          </a:xfrm>
          <a:prstGeom prst="line">
            <a:avLst/>
          </a:prstGeom>
          <a:noFill/>
          <a:ln w="76200" algn="ctr">
            <a:solidFill>
              <a:srgbClr val="0070C0"/>
            </a:solidFill>
            <a:round/>
            <a:headEnd/>
            <a:tailEnd/>
          </a:ln>
        </p:spPr>
      </p:cxnSp>
      <p:cxnSp>
        <p:nvCxnSpPr>
          <p:cNvPr id="11" name="Straight Connector 45"/>
          <p:cNvCxnSpPr>
            <a:cxnSpLocks noChangeShapeType="1"/>
            <a:stCxn id="5" idx="1"/>
            <a:endCxn id="5" idx="2"/>
          </p:cNvCxnSpPr>
          <p:nvPr/>
        </p:nvCxnSpPr>
        <p:spPr bwMode="auto">
          <a:xfrm rot="16200000" flipH="1">
            <a:off x="7190989" y="1923900"/>
            <a:ext cx="650875" cy="1063625"/>
          </a:xfrm>
          <a:prstGeom prst="line">
            <a:avLst/>
          </a:prstGeom>
          <a:noFill/>
          <a:ln w="76200" algn="ctr">
            <a:solidFill>
              <a:srgbClr val="0070C0"/>
            </a:solidFill>
            <a:round/>
            <a:headEnd/>
            <a:tailEnd/>
          </a:ln>
        </p:spPr>
      </p:cxnSp>
      <p:cxnSp>
        <p:nvCxnSpPr>
          <p:cNvPr id="12" name="Straight Connector 46"/>
          <p:cNvCxnSpPr>
            <a:cxnSpLocks noChangeShapeType="1"/>
            <a:stCxn id="5" idx="1"/>
            <a:endCxn id="5" idx="2"/>
          </p:cNvCxnSpPr>
          <p:nvPr/>
        </p:nvCxnSpPr>
        <p:spPr bwMode="auto">
          <a:xfrm rot="16200000" flipH="1">
            <a:off x="6333739" y="2781150"/>
            <a:ext cx="1301750" cy="0"/>
          </a:xfrm>
          <a:prstGeom prst="line">
            <a:avLst/>
          </a:prstGeom>
          <a:noFill/>
          <a:ln w="76200" algn="ctr">
            <a:solidFill>
              <a:srgbClr val="0070C0"/>
            </a:solidFill>
            <a:round/>
            <a:headEnd/>
            <a:tailEnd/>
          </a:ln>
        </p:spPr>
      </p:cxnSp>
      <p:cxnSp>
        <p:nvCxnSpPr>
          <p:cNvPr id="13" name="Straight Connector 47"/>
          <p:cNvCxnSpPr>
            <a:cxnSpLocks noChangeShapeType="1"/>
            <a:stCxn id="5" idx="2"/>
            <a:endCxn id="5" idx="2"/>
          </p:cNvCxnSpPr>
          <p:nvPr/>
        </p:nvCxnSpPr>
        <p:spPr bwMode="auto">
          <a:xfrm rot="5400000" flipH="1" flipV="1">
            <a:off x="7190989" y="2574775"/>
            <a:ext cx="650875" cy="1063625"/>
          </a:xfrm>
          <a:prstGeom prst="line">
            <a:avLst/>
          </a:prstGeom>
          <a:noFill/>
          <a:ln w="76200" algn="ctr">
            <a:solidFill>
              <a:srgbClr val="0070C0"/>
            </a:solidFill>
            <a:round/>
            <a:headEnd/>
            <a:tailEnd/>
          </a:ln>
        </p:spPr>
      </p:cxnSp>
      <p:cxnSp>
        <p:nvCxnSpPr>
          <p:cNvPr id="14" name="Straight Connector 48"/>
          <p:cNvCxnSpPr>
            <a:cxnSpLocks noChangeShapeType="1"/>
            <a:stCxn id="5" idx="2"/>
            <a:endCxn id="5" idx="2"/>
          </p:cNvCxnSpPr>
          <p:nvPr/>
        </p:nvCxnSpPr>
        <p:spPr bwMode="auto">
          <a:xfrm rot="10800000" flipH="1" flipV="1">
            <a:off x="6630602" y="2781150"/>
            <a:ext cx="1062037" cy="650875"/>
          </a:xfrm>
          <a:prstGeom prst="line">
            <a:avLst/>
          </a:prstGeom>
          <a:noFill/>
          <a:ln w="76200" algn="ctr">
            <a:solidFill>
              <a:srgbClr val="0070C0"/>
            </a:solidFill>
            <a:round/>
            <a:headEnd/>
            <a:tailEnd/>
          </a:ln>
        </p:spPr>
      </p:cxnSp>
      <p:sp>
        <p:nvSpPr>
          <p:cNvPr id="15" name="Rounded Rectangle 14"/>
          <p:cNvSpPr/>
          <p:nvPr/>
        </p:nvSpPr>
        <p:spPr>
          <a:xfrm>
            <a:off x="7501310" y="3257380"/>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16" name="Rounded Rectangle 15"/>
          <p:cNvSpPr/>
          <p:nvPr/>
        </p:nvSpPr>
        <p:spPr>
          <a:xfrm>
            <a:off x="6797426" y="2015880"/>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17" name="Rounded Rectangle 16"/>
          <p:cNvSpPr/>
          <p:nvPr/>
        </p:nvSpPr>
        <p:spPr>
          <a:xfrm>
            <a:off x="7510683" y="2015880"/>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18" name="Rounded Rectangle 17"/>
          <p:cNvSpPr/>
          <p:nvPr/>
        </p:nvSpPr>
        <p:spPr>
          <a:xfrm>
            <a:off x="7812064" y="2615843"/>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19" name="Rounded Rectangle 18"/>
          <p:cNvSpPr/>
          <p:nvPr/>
        </p:nvSpPr>
        <p:spPr>
          <a:xfrm>
            <a:off x="6443280" y="2615843"/>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20" name="Rounded Rectangle 19"/>
          <p:cNvSpPr/>
          <p:nvPr/>
        </p:nvSpPr>
        <p:spPr>
          <a:xfrm>
            <a:off x="6799639" y="3242846"/>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21" name="AutoShape 300"/>
          <p:cNvSpPr>
            <a:spLocks noChangeArrowheads="1"/>
          </p:cNvSpPr>
          <p:nvPr/>
        </p:nvSpPr>
        <p:spPr bwMode="auto">
          <a:xfrm>
            <a:off x="6024095" y="4204291"/>
            <a:ext cx="2537430" cy="1079501"/>
          </a:xfrm>
          <a:prstGeom prst="roundRect">
            <a:avLst>
              <a:gd name="adj" fmla="val 16667"/>
            </a:avLst>
          </a:prstGeom>
          <a:solidFill>
            <a:srgbClr val="DDDDDD"/>
          </a:solidFill>
          <a:ln w="9525">
            <a:noFill/>
            <a:round/>
            <a:headEnd/>
            <a:tailEnd/>
          </a:ln>
          <a:effectLst>
            <a:prstShdw prst="shdw17" dist="17961" dir="2700000">
              <a:srgbClr val="5A5A5A"/>
            </a:prstShdw>
          </a:effectLst>
          <a:scene3d>
            <a:camera prst="orthographicFront"/>
            <a:lightRig rig="threePt" dir="t"/>
          </a:scene3d>
          <a:sp3d>
            <a:bevelT/>
          </a:sp3d>
        </p:spPr>
        <p:txBody>
          <a:bodyPr wrap="none" anchor="ctr"/>
          <a:lstStyle/>
          <a:p>
            <a:pPr>
              <a:defRPr/>
            </a:pPr>
            <a:endParaRPr lang="en-US">
              <a:solidFill>
                <a:srgbClr val="000000"/>
              </a:solidFill>
              <a:latin typeface="Arial" pitchFamily="34" charset="0"/>
            </a:endParaRPr>
          </a:p>
        </p:txBody>
      </p:sp>
      <p:pic>
        <p:nvPicPr>
          <p:cNvPr id="22" name="Picture 47" descr="Blade"/>
          <p:cNvPicPr>
            <a:picLocks noChangeAspect="1" noChangeArrowheads="1"/>
          </p:cNvPicPr>
          <p:nvPr/>
        </p:nvPicPr>
        <p:blipFill>
          <a:blip r:embed="rId2" cstate="print"/>
          <a:srcRect/>
          <a:stretch>
            <a:fillRect/>
          </a:stretch>
        </p:blipFill>
        <p:spPr bwMode="auto">
          <a:xfrm>
            <a:off x="6419645" y="4753720"/>
            <a:ext cx="495300" cy="166688"/>
          </a:xfrm>
          <a:prstGeom prst="rect">
            <a:avLst/>
          </a:prstGeom>
          <a:noFill/>
          <a:ln w="9525">
            <a:noFill/>
            <a:miter lim="800000"/>
            <a:headEnd/>
            <a:tailEnd/>
          </a:ln>
        </p:spPr>
      </p:pic>
      <p:pic>
        <p:nvPicPr>
          <p:cNvPr id="23" name="Picture 47" descr="Blade"/>
          <p:cNvPicPr>
            <a:picLocks noChangeAspect="1" noChangeArrowheads="1"/>
          </p:cNvPicPr>
          <p:nvPr/>
        </p:nvPicPr>
        <p:blipFill>
          <a:blip r:embed="rId2" cstate="print"/>
          <a:srcRect/>
          <a:stretch>
            <a:fillRect/>
          </a:stretch>
        </p:blipFill>
        <p:spPr bwMode="auto">
          <a:xfrm>
            <a:off x="6419645" y="4688633"/>
            <a:ext cx="495300" cy="168275"/>
          </a:xfrm>
          <a:prstGeom prst="rect">
            <a:avLst/>
          </a:prstGeom>
          <a:noFill/>
          <a:ln w="9525">
            <a:noFill/>
            <a:miter lim="800000"/>
            <a:headEnd/>
            <a:tailEnd/>
          </a:ln>
        </p:spPr>
      </p:pic>
      <p:pic>
        <p:nvPicPr>
          <p:cNvPr id="24" name="Picture 47" descr="Blade"/>
          <p:cNvPicPr>
            <a:picLocks noChangeAspect="1" noChangeArrowheads="1"/>
          </p:cNvPicPr>
          <p:nvPr/>
        </p:nvPicPr>
        <p:blipFill>
          <a:blip r:embed="rId2" cstate="print"/>
          <a:srcRect/>
          <a:stretch>
            <a:fillRect/>
          </a:stretch>
        </p:blipFill>
        <p:spPr bwMode="auto">
          <a:xfrm>
            <a:off x="6419645" y="4625133"/>
            <a:ext cx="495300" cy="168275"/>
          </a:xfrm>
          <a:prstGeom prst="rect">
            <a:avLst/>
          </a:prstGeom>
          <a:noFill/>
          <a:ln w="9525">
            <a:noFill/>
            <a:miter lim="800000"/>
            <a:headEnd/>
            <a:tailEnd/>
          </a:ln>
        </p:spPr>
      </p:pic>
      <p:pic>
        <p:nvPicPr>
          <p:cNvPr id="25" name="Picture 47" descr="Blade"/>
          <p:cNvPicPr>
            <a:picLocks noChangeAspect="1" noChangeArrowheads="1"/>
          </p:cNvPicPr>
          <p:nvPr/>
        </p:nvPicPr>
        <p:blipFill>
          <a:blip r:embed="rId2" cstate="print"/>
          <a:srcRect/>
          <a:stretch>
            <a:fillRect/>
          </a:stretch>
        </p:blipFill>
        <p:spPr bwMode="auto">
          <a:xfrm>
            <a:off x="6419645" y="4561633"/>
            <a:ext cx="495300" cy="168275"/>
          </a:xfrm>
          <a:prstGeom prst="rect">
            <a:avLst/>
          </a:prstGeom>
          <a:noFill/>
          <a:ln w="9525">
            <a:noFill/>
            <a:miter lim="800000"/>
            <a:headEnd/>
            <a:tailEnd/>
          </a:ln>
        </p:spPr>
      </p:pic>
      <p:pic>
        <p:nvPicPr>
          <p:cNvPr id="26" name="Picture 47" descr="Blade"/>
          <p:cNvPicPr>
            <a:picLocks noChangeAspect="1" noChangeArrowheads="1"/>
          </p:cNvPicPr>
          <p:nvPr/>
        </p:nvPicPr>
        <p:blipFill>
          <a:blip r:embed="rId2" cstate="print"/>
          <a:srcRect/>
          <a:stretch>
            <a:fillRect/>
          </a:stretch>
        </p:blipFill>
        <p:spPr bwMode="auto">
          <a:xfrm>
            <a:off x="6419645" y="4498133"/>
            <a:ext cx="495300" cy="166687"/>
          </a:xfrm>
          <a:prstGeom prst="rect">
            <a:avLst/>
          </a:prstGeom>
          <a:noFill/>
          <a:ln w="9525">
            <a:noFill/>
            <a:miter lim="800000"/>
            <a:headEnd/>
            <a:tailEnd/>
          </a:ln>
        </p:spPr>
      </p:pic>
      <p:pic>
        <p:nvPicPr>
          <p:cNvPr id="27" name="Picture 47" descr="Blade"/>
          <p:cNvPicPr>
            <a:picLocks noChangeAspect="1" noChangeArrowheads="1"/>
          </p:cNvPicPr>
          <p:nvPr/>
        </p:nvPicPr>
        <p:blipFill>
          <a:blip r:embed="rId2" cstate="print"/>
          <a:srcRect/>
          <a:stretch>
            <a:fillRect/>
          </a:stretch>
        </p:blipFill>
        <p:spPr bwMode="auto">
          <a:xfrm>
            <a:off x="6419645" y="4434633"/>
            <a:ext cx="495300" cy="166687"/>
          </a:xfrm>
          <a:prstGeom prst="rect">
            <a:avLst/>
          </a:prstGeom>
          <a:noFill/>
          <a:ln w="9525">
            <a:noFill/>
            <a:miter lim="800000"/>
            <a:headEnd/>
            <a:tailEnd/>
          </a:ln>
        </p:spPr>
      </p:pic>
      <p:pic>
        <p:nvPicPr>
          <p:cNvPr id="28" name="Picture 47" descr="Blade"/>
          <p:cNvPicPr>
            <a:picLocks noChangeAspect="1" noChangeArrowheads="1"/>
          </p:cNvPicPr>
          <p:nvPr/>
        </p:nvPicPr>
        <p:blipFill>
          <a:blip r:embed="rId2" cstate="print"/>
          <a:srcRect/>
          <a:stretch>
            <a:fillRect/>
          </a:stretch>
        </p:blipFill>
        <p:spPr bwMode="auto">
          <a:xfrm>
            <a:off x="6419645" y="4371133"/>
            <a:ext cx="495300" cy="166687"/>
          </a:xfrm>
          <a:prstGeom prst="rect">
            <a:avLst/>
          </a:prstGeom>
          <a:noFill/>
          <a:ln w="9525">
            <a:noFill/>
            <a:miter lim="800000"/>
            <a:headEnd/>
            <a:tailEnd/>
          </a:ln>
        </p:spPr>
      </p:pic>
      <p:sp>
        <p:nvSpPr>
          <p:cNvPr id="29" name="TextBox 152"/>
          <p:cNvSpPr txBox="1">
            <a:spLocks noChangeArrowheads="1"/>
          </p:cNvSpPr>
          <p:nvPr/>
        </p:nvSpPr>
        <p:spPr bwMode="auto">
          <a:xfrm>
            <a:off x="6161550" y="4976057"/>
            <a:ext cx="1035050" cy="258532"/>
          </a:xfrm>
          <a:prstGeom prst="rect">
            <a:avLst/>
          </a:prstGeom>
          <a:noFill/>
          <a:ln w="9525">
            <a:noFill/>
            <a:miter lim="800000"/>
            <a:headEnd/>
            <a:tailEnd/>
          </a:ln>
        </p:spPr>
        <p:txBody>
          <a:bodyPr>
            <a:spAutoFit/>
          </a:bodyPr>
          <a:lstStyle/>
          <a:p>
            <a:pPr algn="ctr">
              <a:lnSpc>
                <a:spcPct val="90000"/>
              </a:lnSpc>
            </a:pPr>
            <a:r>
              <a:rPr lang="en-US" sz="1200" dirty="0" smtClean="0">
                <a:solidFill>
                  <a:srgbClr val="000000"/>
                </a:solidFill>
                <a:latin typeface="Arial" pitchFamily="34" charset="0"/>
              </a:rPr>
              <a:t>Servers</a:t>
            </a:r>
            <a:endParaRPr lang="en-US" sz="1200" dirty="0">
              <a:solidFill>
                <a:srgbClr val="000000"/>
              </a:solidFill>
              <a:latin typeface="Arial" pitchFamily="34" charset="0"/>
            </a:endParaRPr>
          </a:p>
        </p:txBody>
      </p:sp>
      <p:pic>
        <p:nvPicPr>
          <p:cNvPr id="30" name="Picture 63" descr="Database"/>
          <p:cNvPicPr>
            <a:picLocks noChangeAspect="1" noChangeArrowheads="1"/>
          </p:cNvPicPr>
          <p:nvPr/>
        </p:nvPicPr>
        <p:blipFill>
          <a:blip r:embed="rId3" cstate="print"/>
          <a:srcRect/>
          <a:stretch>
            <a:fillRect/>
          </a:stretch>
        </p:blipFill>
        <p:spPr bwMode="auto">
          <a:xfrm>
            <a:off x="7806033" y="4379070"/>
            <a:ext cx="290512" cy="285750"/>
          </a:xfrm>
          <a:prstGeom prst="rect">
            <a:avLst/>
          </a:prstGeom>
          <a:noFill/>
          <a:ln w="9525">
            <a:noFill/>
            <a:miter lim="800000"/>
            <a:headEnd/>
            <a:tailEnd/>
          </a:ln>
        </p:spPr>
      </p:pic>
      <p:sp>
        <p:nvSpPr>
          <p:cNvPr id="31" name="TextBox 191"/>
          <p:cNvSpPr txBox="1">
            <a:spLocks noChangeArrowheads="1"/>
          </p:cNvSpPr>
          <p:nvPr/>
        </p:nvSpPr>
        <p:spPr bwMode="auto">
          <a:xfrm>
            <a:off x="7346018" y="4823375"/>
            <a:ext cx="1237839" cy="415498"/>
          </a:xfrm>
          <a:prstGeom prst="rect">
            <a:avLst/>
          </a:prstGeom>
          <a:noFill/>
          <a:ln w="9525">
            <a:noFill/>
            <a:miter lim="800000"/>
            <a:headEnd/>
            <a:tailEnd/>
          </a:ln>
        </p:spPr>
        <p:txBody>
          <a:bodyPr wrap="none">
            <a:spAutoFit/>
          </a:bodyPr>
          <a:lstStyle/>
          <a:p>
            <a:pPr algn="ctr"/>
            <a:r>
              <a:rPr lang="en-US" sz="1100" dirty="0" smtClean="0">
                <a:solidFill>
                  <a:srgbClr val="000000"/>
                </a:solidFill>
                <a:latin typeface="Arial" pitchFamily="34" charset="0"/>
              </a:rPr>
              <a:t>Storage</a:t>
            </a:r>
          </a:p>
          <a:p>
            <a:pPr algn="ctr"/>
            <a:r>
              <a:rPr lang="en-US" sz="1000" dirty="0" smtClean="0">
                <a:solidFill>
                  <a:srgbClr val="000000"/>
                </a:solidFill>
                <a:latin typeface="Arial" pitchFamily="34" charset="0"/>
              </a:rPr>
              <a:t>(iSCSI, FCoE, FC)</a:t>
            </a:r>
            <a:endParaRPr lang="en-US" sz="1000" dirty="0">
              <a:solidFill>
                <a:srgbClr val="000000"/>
              </a:solidFill>
              <a:latin typeface="Arial" pitchFamily="34" charset="0"/>
            </a:endParaRPr>
          </a:p>
        </p:txBody>
      </p:sp>
      <p:cxnSp>
        <p:nvCxnSpPr>
          <p:cNvPr id="32" name="Straight Connector 31"/>
          <p:cNvCxnSpPr>
            <a:cxnSpLocks noChangeShapeType="1"/>
          </p:cNvCxnSpPr>
          <p:nvPr/>
        </p:nvCxnSpPr>
        <p:spPr bwMode="auto">
          <a:xfrm rot="5400000">
            <a:off x="6983864" y="4729908"/>
            <a:ext cx="655637" cy="0"/>
          </a:xfrm>
          <a:prstGeom prst="line">
            <a:avLst/>
          </a:prstGeom>
          <a:noFill/>
          <a:ln w="19050" algn="ctr">
            <a:solidFill>
              <a:schemeClr val="tx1"/>
            </a:solidFill>
            <a:round/>
            <a:headEnd/>
            <a:tailEnd/>
          </a:ln>
        </p:spPr>
      </p:cxnSp>
      <p:sp>
        <p:nvSpPr>
          <p:cNvPr id="33" name="Line 271"/>
          <p:cNvSpPr>
            <a:spLocks noChangeShapeType="1"/>
          </p:cNvSpPr>
          <p:nvPr/>
        </p:nvSpPr>
        <p:spPr bwMode="auto">
          <a:xfrm flipH="1">
            <a:off x="6636993" y="3574384"/>
            <a:ext cx="318895" cy="796750"/>
          </a:xfrm>
          <a:prstGeom prst="line">
            <a:avLst/>
          </a:prstGeom>
          <a:noFill/>
          <a:ln w="28575">
            <a:solidFill>
              <a:schemeClr val="tx1"/>
            </a:solidFill>
            <a:round/>
            <a:headEnd/>
            <a:tailEnd/>
          </a:ln>
        </p:spPr>
        <p:txBody>
          <a:bodyPr/>
          <a:lstStyle/>
          <a:p>
            <a:endParaRPr lang="en-US">
              <a:solidFill>
                <a:srgbClr val="000000"/>
              </a:solidFill>
              <a:latin typeface="Arial" pitchFamily="34" charset="0"/>
            </a:endParaRPr>
          </a:p>
        </p:txBody>
      </p:sp>
      <p:sp>
        <p:nvSpPr>
          <p:cNvPr id="34" name="Line 271"/>
          <p:cNvSpPr>
            <a:spLocks noChangeShapeType="1"/>
          </p:cNvSpPr>
          <p:nvPr/>
        </p:nvSpPr>
        <p:spPr bwMode="auto">
          <a:xfrm flipH="1">
            <a:off x="6636994" y="3574686"/>
            <a:ext cx="1055644" cy="827404"/>
          </a:xfrm>
          <a:prstGeom prst="line">
            <a:avLst/>
          </a:prstGeom>
          <a:noFill/>
          <a:ln w="28575">
            <a:solidFill>
              <a:schemeClr val="tx1"/>
            </a:solidFill>
            <a:round/>
            <a:headEnd/>
            <a:tailEnd/>
          </a:ln>
        </p:spPr>
        <p:txBody>
          <a:bodyPr/>
          <a:lstStyle/>
          <a:p>
            <a:endParaRPr lang="en-US">
              <a:solidFill>
                <a:srgbClr val="000000"/>
              </a:solidFill>
              <a:latin typeface="Arial" pitchFamily="34" charset="0"/>
            </a:endParaRPr>
          </a:p>
        </p:txBody>
      </p:sp>
      <p:sp>
        <p:nvSpPr>
          <p:cNvPr id="35" name="Line 271"/>
          <p:cNvSpPr>
            <a:spLocks noChangeShapeType="1"/>
          </p:cNvSpPr>
          <p:nvPr/>
        </p:nvSpPr>
        <p:spPr bwMode="auto">
          <a:xfrm flipH="1" flipV="1">
            <a:off x="7692638" y="3574684"/>
            <a:ext cx="209762" cy="819439"/>
          </a:xfrm>
          <a:prstGeom prst="line">
            <a:avLst/>
          </a:prstGeom>
          <a:noFill/>
          <a:ln w="28575">
            <a:solidFill>
              <a:schemeClr val="tx1"/>
            </a:solidFill>
            <a:round/>
            <a:headEnd/>
            <a:tailEnd/>
          </a:ln>
        </p:spPr>
        <p:txBody>
          <a:bodyPr/>
          <a:lstStyle/>
          <a:p>
            <a:endParaRPr lang="en-US">
              <a:solidFill>
                <a:srgbClr val="000000"/>
              </a:solidFill>
              <a:latin typeface="Arial" pitchFamily="34" charset="0"/>
            </a:endParaRPr>
          </a:p>
        </p:txBody>
      </p:sp>
      <p:sp>
        <p:nvSpPr>
          <p:cNvPr id="36" name="Line 271"/>
          <p:cNvSpPr>
            <a:spLocks noChangeShapeType="1"/>
          </p:cNvSpPr>
          <p:nvPr/>
        </p:nvSpPr>
        <p:spPr bwMode="auto">
          <a:xfrm flipH="1" flipV="1">
            <a:off x="6955887" y="3574682"/>
            <a:ext cx="946512" cy="819441"/>
          </a:xfrm>
          <a:prstGeom prst="line">
            <a:avLst/>
          </a:prstGeom>
          <a:noFill/>
          <a:ln w="28575">
            <a:solidFill>
              <a:schemeClr val="tx1"/>
            </a:solidFill>
            <a:round/>
            <a:headEnd/>
            <a:tailEnd/>
          </a:ln>
        </p:spPr>
        <p:txBody>
          <a:bodyPr/>
          <a:lstStyle/>
          <a:p>
            <a:endParaRPr lang="en-US">
              <a:solidFill>
                <a:srgbClr val="000000"/>
              </a:solidFill>
              <a:latin typeface="Arial" pitchFamily="34" charset="0"/>
            </a:endParaRPr>
          </a:p>
        </p:txBody>
      </p:sp>
      <p:sp>
        <p:nvSpPr>
          <p:cNvPr id="37" name="Oval 302"/>
          <p:cNvSpPr>
            <a:spLocks noChangeArrowheads="1"/>
          </p:cNvSpPr>
          <p:nvPr/>
        </p:nvSpPr>
        <p:spPr bwMode="auto">
          <a:xfrm>
            <a:off x="6630601" y="4120831"/>
            <a:ext cx="318894" cy="139700"/>
          </a:xfrm>
          <a:prstGeom prst="ellipse">
            <a:avLst/>
          </a:prstGeom>
          <a:noFill/>
          <a:ln w="9525">
            <a:solidFill>
              <a:schemeClr val="tx1"/>
            </a:solidFill>
            <a:round/>
            <a:headEnd/>
            <a:tailEnd/>
          </a:ln>
        </p:spPr>
        <p:txBody>
          <a:bodyPr wrap="none" anchor="ctr"/>
          <a:lstStyle/>
          <a:p>
            <a:endParaRPr lang="fr-FR">
              <a:solidFill>
                <a:srgbClr val="000000"/>
              </a:solidFill>
              <a:latin typeface="Arial" pitchFamily="34" charset="0"/>
            </a:endParaRPr>
          </a:p>
        </p:txBody>
      </p:sp>
      <p:sp>
        <p:nvSpPr>
          <p:cNvPr id="38" name="Oval 302"/>
          <p:cNvSpPr>
            <a:spLocks noChangeArrowheads="1"/>
          </p:cNvSpPr>
          <p:nvPr/>
        </p:nvSpPr>
        <p:spPr bwMode="auto">
          <a:xfrm>
            <a:off x="7595538" y="4119487"/>
            <a:ext cx="318894" cy="139700"/>
          </a:xfrm>
          <a:prstGeom prst="ellipse">
            <a:avLst/>
          </a:prstGeom>
          <a:noFill/>
          <a:ln w="9525">
            <a:solidFill>
              <a:schemeClr val="tx1"/>
            </a:solidFill>
            <a:round/>
            <a:headEnd/>
            <a:tailEnd/>
          </a:ln>
        </p:spPr>
        <p:txBody>
          <a:bodyPr wrap="none" anchor="ctr"/>
          <a:lstStyle/>
          <a:p>
            <a:endParaRPr lang="fr-FR">
              <a:solidFill>
                <a:srgbClr val="000000"/>
              </a:solidFill>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0"/>
          <p:cNvSpPr/>
          <p:nvPr/>
        </p:nvSpPr>
        <p:spPr bwMode="auto">
          <a:xfrm>
            <a:off x="578746" y="1821322"/>
            <a:ext cx="1873004" cy="2505091"/>
          </a:xfrm>
          <a:prstGeom prst="roundRect">
            <a:avLst>
              <a:gd name="adj" fmla="val 10870"/>
            </a:avLst>
          </a:prstGeom>
          <a:solidFill>
            <a:schemeClr val="accent4">
              <a:lumMod val="40000"/>
              <a:lumOff val="60000"/>
            </a:schemeClr>
          </a:solidFill>
          <a:ln w="19050" cap="flat" cmpd="sng" algn="ctr">
            <a:noFill/>
            <a:prstDash val="solid"/>
            <a:round/>
            <a:headEnd type="none" w="med" len="med"/>
            <a:tailEnd type="none" w="med" len="me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lIns="0" tIns="0" rIns="0" bIns="0"/>
          <a:lstStyle/>
          <a:p>
            <a:pPr algn="ctr">
              <a:lnSpc>
                <a:spcPct val="90000"/>
              </a:lnSpc>
              <a:defRPr/>
            </a:pPr>
            <a:r>
              <a:rPr lang="en-US" sz="1400" b="1" dirty="0">
                <a:solidFill>
                  <a:srgbClr val="000000"/>
                </a:solidFill>
                <a:effectLst>
                  <a:outerShdw blurRad="38100" dist="38100" dir="2700000" algn="tl">
                    <a:srgbClr val="000000">
                      <a:alpha val="43137"/>
                    </a:srgbClr>
                  </a:outerShdw>
                </a:effectLst>
                <a:latin typeface="Arial" pitchFamily="34" charset="0"/>
              </a:rPr>
              <a:t>Pod</a:t>
            </a:r>
            <a:endParaRPr lang="en-US" b="1" dirty="0">
              <a:solidFill>
                <a:srgbClr val="000000"/>
              </a:solidFill>
              <a:effectLst>
                <a:outerShdw blurRad="38100" dist="38100" dir="2700000" algn="tl">
                  <a:srgbClr val="000000">
                    <a:alpha val="43137"/>
                  </a:srgbClr>
                </a:outerShdw>
              </a:effectLst>
              <a:latin typeface="Arial" pitchFamily="34" charset="0"/>
            </a:endParaRPr>
          </a:p>
        </p:txBody>
      </p:sp>
      <p:sp>
        <p:nvSpPr>
          <p:cNvPr id="3" name="Title 2"/>
          <p:cNvSpPr>
            <a:spLocks noGrp="1"/>
          </p:cNvSpPr>
          <p:nvPr>
            <p:ph type="title"/>
          </p:nvPr>
        </p:nvSpPr>
        <p:spPr>
          <a:xfrm>
            <a:off x="298450" y="328613"/>
            <a:ext cx="7793038" cy="590550"/>
          </a:xfrm>
        </p:spPr>
        <p:txBody>
          <a:bodyPr>
            <a:normAutofit/>
          </a:bodyPr>
          <a:lstStyle/>
          <a:p>
            <a:pPr>
              <a:tabLst>
                <a:tab pos="2974975" algn="l"/>
              </a:tabLst>
              <a:defRPr/>
            </a:pPr>
            <a:r>
              <a:rPr lang="en-US" sz="3000" dirty="0" smtClean="0">
                <a:solidFill>
                  <a:schemeClr val="tx1"/>
                </a:solidFill>
                <a:latin typeface="Tahoma" pitchFamily="34" charset="0"/>
              </a:rPr>
              <a:t>The Full Scale Mesh</a:t>
            </a:r>
            <a:endParaRPr lang="en-US" sz="3000" dirty="0">
              <a:solidFill>
                <a:schemeClr val="tx1"/>
              </a:solidFill>
              <a:latin typeface="Tahoma" pitchFamily="34" charset="0"/>
            </a:endParaRPr>
          </a:p>
        </p:txBody>
      </p:sp>
      <p:sp>
        <p:nvSpPr>
          <p:cNvPr id="40" name="Hexagon 39"/>
          <p:cNvSpPr/>
          <p:nvPr/>
        </p:nvSpPr>
        <p:spPr>
          <a:xfrm>
            <a:off x="830263" y="2233613"/>
            <a:ext cx="1417637" cy="1301750"/>
          </a:xfrm>
          <a:prstGeom prst="hexagon">
            <a:avLst/>
          </a:prstGeom>
          <a:solidFill>
            <a:srgbClr val="DAEDEF"/>
          </a:solidFill>
          <a:ln w="76200" cap="flat" cmpd="sng" algn="ctr">
            <a:solidFill>
              <a:srgbClr val="0070C0"/>
            </a:solidFill>
            <a:prstDash val="solid"/>
          </a:ln>
          <a:effectLst/>
        </p:spPr>
        <p:txBody>
          <a:bodyPr lIns="0" tIns="0" rIns="0" bIns="0" anchor="ctr"/>
          <a:lstStyle/>
          <a:p>
            <a:pPr algn="ctr" fontAlgn="auto">
              <a:spcBef>
                <a:spcPts val="0"/>
              </a:spcBef>
              <a:spcAft>
                <a:spcPts val="0"/>
              </a:spcAft>
              <a:defRPr/>
            </a:pPr>
            <a:endParaRPr lang="en-US" sz="1200" b="1" kern="0">
              <a:solidFill>
                <a:srgbClr val="FFFFFF"/>
              </a:solidFill>
              <a:latin typeface="Arial"/>
            </a:endParaRPr>
          </a:p>
        </p:txBody>
      </p:sp>
      <p:cxnSp>
        <p:nvCxnSpPr>
          <p:cNvPr id="23557" name="Straight Connector 40"/>
          <p:cNvCxnSpPr>
            <a:cxnSpLocks noChangeShapeType="1"/>
            <a:stCxn id="40" idx="1"/>
            <a:endCxn id="40" idx="2"/>
          </p:cNvCxnSpPr>
          <p:nvPr/>
        </p:nvCxnSpPr>
        <p:spPr bwMode="auto">
          <a:xfrm rot="16200000" flipH="1">
            <a:off x="887413" y="2530475"/>
            <a:ext cx="1301750" cy="708025"/>
          </a:xfrm>
          <a:prstGeom prst="line">
            <a:avLst/>
          </a:prstGeom>
          <a:noFill/>
          <a:ln w="76200" algn="ctr">
            <a:solidFill>
              <a:srgbClr val="0070C0"/>
            </a:solidFill>
            <a:round/>
            <a:headEnd/>
            <a:tailEnd/>
          </a:ln>
        </p:spPr>
      </p:cxnSp>
      <p:cxnSp>
        <p:nvCxnSpPr>
          <p:cNvPr id="23558" name="Straight Connector 41"/>
          <p:cNvCxnSpPr>
            <a:cxnSpLocks noChangeShapeType="1"/>
            <a:stCxn id="40" idx="1"/>
            <a:endCxn id="40" idx="2"/>
          </p:cNvCxnSpPr>
          <p:nvPr/>
        </p:nvCxnSpPr>
        <p:spPr bwMode="auto">
          <a:xfrm rot="-5400000" flipH="1" flipV="1">
            <a:off x="887413" y="2530475"/>
            <a:ext cx="1301750" cy="708025"/>
          </a:xfrm>
          <a:prstGeom prst="line">
            <a:avLst/>
          </a:prstGeom>
          <a:noFill/>
          <a:ln w="76200" algn="ctr">
            <a:solidFill>
              <a:srgbClr val="0070C0"/>
            </a:solidFill>
            <a:round/>
            <a:headEnd/>
            <a:tailEnd/>
          </a:ln>
        </p:spPr>
      </p:cxnSp>
      <p:cxnSp>
        <p:nvCxnSpPr>
          <p:cNvPr id="23559" name="Straight Connector 42"/>
          <p:cNvCxnSpPr>
            <a:cxnSpLocks noChangeShapeType="1"/>
          </p:cNvCxnSpPr>
          <p:nvPr/>
        </p:nvCxnSpPr>
        <p:spPr bwMode="auto">
          <a:xfrm rot="10800000" flipH="1">
            <a:off x="830263" y="2884488"/>
            <a:ext cx="1417637" cy="0"/>
          </a:xfrm>
          <a:prstGeom prst="line">
            <a:avLst/>
          </a:prstGeom>
          <a:noFill/>
          <a:ln w="76200" algn="ctr">
            <a:solidFill>
              <a:srgbClr val="0070C0"/>
            </a:solidFill>
            <a:round/>
            <a:headEnd/>
            <a:tailEnd/>
          </a:ln>
        </p:spPr>
      </p:cxnSp>
      <p:cxnSp>
        <p:nvCxnSpPr>
          <p:cNvPr id="23560" name="Straight Connector 43"/>
          <p:cNvCxnSpPr>
            <a:cxnSpLocks noChangeShapeType="1"/>
            <a:stCxn id="40" idx="1"/>
            <a:endCxn id="40" idx="2"/>
          </p:cNvCxnSpPr>
          <p:nvPr/>
        </p:nvCxnSpPr>
        <p:spPr bwMode="auto">
          <a:xfrm rot="-5400000" flipH="1" flipV="1">
            <a:off x="1035844" y="2028032"/>
            <a:ext cx="650875" cy="1062037"/>
          </a:xfrm>
          <a:prstGeom prst="line">
            <a:avLst/>
          </a:prstGeom>
          <a:noFill/>
          <a:ln w="76200" algn="ctr">
            <a:solidFill>
              <a:srgbClr val="0070C0"/>
            </a:solidFill>
            <a:round/>
            <a:headEnd/>
            <a:tailEnd/>
          </a:ln>
        </p:spPr>
      </p:cxnSp>
      <p:cxnSp>
        <p:nvCxnSpPr>
          <p:cNvPr id="23561" name="Straight Connector 44"/>
          <p:cNvCxnSpPr>
            <a:cxnSpLocks noChangeShapeType="1"/>
            <a:stCxn id="40" idx="1"/>
            <a:endCxn id="40" idx="2"/>
          </p:cNvCxnSpPr>
          <p:nvPr/>
        </p:nvCxnSpPr>
        <p:spPr bwMode="auto">
          <a:xfrm rot="16200000" flipH="1">
            <a:off x="1241425" y="2884488"/>
            <a:ext cx="1301750" cy="0"/>
          </a:xfrm>
          <a:prstGeom prst="line">
            <a:avLst/>
          </a:prstGeom>
          <a:noFill/>
          <a:ln w="76200" algn="ctr">
            <a:solidFill>
              <a:srgbClr val="0070C0"/>
            </a:solidFill>
            <a:round/>
            <a:headEnd/>
            <a:tailEnd/>
          </a:ln>
        </p:spPr>
      </p:cxnSp>
      <p:cxnSp>
        <p:nvCxnSpPr>
          <p:cNvPr id="23562" name="Straight Connector 45"/>
          <p:cNvCxnSpPr>
            <a:cxnSpLocks noChangeShapeType="1"/>
            <a:stCxn id="40" idx="1"/>
            <a:endCxn id="40" idx="2"/>
          </p:cNvCxnSpPr>
          <p:nvPr/>
        </p:nvCxnSpPr>
        <p:spPr bwMode="auto">
          <a:xfrm rot="16200000" flipH="1">
            <a:off x="1390650" y="2027238"/>
            <a:ext cx="650875" cy="1063625"/>
          </a:xfrm>
          <a:prstGeom prst="line">
            <a:avLst/>
          </a:prstGeom>
          <a:noFill/>
          <a:ln w="76200" algn="ctr">
            <a:solidFill>
              <a:srgbClr val="0070C0"/>
            </a:solidFill>
            <a:round/>
            <a:headEnd/>
            <a:tailEnd/>
          </a:ln>
        </p:spPr>
      </p:cxnSp>
      <p:cxnSp>
        <p:nvCxnSpPr>
          <p:cNvPr id="23563" name="Straight Connector 46"/>
          <p:cNvCxnSpPr>
            <a:cxnSpLocks noChangeShapeType="1"/>
            <a:stCxn id="40" idx="1"/>
            <a:endCxn id="40" idx="2"/>
          </p:cNvCxnSpPr>
          <p:nvPr/>
        </p:nvCxnSpPr>
        <p:spPr bwMode="auto">
          <a:xfrm rot="16200000" flipH="1">
            <a:off x="533400" y="2884488"/>
            <a:ext cx="1301750" cy="0"/>
          </a:xfrm>
          <a:prstGeom prst="line">
            <a:avLst/>
          </a:prstGeom>
          <a:noFill/>
          <a:ln w="76200" algn="ctr">
            <a:solidFill>
              <a:srgbClr val="0070C0"/>
            </a:solidFill>
            <a:round/>
            <a:headEnd/>
            <a:tailEnd/>
          </a:ln>
        </p:spPr>
      </p:cxnSp>
      <p:cxnSp>
        <p:nvCxnSpPr>
          <p:cNvPr id="23564" name="Straight Connector 47"/>
          <p:cNvCxnSpPr>
            <a:cxnSpLocks noChangeShapeType="1"/>
            <a:stCxn id="40" idx="2"/>
            <a:endCxn id="40" idx="2"/>
          </p:cNvCxnSpPr>
          <p:nvPr/>
        </p:nvCxnSpPr>
        <p:spPr bwMode="auto">
          <a:xfrm rot="5400000" flipH="1" flipV="1">
            <a:off x="1390650" y="2678113"/>
            <a:ext cx="650875" cy="1063625"/>
          </a:xfrm>
          <a:prstGeom prst="line">
            <a:avLst/>
          </a:prstGeom>
          <a:noFill/>
          <a:ln w="76200" algn="ctr">
            <a:solidFill>
              <a:srgbClr val="0070C0"/>
            </a:solidFill>
            <a:round/>
            <a:headEnd/>
            <a:tailEnd/>
          </a:ln>
        </p:spPr>
      </p:cxnSp>
      <p:cxnSp>
        <p:nvCxnSpPr>
          <p:cNvPr id="23565" name="Straight Connector 48"/>
          <p:cNvCxnSpPr>
            <a:cxnSpLocks noChangeShapeType="1"/>
            <a:stCxn id="40" idx="2"/>
            <a:endCxn id="40" idx="2"/>
          </p:cNvCxnSpPr>
          <p:nvPr/>
        </p:nvCxnSpPr>
        <p:spPr bwMode="auto">
          <a:xfrm rot="10800000" flipH="1" flipV="1">
            <a:off x="830263" y="2884488"/>
            <a:ext cx="1062037" cy="650875"/>
          </a:xfrm>
          <a:prstGeom prst="line">
            <a:avLst/>
          </a:prstGeom>
          <a:noFill/>
          <a:ln w="76200" algn="ctr">
            <a:solidFill>
              <a:srgbClr val="0070C0"/>
            </a:solidFill>
            <a:round/>
            <a:headEnd/>
            <a:tailEnd/>
          </a:ln>
        </p:spPr>
      </p:cxnSp>
      <p:sp>
        <p:nvSpPr>
          <p:cNvPr id="23566" name="TextBox 170"/>
          <p:cNvSpPr txBox="1">
            <a:spLocks noChangeArrowheads="1"/>
          </p:cNvSpPr>
          <p:nvPr/>
        </p:nvSpPr>
        <p:spPr bwMode="auto">
          <a:xfrm>
            <a:off x="358775" y="6196013"/>
            <a:ext cx="4413250" cy="215900"/>
          </a:xfrm>
          <a:prstGeom prst="rect">
            <a:avLst/>
          </a:prstGeom>
          <a:noFill/>
          <a:ln w="9525">
            <a:noFill/>
            <a:miter lim="800000"/>
            <a:headEnd/>
            <a:tailEnd/>
          </a:ln>
        </p:spPr>
        <p:txBody>
          <a:bodyPr wrap="none">
            <a:spAutoFit/>
          </a:bodyPr>
          <a:lstStyle/>
          <a:p>
            <a:r>
              <a:rPr lang="en-US" sz="800">
                <a:solidFill>
                  <a:srgbClr val="000000"/>
                </a:solidFill>
                <a:latin typeface="Arial" pitchFamily="34" charset="0"/>
              </a:rPr>
              <a:t>*Assuming Server to Server Traffic 70% within a Pod, 20% between Pods and 10% Via Core</a:t>
            </a:r>
          </a:p>
        </p:txBody>
      </p:sp>
      <p:sp>
        <p:nvSpPr>
          <p:cNvPr id="57" name="Rounded Rectangle 20"/>
          <p:cNvSpPr/>
          <p:nvPr/>
        </p:nvSpPr>
        <p:spPr bwMode="auto">
          <a:xfrm>
            <a:off x="3124527" y="968086"/>
            <a:ext cx="5195012" cy="4082722"/>
          </a:xfrm>
          <a:prstGeom prst="roundRect">
            <a:avLst>
              <a:gd name="adj" fmla="val 10870"/>
            </a:avLst>
          </a:prstGeom>
          <a:solidFill>
            <a:schemeClr val="accent4">
              <a:lumMod val="40000"/>
              <a:lumOff val="60000"/>
            </a:schemeClr>
          </a:solidFill>
          <a:ln w="19050" cap="flat" cmpd="sng" algn="ctr">
            <a:noFill/>
            <a:prstDash val="solid"/>
            <a:round/>
            <a:headEnd type="none" w="med" len="med"/>
            <a:tailEnd type="none" w="med" len="med"/>
          </a:ln>
          <a:effectLst>
            <a:outerShdw blurRad="50800" dist="38100" dir="5400000" algn="t" rotWithShape="0">
              <a:prstClr val="black">
                <a:alpha val="40000"/>
              </a:prstClr>
            </a:outerShdw>
            <a:reflection blurRad="6350" stA="52000" endA="300" endPos="35000" dir="5400000" sy="-100000" algn="bl" rotWithShape="0"/>
          </a:effectLst>
          <a:scene3d>
            <a:camera prst="orthographicFront"/>
            <a:lightRig rig="threePt" dir="t"/>
          </a:scene3d>
          <a:sp3d>
            <a:bevelT/>
          </a:sp3d>
        </p:spPr>
        <p:txBody>
          <a:bodyPr wrap="none" lIns="0" tIns="0" rIns="0" bIns="0"/>
          <a:lstStyle/>
          <a:p>
            <a:pPr algn="ctr">
              <a:lnSpc>
                <a:spcPct val="90000"/>
              </a:lnSpc>
              <a:defRPr/>
            </a:pPr>
            <a:endParaRPr lang="en-US" b="1" dirty="0">
              <a:solidFill>
                <a:srgbClr val="000000"/>
              </a:solidFill>
              <a:effectLst>
                <a:outerShdw blurRad="38100" dist="38100" dir="2700000" algn="tl">
                  <a:srgbClr val="000000">
                    <a:alpha val="43137"/>
                  </a:srgbClr>
                </a:outerShdw>
              </a:effectLst>
              <a:latin typeface="Arial" pitchFamily="34" charset="0"/>
            </a:endParaRPr>
          </a:p>
        </p:txBody>
      </p:sp>
      <p:sp>
        <p:nvSpPr>
          <p:cNvPr id="23568" name="TextBox 102"/>
          <p:cNvSpPr txBox="1">
            <a:spLocks noChangeArrowheads="1"/>
          </p:cNvSpPr>
          <p:nvPr/>
        </p:nvSpPr>
        <p:spPr bwMode="auto">
          <a:xfrm>
            <a:off x="3109913" y="5241925"/>
            <a:ext cx="2968625" cy="698500"/>
          </a:xfrm>
          <a:prstGeom prst="rect">
            <a:avLst/>
          </a:prstGeom>
          <a:noFill/>
          <a:ln w="9525">
            <a:noFill/>
            <a:miter lim="800000"/>
            <a:headEnd/>
            <a:tailEnd/>
          </a:ln>
        </p:spPr>
        <p:txBody>
          <a:bodyPr>
            <a:spAutoFit/>
          </a:bodyPr>
          <a:lstStyle/>
          <a:p>
            <a:pPr marL="120650" indent="-120650">
              <a:spcAft>
                <a:spcPts val="200"/>
              </a:spcAft>
              <a:buFont typeface="Arial" pitchFamily="34" charset="0"/>
              <a:buChar char="•"/>
            </a:pPr>
            <a:r>
              <a:rPr lang="en-US" sz="1200" dirty="0">
                <a:solidFill>
                  <a:srgbClr val="000000"/>
                </a:solidFill>
                <a:latin typeface="Arial" pitchFamily="34" charset="0"/>
              </a:rPr>
              <a:t>Any to Any 10/40 GigE connectivity</a:t>
            </a:r>
          </a:p>
          <a:p>
            <a:pPr marL="120650" indent="-120650">
              <a:spcAft>
                <a:spcPts val="200"/>
              </a:spcAft>
              <a:buFont typeface="Arial" pitchFamily="34" charset="0"/>
              <a:buChar char="•"/>
            </a:pPr>
            <a:r>
              <a:rPr lang="en-US" sz="1200" dirty="0" smtClean="0">
                <a:solidFill>
                  <a:srgbClr val="000000"/>
                </a:solidFill>
                <a:latin typeface="Arial" pitchFamily="34" charset="0"/>
              </a:rPr>
              <a:t>Virtual Network Profile (</a:t>
            </a:r>
            <a:r>
              <a:rPr lang="en-US" sz="1200" dirty="0" err="1" smtClean="0">
                <a:solidFill>
                  <a:srgbClr val="000000"/>
                </a:solidFill>
                <a:latin typeface="Arial" pitchFamily="34" charset="0"/>
              </a:rPr>
              <a:t>vNP</a:t>
            </a:r>
            <a:r>
              <a:rPr lang="en-US" sz="1200" dirty="0" smtClean="0">
                <a:solidFill>
                  <a:srgbClr val="000000"/>
                </a:solidFill>
                <a:latin typeface="Arial" pitchFamily="34" charset="0"/>
              </a:rPr>
              <a:t>)</a:t>
            </a:r>
            <a:endParaRPr lang="en-US" sz="1200" dirty="0">
              <a:solidFill>
                <a:srgbClr val="000000"/>
              </a:solidFill>
              <a:latin typeface="Arial" pitchFamily="34" charset="0"/>
            </a:endParaRPr>
          </a:p>
          <a:p>
            <a:pPr marL="120650" indent="-120650">
              <a:spcAft>
                <a:spcPts val="200"/>
              </a:spcAft>
              <a:buFont typeface="Arial" pitchFamily="34" charset="0"/>
              <a:buChar char="•"/>
            </a:pPr>
            <a:r>
              <a:rPr lang="en-US" sz="1200" dirty="0">
                <a:solidFill>
                  <a:srgbClr val="000000"/>
                </a:solidFill>
                <a:latin typeface="Arial" pitchFamily="34" charset="0"/>
              </a:rPr>
              <a:t>Fiber Channel over Ethernet</a:t>
            </a:r>
          </a:p>
        </p:txBody>
      </p:sp>
      <p:sp>
        <p:nvSpPr>
          <p:cNvPr id="23569" name="TextBox 103"/>
          <p:cNvSpPr txBox="1">
            <a:spLocks noChangeArrowheads="1"/>
          </p:cNvSpPr>
          <p:nvPr/>
        </p:nvSpPr>
        <p:spPr bwMode="auto">
          <a:xfrm>
            <a:off x="5957889" y="5241925"/>
            <a:ext cx="2387600" cy="698500"/>
          </a:xfrm>
          <a:prstGeom prst="rect">
            <a:avLst/>
          </a:prstGeom>
          <a:noFill/>
          <a:ln w="9525">
            <a:noFill/>
            <a:miter lim="800000"/>
            <a:headEnd/>
            <a:tailEnd/>
          </a:ln>
        </p:spPr>
        <p:txBody>
          <a:bodyPr wrap="square">
            <a:spAutoFit/>
          </a:bodyPr>
          <a:lstStyle/>
          <a:p>
            <a:pPr marL="120650" indent="-120650">
              <a:spcAft>
                <a:spcPts val="200"/>
              </a:spcAft>
              <a:buFont typeface="Arial" pitchFamily="34" charset="0"/>
              <a:buChar char="•"/>
            </a:pPr>
            <a:r>
              <a:rPr lang="en-US" sz="1200" dirty="0">
                <a:solidFill>
                  <a:srgbClr val="000000"/>
                </a:solidFill>
                <a:latin typeface="Arial" pitchFamily="34" charset="0"/>
              </a:rPr>
              <a:t>Network </a:t>
            </a:r>
            <a:r>
              <a:rPr lang="en-US" sz="1200" dirty="0" smtClean="0">
                <a:solidFill>
                  <a:srgbClr val="000000"/>
                </a:solidFill>
                <a:latin typeface="Arial" pitchFamily="34" charset="0"/>
              </a:rPr>
              <a:t>virtualized </a:t>
            </a:r>
            <a:r>
              <a:rPr lang="en-US" sz="1200" dirty="0">
                <a:solidFill>
                  <a:srgbClr val="000000"/>
                </a:solidFill>
                <a:latin typeface="Arial" pitchFamily="34" charset="0"/>
              </a:rPr>
              <a:t>with SPB</a:t>
            </a:r>
          </a:p>
          <a:p>
            <a:pPr marL="122238" lvl="1" indent="-122238">
              <a:spcAft>
                <a:spcPts val="200"/>
              </a:spcAft>
              <a:buFont typeface="Arial" pitchFamily="34" charset="0"/>
              <a:buChar char="•"/>
            </a:pPr>
            <a:r>
              <a:rPr lang="en-US" sz="1200" dirty="0" smtClean="0">
                <a:solidFill>
                  <a:srgbClr val="000000"/>
                </a:solidFill>
                <a:latin typeface="Arial" pitchFamily="34" charset="0"/>
              </a:rPr>
              <a:t>Multi-site private Cloud</a:t>
            </a:r>
            <a:endParaRPr lang="en-US" sz="1200" dirty="0">
              <a:solidFill>
                <a:srgbClr val="000000"/>
              </a:solidFill>
              <a:latin typeface="Arial" pitchFamily="34" charset="0"/>
            </a:endParaRPr>
          </a:p>
          <a:p>
            <a:pPr marL="122238" lvl="1" indent="-122238">
              <a:spcAft>
                <a:spcPts val="200"/>
              </a:spcAft>
              <a:buFont typeface="Arial" pitchFamily="34" charset="0"/>
              <a:buChar char="•"/>
            </a:pPr>
            <a:r>
              <a:rPr lang="en-US" sz="1200" dirty="0" smtClean="0">
                <a:solidFill>
                  <a:srgbClr val="000000"/>
                </a:solidFill>
                <a:latin typeface="Arial" pitchFamily="34" charset="0"/>
              </a:rPr>
              <a:t>Hybrid Cloud services</a:t>
            </a:r>
            <a:endParaRPr lang="en-US" sz="1200" dirty="0">
              <a:solidFill>
                <a:srgbClr val="000000"/>
              </a:solidFill>
              <a:latin typeface="Arial" pitchFamily="34" charset="0"/>
            </a:endParaRPr>
          </a:p>
        </p:txBody>
      </p:sp>
      <p:sp>
        <p:nvSpPr>
          <p:cNvPr id="96" name="Rounded Rectangle 95"/>
          <p:cNvSpPr/>
          <p:nvPr/>
        </p:nvSpPr>
        <p:spPr>
          <a:xfrm>
            <a:off x="1700971" y="3360718"/>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98" name="Rounded Rectangle 97"/>
          <p:cNvSpPr/>
          <p:nvPr/>
        </p:nvSpPr>
        <p:spPr>
          <a:xfrm>
            <a:off x="997087" y="2119218"/>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99" name="Rounded Rectangle 98"/>
          <p:cNvSpPr/>
          <p:nvPr/>
        </p:nvSpPr>
        <p:spPr>
          <a:xfrm>
            <a:off x="1710344" y="2119218"/>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100" name="Rounded Rectangle 99"/>
          <p:cNvSpPr/>
          <p:nvPr/>
        </p:nvSpPr>
        <p:spPr>
          <a:xfrm>
            <a:off x="2011725" y="2719181"/>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114" name="Rounded Rectangle 113"/>
          <p:cNvSpPr/>
          <p:nvPr/>
        </p:nvSpPr>
        <p:spPr>
          <a:xfrm>
            <a:off x="642941" y="2719181"/>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115" name="Rounded Rectangle 114"/>
          <p:cNvSpPr/>
          <p:nvPr/>
        </p:nvSpPr>
        <p:spPr>
          <a:xfrm>
            <a:off x="999300" y="3346184"/>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dirty="0">
                <a:solidFill>
                  <a:srgbClr val="FFFFFF"/>
                </a:solidFill>
              </a:rPr>
              <a:t>6900</a:t>
            </a:r>
          </a:p>
        </p:txBody>
      </p:sp>
      <p:sp>
        <p:nvSpPr>
          <p:cNvPr id="168" name="Rounded Rectangle 21"/>
          <p:cNvSpPr/>
          <p:nvPr/>
        </p:nvSpPr>
        <p:spPr bwMode="auto">
          <a:xfrm>
            <a:off x="5040313" y="2973388"/>
            <a:ext cx="3108325" cy="1409700"/>
          </a:xfrm>
          <a:prstGeom prst="roundRect">
            <a:avLst>
              <a:gd name="adj" fmla="val 28946"/>
            </a:avLst>
          </a:prstGeom>
          <a:gradFill>
            <a:gsLst>
              <a:gs pos="0">
                <a:schemeClr val="bg1">
                  <a:alpha val="70000"/>
                </a:schemeClr>
              </a:gs>
              <a:gs pos="100000">
                <a:schemeClr val="bg1">
                  <a:alpha val="90000"/>
                </a:schemeClr>
              </a:gs>
            </a:gsLst>
            <a:lin ang="5400000" scaled="0"/>
          </a:gradFill>
          <a:ln w="12700" cap="flat" cmpd="sng" algn="ctr">
            <a:solidFill>
              <a:schemeClr val="accent3">
                <a:lumMod val="75000"/>
              </a:schemeClr>
            </a:solidFill>
            <a:prstDash val="solid"/>
            <a:round/>
            <a:headEnd type="none" w="med" len="med"/>
            <a:tailEnd type="none" w="med" len="med"/>
          </a:ln>
          <a:effectLst/>
        </p:spPr>
        <p:txBody>
          <a:bodyPr lIns="0" rIns="0" bIns="0"/>
          <a:lstStyle/>
          <a:p>
            <a:pPr marL="109538" indent="-109538" algn="ctr">
              <a:spcAft>
                <a:spcPts val="600"/>
              </a:spcAft>
              <a:defRPr/>
            </a:pPr>
            <a:endParaRPr lang="en-US" sz="1200" dirty="0">
              <a:solidFill>
                <a:srgbClr val="000000"/>
              </a:solidFill>
              <a:latin typeface="Arial" pitchFamily="34" charset="0"/>
            </a:endParaRPr>
          </a:p>
          <a:p>
            <a:pPr algn="ctr">
              <a:spcAft>
                <a:spcPts val="600"/>
              </a:spcAft>
              <a:defRPr/>
            </a:pPr>
            <a:endParaRPr lang="en-US" dirty="0">
              <a:solidFill>
                <a:srgbClr val="000000"/>
              </a:solidFill>
              <a:latin typeface="Arial" pitchFamily="34" charset="0"/>
            </a:endParaRPr>
          </a:p>
        </p:txBody>
      </p:sp>
      <p:sp>
        <p:nvSpPr>
          <p:cNvPr id="23589" name="TextBox 122"/>
          <p:cNvSpPr txBox="1">
            <a:spLocks noChangeArrowheads="1"/>
          </p:cNvSpPr>
          <p:nvPr/>
        </p:nvSpPr>
        <p:spPr bwMode="auto">
          <a:xfrm>
            <a:off x="6351588" y="3105150"/>
            <a:ext cx="1828800" cy="1263650"/>
          </a:xfrm>
          <a:prstGeom prst="rect">
            <a:avLst/>
          </a:prstGeom>
          <a:noFill/>
          <a:ln w="9525">
            <a:noFill/>
            <a:miter lim="800000"/>
            <a:headEnd/>
            <a:tailEnd/>
          </a:ln>
        </p:spPr>
        <p:txBody>
          <a:bodyPr>
            <a:spAutoFit/>
          </a:bodyPr>
          <a:lstStyle/>
          <a:p>
            <a:pPr marL="109538" indent="-109538" algn="ctr">
              <a:lnSpc>
                <a:spcPct val="90000"/>
              </a:lnSpc>
              <a:spcAft>
                <a:spcPts val="400"/>
              </a:spcAft>
            </a:pPr>
            <a:r>
              <a:rPr lang="en-US" sz="1100" dirty="0">
                <a:solidFill>
                  <a:srgbClr val="000000"/>
                </a:solidFill>
                <a:latin typeface="Arial" pitchFamily="34" charset="0"/>
              </a:rPr>
              <a:t>Over Subscription Rate* </a:t>
            </a:r>
          </a:p>
          <a:p>
            <a:pPr marL="109538" indent="-109538" algn="ctr">
              <a:lnSpc>
                <a:spcPct val="90000"/>
              </a:lnSpc>
              <a:spcAft>
                <a:spcPts val="400"/>
              </a:spcAft>
            </a:pPr>
            <a:r>
              <a:rPr lang="en-US" sz="1100" dirty="0">
                <a:solidFill>
                  <a:srgbClr val="000000"/>
                </a:solidFill>
                <a:latin typeface="Arial" pitchFamily="34" charset="0"/>
              </a:rPr>
              <a:t>1.8 :1</a:t>
            </a:r>
          </a:p>
          <a:p>
            <a:pPr marL="109538" indent="-109538" algn="ctr">
              <a:lnSpc>
                <a:spcPct val="90000"/>
              </a:lnSpc>
              <a:spcAft>
                <a:spcPts val="400"/>
              </a:spcAft>
            </a:pPr>
            <a:r>
              <a:rPr lang="en-US" sz="1100" dirty="0">
                <a:solidFill>
                  <a:srgbClr val="000000"/>
                </a:solidFill>
                <a:latin typeface="Arial" pitchFamily="34" charset="0"/>
              </a:rPr>
              <a:t>Power per Server Port</a:t>
            </a:r>
          </a:p>
          <a:p>
            <a:pPr marL="109538" indent="-109538" algn="ctr">
              <a:lnSpc>
                <a:spcPct val="90000"/>
              </a:lnSpc>
              <a:spcAft>
                <a:spcPts val="400"/>
              </a:spcAft>
            </a:pPr>
            <a:r>
              <a:rPr lang="en-US" sz="1100" dirty="0">
                <a:solidFill>
                  <a:srgbClr val="000000"/>
                </a:solidFill>
                <a:latin typeface="Arial" pitchFamily="34" charset="0"/>
              </a:rPr>
              <a:t>5</a:t>
            </a:r>
            <a:r>
              <a:rPr lang="en-US" sz="1100" dirty="0" smtClean="0">
                <a:solidFill>
                  <a:srgbClr val="000000"/>
                </a:solidFill>
                <a:latin typeface="Arial" pitchFamily="34" charset="0"/>
              </a:rPr>
              <a:t> </a:t>
            </a:r>
            <a:r>
              <a:rPr lang="en-US" sz="1100" dirty="0">
                <a:solidFill>
                  <a:srgbClr val="000000"/>
                </a:solidFill>
                <a:latin typeface="Arial" pitchFamily="34" charset="0"/>
              </a:rPr>
              <a:t>Watts</a:t>
            </a:r>
          </a:p>
          <a:p>
            <a:pPr marL="109538" indent="-109538" algn="ctr">
              <a:lnSpc>
                <a:spcPct val="90000"/>
              </a:lnSpc>
              <a:spcAft>
                <a:spcPts val="400"/>
              </a:spcAft>
            </a:pPr>
            <a:r>
              <a:rPr lang="en-US" sz="1100" dirty="0">
                <a:solidFill>
                  <a:srgbClr val="000000"/>
                </a:solidFill>
                <a:latin typeface="Arial" pitchFamily="34" charset="0"/>
              </a:rPr>
              <a:t># 48U Racks</a:t>
            </a:r>
          </a:p>
          <a:p>
            <a:pPr marL="109538" indent="-109538" algn="ctr">
              <a:lnSpc>
                <a:spcPct val="90000"/>
              </a:lnSpc>
              <a:spcAft>
                <a:spcPts val="400"/>
              </a:spcAft>
            </a:pPr>
            <a:r>
              <a:rPr lang="en-US" sz="1100" dirty="0" smtClean="0">
                <a:solidFill>
                  <a:srgbClr val="000000"/>
                </a:solidFill>
                <a:latin typeface="Arial" pitchFamily="34" charset="0"/>
              </a:rPr>
              <a:t>10 Racks</a:t>
            </a:r>
            <a:endParaRPr lang="en-US" sz="1100" dirty="0">
              <a:solidFill>
                <a:srgbClr val="000000"/>
              </a:solidFill>
              <a:latin typeface="Arial" pitchFamily="34" charset="0"/>
            </a:endParaRPr>
          </a:p>
        </p:txBody>
      </p:sp>
      <p:cxnSp>
        <p:nvCxnSpPr>
          <p:cNvPr id="23590" name="Straight Connector 105"/>
          <p:cNvCxnSpPr>
            <a:cxnSpLocks noChangeShapeType="1"/>
          </p:cNvCxnSpPr>
          <p:nvPr/>
        </p:nvCxnSpPr>
        <p:spPr bwMode="auto">
          <a:xfrm rot="5400000">
            <a:off x="5613400" y="5532438"/>
            <a:ext cx="460375" cy="0"/>
          </a:xfrm>
          <a:prstGeom prst="line">
            <a:avLst/>
          </a:prstGeom>
          <a:noFill/>
          <a:ln w="19050" algn="ctr">
            <a:solidFill>
              <a:schemeClr val="tx1"/>
            </a:solidFill>
            <a:round/>
            <a:headEnd/>
            <a:tailEnd/>
          </a:ln>
        </p:spPr>
      </p:cxnSp>
      <p:sp>
        <p:nvSpPr>
          <p:cNvPr id="122" name="TextBox 121"/>
          <p:cNvSpPr txBox="1"/>
          <p:nvPr/>
        </p:nvSpPr>
        <p:spPr>
          <a:xfrm>
            <a:off x="5070475" y="3105150"/>
            <a:ext cx="1371600" cy="1154113"/>
          </a:xfrm>
          <a:prstGeom prst="rect">
            <a:avLst/>
          </a:prstGeom>
          <a:noFill/>
        </p:spPr>
        <p:txBody>
          <a:bodyPr>
            <a:spAutoFit/>
          </a:bodyPr>
          <a:lstStyle/>
          <a:p>
            <a:pPr marL="109538" indent="-109538" algn="ctr">
              <a:lnSpc>
                <a:spcPct val="90000"/>
              </a:lnSpc>
              <a:spcAft>
                <a:spcPts val="0"/>
              </a:spcAft>
              <a:defRPr/>
            </a:pPr>
            <a:r>
              <a:rPr lang="en-US" sz="1100" dirty="0">
                <a:solidFill>
                  <a:srgbClr val="000000"/>
                </a:solidFill>
                <a:latin typeface="Arial" pitchFamily="34" charset="0"/>
              </a:rPr>
              <a:t>Max Server Ports</a:t>
            </a:r>
          </a:p>
          <a:p>
            <a:pPr marL="109538" indent="-109538" algn="ctr">
              <a:lnSpc>
                <a:spcPct val="90000"/>
              </a:lnSpc>
              <a:spcAft>
                <a:spcPts val="400"/>
              </a:spcAft>
              <a:defRPr/>
            </a:pPr>
            <a:r>
              <a:rPr lang="en-US" sz="1050" i="1" dirty="0">
                <a:solidFill>
                  <a:srgbClr val="000000"/>
                </a:solidFill>
                <a:latin typeface="Arial" pitchFamily="34" charset="0"/>
              </a:rPr>
              <a:t>(2 Core Switches)</a:t>
            </a:r>
          </a:p>
          <a:p>
            <a:pPr marL="109538" indent="-109538" algn="ctr">
              <a:lnSpc>
                <a:spcPct val="90000"/>
              </a:lnSpc>
              <a:spcAft>
                <a:spcPts val="400"/>
              </a:spcAft>
              <a:defRPr/>
            </a:pPr>
            <a:r>
              <a:rPr lang="en-US" sz="1100" dirty="0">
                <a:solidFill>
                  <a:srgbClr val="000000"/>
                </a:solidFill>
                <a:latin typeface="Arial" pitchFamily="34" charset="0"/>
              </a:rPr>
              <a:t> 14,400</a:t>
            </a:r>
          </a:p>
          <a:p>
            <a:pPr marL="109538" indent="-109538" algn="ctr">
              <a:lnSpc>
                <a:spcPct val="90000"/>
              </a:lnSpc>
              <a:spcAft>
                <a:spcPts val="400"/>
              </a:spcAft>
              <a:defRPr/>
            </a:pPr>
            <a:r>
              <a:rPr lang="en-US" sz="1100" dirty="0">
                <a:solidFill>
                  <a:srgbClr val="000000"/>
                </a:solidFill>
                <a:latin typeface="Arial" pitchFamily="34" charset="0"/>
              </a:rPr>
              <a:t>Max Switching Capacity	</a:t>
            </a:r>
          </a:p>
          <a:p>
            <a:pPr marL="109538" indent="-109538" algn="ctr">
              <a:lnSpc>
                <a:spcPct val="90000"/>
              </a:lnSpc>
              <a:spcAft>
                <a:spcPts val="400"/>
              </a:spcAft>
              <a:defRPr/>
            </a:pPr>
            <a:r>
              <a:rPr lang="en-US" sz="1100" dirty="0">
                <a:solidFill>
                  <a:srgbClr val="000000"/>
                </a:solidFill>
                <a:latin typeface="Arial" pitchFamily="34" charset="0"/>
              </a:rPr>
              <a:t>169 </a:t>
            </a:r>
            <a:r>
              <a:rPr lang="en-US" sz="1100" dirty="0" err="1">
                <a:solidFill>
                  <a:srgbClr val="000000"/>
                </a:solidFill>
                <a:latin typeface="Arial" pitchFamily="34" charset="0"/>
              </a:rPr>
              <a:t>Tbps</a:t>
            </a:r>
            <a:endParaRPr lang="en-US" sz="1100" dirty="0">
              <a:solidFill>
                <a:srgbClr val="000000"/>
              </a:solidFill>
              <a:latin typeface="Arial" pitchFamily="34" charset="0"/>
            </a:endParaRPr>
          </a:p>
        </p:txBody>
      </p:sp>
      <p:cxnSp>
        <p:nvCxnSpPr>
          <p:cNvPr id="23592" name="Straight Connector 124"/>
          <p:cNvCxnSpPr>
            <a:cxnSpLocks noChangeShapeType="1"/>
          </p:cNvCxnSpPr>
          <p:nvPr/>
        </p:nvCxnSpPr>
        <p:spPr bwMode="auto">
          <a:xfrm rot="5400000">
            <a:off x="5822156" y="3698082"/>
            <a:ext cx="1147763" cy="0"/>
          </a:xfrm>
          <a:prstGeom prst="line">
            <a:avLst/>
          </a:prstGeom>
          <a:noFill/>
          <a:ln w="19050" algn="ctr">
            <a:solidFill>
              <a:schemeClr val="tx1"/>
            </a:solidFill>
            <a:round/>
            <a:headEnd/>
            <a:tailEnd/>
          </a:ln>
        </p:spPr>
      </p:cxnSp>
      <p:sp>
        <p:nvSpPr>
          <p:cNvPr id="128" name="Left-Right Arrow 127"/>
          <p:cNvSpPr/>
          <p:nvPr/>
        </p:nvSpPr>
        <p:spPr>
          <a:xfrm>
            <a:off x="3968750" y="4484688"/>
            <a:ext cx="3671888" cy="390525"/>
          </a:xfrm>
          <a:prstGeom prst="leftRightArrow">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tIns="0" bIns="18288" anchor="ctr" anchorCtr="1"/>
          <a:lstStyle/>
          <a:p>
            <a:pPr algn="ctr">
              <a:defRPr/>
            </a:pPr>
            <a:r>
              <a:rPr lang="en-US" sz="1400" dirty="0">
                <a:solidFill>
                  <a:srgbClr val="FFFFFF"/>
                </a:solidFill>
              </a:rPr>
              <a:t>5</a:t>
            </a:r>
            <a:r>
              <a:rPr lang="en-US" sz="1400" dirty="0" smtClean="0">
                <a:solidFill>
                  <a:srgbClr val="FFFFFF"/>
                </a:solidFill>
              </a:rPr>
              <a:t> </a:t>
            </a:r>
            <a:r>
              <a:rPr lang="el-GR" sz="1400" dirty="0" smtClean="0">
                <a:solidFill>
                  <a:srgbClr val="FFFFFF"/>
                </a:solidFill>
              </a:rPr>
              <a:t>μ</a:t>
            </a:r>
            <a:r>
              <a:rPr lang="en-US" sz="1400" dirty="0" smtClean="0">
                <a:solidFill>
                  <a:srgbClr val="FFFFFF"/>
                </a:solidFill>
              </a:rPr>
              <a:t>s </a:t>
            </a:r>
            <a:r>
              <a:rPr lang="en-US" sz="1400" dirty="0">
                <a:solidFill>
                  <a:srgbClr val="FFFFFF"/>
                </a:solidFill>
              </a:rPr>
              <a:t>Aggregate Latency*</a:t>
            </a:r>
          </a:p>
        </p:txBody>
      </p:sp>
      <p:sp>
        <p:nvSpPr>
          <p:cNvPr id="50" name="Hexagon 49"/>
          <p:cNvSpPr/>
          <p:nvPr/>
        </p:nvSpPr>
        <p:spPr bwMode="auto">
          <a:xfrm>
            <a:off x="1279525" y="2643188"/>
            <a:ext cx="498475" cy="482600"/>
          </a:xfrm>
          <a:prstGeom prst="hexagon">
            <a:avLst/>
          </a:prstGeom>
          <a:solidFill>
            <a:schemeClr val="accent4">
              <a:lumMod val="75000"/>
            </a:schemeClr>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eaLnBrk="0" hangingPunct="0">
              <a:lnSpc>
                <a:spcPct val="90000"/>
              </a:lnSpc>
              <a:spcAft>
                <a:spcPts val="600"/>
              </a:spcAft>
              <a:buClr>
                <a:srgbClr val="FFFFFF"/>
              </a:buClr>
              <a:buFont typeface="Times New Roman" pitchFamily="18" charset="0"/>
              <a:buNone/>
              <a:tabLst>
                <a:tab pos="3946525" algn="l"/>
              </a:tabLst>
              <a:defRPr/>
            </a:pPr>
            <a:r>
              <a:rPr lang="en-US" sz="1050" dirty="0">
                <a:solidFill>
                  <a:srgbClr val="FFFFFF"/>
                </a:solidFill>
                <a:cs typeface="Tahoma" pitchFamily="34" charset="0"/>
              </a:rPr>
              <a:t>240</a:t>
            </a:r>
          </a:p>
        </p:txBody>
      </p:sp>
      <p:sp>
        <p:nvSpPr>
          <p:cNvPr id="52" name="Left-Right Arrow 51"/>
          <p:cNvSpPr/>
          <p:nvPr/>
        </p:nvSpPr>
        <p:spPr>
          <a:xfrm>
            <a:off x="703263" y="3771900"/>
            <a:ext cx="1555750" cy="388938"/>
          </a:xfrm>
          <a:prstGeom prst="leftRightArrow">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tIns="0" bIns="18288" anchor="ctr" anchorCtr="1"/>
          <a:lstStyle/>
          <a:p>
            <a:pPr algn="ctr">
              <a:defRPr/>
            </a:pPr>
            <a:r>
              <a:rPr lang="en-US" sz="1400" dirty="0">
                <a:solidFill>
                  <a:srgbClr val="FFFFFF"/>
                </a:solidFill>
              </a:rPr>
              <a:t>2</a:t>
            </a:r>
            <a:r>
              <a:rPr lang="en-US" sz="1400" dirty="0" smtClean="0">
                <a:solidFill>
                  <a:srgbClr val="FFFFFF"/>
                </a:solidFill>
              </a:rPr>
              <a:t> </a:t>
            </a:r>
            <a:r>
              <a:rPr lang="el-GR" sz="1400" dirty="0" smtClean="0">
                <a:solidFill>
                  <a:srgbClr val="FFFFFF"/>
                </a:solidFill>
              </a:rPr>
              <a:t>μ</a:t>
            </a:r>
            <a:r>
              <a:rPr lang="en-US" sz="1400" dirty="0" smtClean="0">
                <a:solidFill>
                  <a:srgbClr val="FFFFFF"/>
                </a:solidFill>
              </a:rPr>
              <a:t>s </a:t>
            </a:r>
            <a:r>
              <a:rPr lang="en-US" sz="1400" dirty="0">
                <a:solidFill>
                  <a:srgbClr val="FFFFFF"/>
                </a:solidFill>
              </a:rPr>
              <a:t>Latency</a:t>
            </a:r>
          </a:p>
        </p:txBody>
      </p:sp>
      <p:sp>
        <p:nvSpPr>
          <p:cNvPr id="23596" name="TextBox 54"/>
          <p:cNvSpPr txBox="1">
            <a:spLocks noChangeArrowheads="1"/>
          </p:cNvSpPr>
          <p:nvPr/>
        </p:nvSpPr>
        <p:spPr bwMode="auto">
          <a:xfrm>
            <a:off x="3155950" y="1055688"/>
            <a:ext cx="1785938" cy="522287"/>
          </a:xfrm>
          <a:prstGeom prst="rect">
            <a:avLst/>
          </a:prstGeom>
          <a:noFill/>
          <a:ln w="9525">
            <a:noFill/>
            <a:miter lim="800000"/>
            <a:headEnd/>
            <a:tailEnd/>
          </a:ln>
        </p:spPr>
        <p:txBody>
          <a:bodyPr>
            <a:spAutoFit/>
          </a:bodyPr>
          <a:lstStyle/>
          <a:p>
            <a:pPr algn="ctr"/>
            <a:r>
              <a:rPr lang="en-US" sz="1400" b="1">
                <a:solidFill>
                  <a:srgbClr val="000000"/>
                </a:solidFill>
                <a:latin typeface="Arial" pitchFamily="34" charset="0"/>
              </a:rPr>
              <a:t>Alcatel Lucent Enterprise Mesh</a:t>
            </a:r>
          </a:p>
        </p:txBody>
      </p:sp>
      <p:sp>
        <p:nvSpPr>
          <p:cNvPr id="23597" name="TextBox 52"/>
          <p:cNvSpPr txBox="1">
            <a:spLocks noChangeArrowheads="1"/>
          </p:cNvSpPr>
          <p:nvPr/>
        </p:nvSpPr>
        <p:spPr bwMode="auto">
          <a:xfrm rot="-1327028">
            <a:off x="4445000" y="1603375"/>
            <a:ext cx="641350" cy="276225"/>
          </a:xfrm>
          <a:prstGeom prst="rect">
            <a:avLst/>
          </a:prstGeom>
          <a:noFill/>
          <a:ln w="9525">
            <a:noFill/>
            <a:miter lim="800000"/>
            <a:headEnd/>
            <a:tailEnd/>
          </a:ln>
        </p:spPr>
        <p:txBody>
          <a:bodyPr wrap="none">
            <a:spAutoFit/>
          </a:bodyPr>
          <a:lstStyle/>
          <a:p>
            <a:r>
              <a:rPr lang="en-US" sz="1200">
                <a:solidFill>
                  <a:srgbClr val="000000"/>
                </a:solidFill>
                <a:latin typeface="Arial" pitchFamily="34" charset="0"/>
              </a:rPr>
              <a:t>5x40G</a:t>
            </a:r>
          </a:p>
        </p:txBody>
      </p:sp>
      <p:pic>
        <p:nvPicPr>
          <p:cNvPr id="23598" name="Picture 2"/>
          <p:cNvPicPr>
            <a:picLocks noChangeAspect="1" noChangeArrowheads="1"/>
          </p:cNvPicPr>
          <p:nvPr/>
        </p:nvPicPr>
        <p:blipFill>
          <a:blip r:embed="rId3" cstate="print"/>
          <a:srcRect/>
          <a:stretch>
            <a:fillRect/>
          </a:stretch>
        </p:blipFill>
        <p:spPr bwMode="auto">
          <a:xfrm>
            <a:off x="8077200" y="214313"/>
            <a:ext cx="803275" cy="719137"/>
          </a:xfrm>
          <a:prstGeom prst="rect">
            <a:avLst/>
          </a:prstGeom>
          <a:noFill/>
          <a:ln w="9525">
            <a:noFill/>
            <a:miter lim="800000"/>
            <a:headEnd/>
            <a:tailEnd/>
          </a:ln>
        </p:spPr>
      </p:pic>
      <p:pic>
        <p:nvPicPr>
          <p:cNvPr id="23599" name="Picture 57"/>
          <p:cNvPicPr>
            <a:picLocks noChangeAspect="1" noChangeArrowheads="1"/>
          </p:cNvPicPr>
          <p:nvPr/>
        </p:nvPicPr>
        <p:blipFill>
          <a:blip r:embed="rId4" cstate="print"/>
          <a:srcRect/>
          <a:stretch>
            <a:fillRect/>
          </a:stretch>
        </p:blipFill>
        <p:spPr bwMode="auto">
          <a:xfrm>
            <a:off x="3581400" y="1069975"/>
            <a:ext cx="4051300" cy="3314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US" sz="3000" dirty="0" smtClean="0">
                <a:solidFill>
                  <a:schemeClr val="tx1"/>
                </a:solidFill>
                <a:latin typeface="Tahoma" pitchFamily="34" charset="0"/>
              </a:rPr>
              <a:t>Alcatel-Lucent Mesh</a:t>
            </a:r>
            <a:r>
              <a:rPr lang="en-US" sz="2400" dirty="0" smtClean="0"/>
              <a:t/>
            </a:r>
            <a:br>
              <a:rPr lang="en-US" sz="2400" dirty="0" smtClean="0"/>
            </a:br>
            <a:r>
              <a:rPr lang="en-US" sz="2400" dirty="0" smtClean="0"/>
              <a:t>Un-Matched Scalability &amp; Performance</a:t>
            </a:r>
            <a:endParaRPr lang="nl-BE" sz="2400" dirty="0"/>
          </a:p>
        </p:txBody>
      </p:sp>
      <p:pic>
        <p:nvPicPr>
          <p:cNvPr id="2056" name="Picture 8"/>
          <p:cNvPicPr>
            <a:picLocks noChangeAspect="1" noChangeArrowheads="1"/>
          </p:cNvPicPr>
          <p:nvPr/>
        </p:nvPicPr>
        <p:blipFill>
          <a:blip r:embed="rId3" cstate="screen"/>
          <a:srcRect/>
          <a:stretch>
            <a:fillRect/>
          </a:stretch>
        </p:blipFill>
        <p:spPr bwMode="auto">
          <a:xfrm>
            <a:off x="1" y="1092200"/>
            <a:ext cx="9144000" cy="5765800"/>
          </a:xfrm>
          <a:prstGeom prst="rect">
            <a:avLst/>
          </a:prstGeom>
          <a:noFill/>
          <a:ln w="9525">
            <a:noFill/>
            <a:miter lim="800000"/>
            <a:headEnd/>
            <a:tailEnd/>
          </a:ln>
          <a:scene3d>
            <a:camera prst="orthographicFront">
              <a:rot lat="0" lon="0" rev="0"/>
            </a:camera>
            <a:lightRig rig="threePt" dir="t"/>
          </a:scene3d>
        </p:spPr>
      </p:pic>
      <p:pic>
        <p:nvPicPr>
          <p:cNvPr id="9" name="Picture 8" descr="al_corp_v_bk_75mm.gif"/>
          <p:cNvPicPr>
            <a:picLocks noChangeAspect="1"/>
          </p:cNvPicPr>
          <p:nvPr/>
        </p:nvPicPr>
        <p:blipFill>
          <a:blip r:embed="rId4" cstate="screen"/>
          <a:stretch>
            <a:fillRect/>
          </a:stretch>
        </p:blipFill>
        <p:spPr>
          <a:xfrm>
            <a:off x="3632200" y="3472716"/>
            <a:ext cx="1904999" cy="1087743"/>
          </a:xfrm>
          <a:prstGeom prst="rect">
            <a:avLst/>
          </a:prstGeom>
        </p:spPr>
      </p:pic>
      <p:grpSp>
        <p:nvGrpSpPr>
          <p:cNvPr id="51" name="Group 50"/>
          <p:cNvGrpSpPr/>
          <p:nvPr/>
        </p:nvGrpSpPr>
        <p:grpSpPr>
          <a:xfrm>
            <a:off x="-248181" y="4186808"/>
            <a:ext cx="2886268" cy="2362200"/>
            <a:chOff x="3632200" y="3104949"/>
            <a:chExt cx="1873250" cy="2362200"/>
          </a:xfrm>
          <a:scene3d>
            <a:camera prst="orthographicFront">
              <a:rot lat="21288213" lon="17347637" rev="50544"/>
            </a:camera>
            <a:lightRig rig="threePt" dir="t"/>
          </a:scene3d>
        </p:grpSpPr>
        <p:sp>
          <p:nvSpPr>
            <p:cNvPr id="34" name="Rounded Rectangle 20"/>
            <p:cNvSpPr/>
            <p:nvPr/>
          </p:nvSpPr>
          <p:spPr bwMode="auto">
            <a:xfrm>
              <a:off x="3632200" y="3104949"/>
              <a:ext cx="1873250" cy="2362200"/>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r>
                <a:rPr lang="en-US" sz="1400" b="1" dirty="0">
                  <a:solidFill>
                    <a:srgbClr val="000000"/>
                  </a:solidFill>
                  <a:effectLst>
                    <a:outerShdw blurRad="38100" dist="38100" dir="2700000" algn="tl">
                      <a:srgbClr val="000000">
                        <a:alpha val="43137"/>
                      </a:srgbClr>
                    </a:outerShdw>
                  </a:effectLst>
                  <a:latin typeface="Tahoma"/>
                  <a:cs typeface="Arial" pitchFamily="34" charset="0"/>
                </a:rPr>
                <a:t>Mini POD</a:t>
              </a:r>
              <a:endParaRPr lang="en-US" b="1" dirty="0">
                <a:solidFill>
                  <a:srgbClr val="000000"/>
                </a:solidFill>
                <a:effectLst>
                  <a:outerShdw blurRad="38100" dist="38100" dir="2700000" algn="tl">
                    <a:srgbClr val="000000">
                      <a:alpha val="43137"/>
                    </a:srgbClr>
                  </a:outerShdw>
                </a:effectLst>
                <a:latin typeface="Tahoma"/>
                <a:cs typeface="Arial" pitchFamily="34" charset="0"/>
              </a:endParaRPr>
            </a:p>
          </p:txBody>
        </p:sp>
        <p:sp>
          <p:nvSpPr>
            <p:cNvPr id="39" name="Left-Right Arrow 51"/>
            <p:cNvSpPr/>
            <p:nvPr/>
          </p:nvSpPr>
          <p:spPr bwMode="auto">
            <a:xfrm>
              <a:off x="3860800" y="4933749"/>
              <a:ext cx="1371600" cy="388937"/>
            </a:xfrm>
            <a:prstGeom prst="leftRightArrow">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tIns="0" bIns="18288" anchor="ctr" anchorCtr="1"/>
            <a:lstStyle/>
            <a:p>
              <a:pPr algn="ctr">
                <a:defRPr/>
              </a:pPr>
              <a:r>
                <a:rPr lang="en-US" sz="1400" b="1" dirty="0">
                  <a:solidFill>
                    <a:srgbClr val="FFFFFF"/>
                  </a:solidFill>
                </a:rPr>
                <a:t>2 </a:t>
              </a:r>
              <a:r>
                <a:rPr lang="el-GR" sz="1400" b="1" dirty="0">
                  <a:solidFill>
                    <a:srgbClr val="FFFFFF"/>
                  </a:solidFill>
                </a:rPr>
                <a:t>μ</a:t>
              </a:r>
              <a:r>
                <a:rPr lang="en-US" sz="1400" b="1" dirty="0">
                  <a:solidFill>
                    <a:srgbClr val="FFFFFF"/>
                  </a:solidFill>
                </a:rPr>
                <a:t>s Latency</a:t>
              </a:r>
            </a:p>
          </p:txBody>
        </p:sp>
        <p:sp>
          <p:nvSpPr>
            <p:cNvPr id="40" name="Hexagon 49"/>
            <p:cNvSpPr/>
            <p:nvPr/>
          </p:nvSpPr>
          <p:spPr bwMode="auto">
            <a:xfrm>
              <a:off x="4318000" y="4171749"/>
              <a:ext cx="498475" cy="482600"/>
            </a:xfrm>
            <a:prstGeom prst="hexagon">
              <a:avLst/>
            </a:prstGeom>
            <a:solidFill>
              <a:schemeClr val="tx1"/>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eaLnBrk="0" hangingPunct="0">
                <a:lnSpc>
                  <a:spcPct val="90000"/>
                </a:lnSpc>
                <a:spcAft>
                  <a:spcPts val="600"/>
                </a:spcAft>
                <a:buClr>
                  <a:srgbClr val="FFFFFF"/>
                </a:buClr>
                <a:buFont typeface="Times New Roman" pitchFamily="18" charset="0"/>
                <a:buNone/>
                <a:tabLst>
                  <a:tab pos="3946525" algn="l"/>
                </a:tabLst>
                <a:defRPr/>
              </a:pPr>
              <a:r>
                <a:rPr lang="en-US" sz="1050" b="1" dirty="0">
                  <a:solidFill>
                    <a:srgbClr val="FFFFFF"/>
                  </a:solidFill>
                  <a:cs typeface="Tahoma" pitchFamily="34" charset="0"/>
                </a:rPr>
                <a:t>120</a:t>
              </a:r>
            </a:p>
          </p:txBody>
        </p:sp>
        <p:pic>
          <p:nvPicPr>
            <p:cNvPr id="44" name="Picture 43" descr="OS6900-X40-frnt-rt_32.png"/>
            <p:cNvPicPr>
              <a:picLocks noChangeAspect="1"/>
            </p:cNvPicPr>
            <p:nvPr/>
          </p:nvPicPr>
          <p:blipFill>
            <a:blip r:embed="rId5" cstate="print"/>
            <a:srcRect/>
            <a:stretch>
              <a:fillRect/>
            </a:stretch>
          </p:blipFill>
          <p:spPr bwMode="auto">
            <a:xfrm>
              <a:off x="4673469" y="3739215"/>
              <a:ext cx="831981" cy="414217"/>
            </a:xfrm>
            <a:prstGeom prst="rect">
              <a:avLst/>
            </a:prstGeom>
            <a:noFill/>
            <a:ln w="9525">
              <a:noFill/>
              <a:miter lim="800000"/>
              <a:headEnd/>
              <a:tailEnd/>
            </a:ln>
          </p:spPr>
        </p:pic>
        <p:pic>
          <p:nvPicPr>
            <p:cNvPr id="45" name="Picture 44" descr="OS6900-X40-frnt-rt_32.png"/>
            <p:cNvPicPr>
              <a:picLocks noChangeAspect="1"/>
            </p:cNvPicPr>
            <p:nvPr/>
          </p:nvPicPr>
          <p:blipFill>
            <a:blip r:embed="rId5" cstate="print"/>
            <a:srcRect/>
            <a:stretch>
              <a:fillRect/>
            </a:stretch>
          </p:blipFill>
          <p:spPr bwMode="auto">
            <a:xfrm>
              <a:off x="3632200" y="3693035"/>
              <a:ext cx="831981" cy="414217"/>
            </a:xfrm>
            <a:prstGeom prst="rect">
              <a:avLst/>
            </a:prstGeom>
            <a:noFill/>
            <a:ln w="9525">
              <a:noFill/>
              <a:miter lim="800000"/>
              <a:headEnd/>
              <a:tailEnd/>
            </a:ln>
          </p:spPr>
        </p:pic>
        <p:cxnSp>
          <p:nvCxnSpPr>
            <p:cNvPr id="47" name="Straight Connector 46"/>
            <p:cNvCxnSpPr>
              <a:endCxn id="44" idx="1"/>
            </p:cNvCxnSpPr>
            <p:nvPr/>
          </p:nvCxnSpPr>
          <p:spPr>
            <a:xfrm>
              <a:off x="4318000" y="3946324"/>
              <a:ext cx="355469" cy="0"/>
            </a:xfrm>
            <a:prstGeom prst="line">
              <a:avLst/>
            </a:prstGeom>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a:xfrm>
              <a:off x="4331860" y="3997128"/>
              <a:ext cx="355469" cy="0"/>
            </a:xfrm>
            <a:prstGeom prst="line">
              <a:avLst/>
            </a:prstGeom>
          </p:spPr>
          <p:style>
            <a:lnRef idx="2">
              <a:schemeClr val="dk1"/>
            </a:lnRef>
            <a:fillRef idx="0">
              <a:schemeClr val="dk1"/>
            </a:fillRef>
            <a:effectRef idx="1">
              <a:schemeClr val="dk1"/>
            </a:effectRef>
            <a:fontRef idx="minor">
              <a:schemeClr val="tx1"/>
            </a:fontRef>
          </p:style>
        </p:cxnSp>
      </p:grpSp>
      <p:grpSp>
        <p:nvGrpSpPr>
          <p:cNvPr id="72" name="Groupe 41"/>
          <p:cNvGrpSpPr>
            <a:grpSpLocks/>
          </p:cNvGrpSpPr>
          <p:nvPr/>
        </p:nvGrpSpPr>
        <p:grpSpPr bwMode="auto">
          <a:xfrm>
            <a:off x="3632200" y="3212436"/>
            <a:ext cx="1873250" cy="2362200"/>
            <a:chOff x="793996" y="3352800"/>
            <a:chExt cx="1873004" cy="2362199"/>
          </a:xfrm>
        </p:grpSpPr>
        <p:sp>
          <p:nvSpPr>
            <p:cNvPr id="73" name="Rounded Rectangle 20"/>
            <p:cNvSpPr/>
            <p:nvPr/>
          </p:nvSpPr>
          <p:spPr bwMode="auto">
            <a:xfrm>
              <a:off x="793996" y="3352800"/>
              <a:ext cx="1873004" cy="2362199"/>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r>
                <a:rPr lang="en-US" sz="1400" b="1" dirty="0">
                  <a:solidFill>
                    <a:srgbClr val="000000"/>
                  </a:solidFill>
                  <a:effectLst>
                    <a:outerShdw blurRad="38100" dist="38100" dir="2700000" algn="tl">
                      <a:srgbClr val="000000">
                        <a:alpha val="43137"/>
                      </a:srgbClr>
                    </a:outerShdw>
                  </a:effectLst>
                  <a:latin typeface="Tahoma"/>
                  <a:cs typeface="Arial" pitchFamily="34" charset="0"/>
                </a:rPr>
                <a:t>Mini POD</a:t>
              </a:r>
              <a:endParaRPr lang="en-US" b="1" dirty="0">
                <a:solidFill>
                  <a:srgbClr val="000000"/>
                </a:solidFill>
                <a:effectLst>
                  <a:outerShdw blurRad="38100" dist="38100" dir="2700000" algn="tl">
                    <a:srgbClr val="000000">
                      <a:alpha val="43137"/>
                    </a:srgbClr>
                  </a:outerShdw>
                </a:effectLst>
                <a:latin typeface="Tahoma"/>
                <a:cs typeface="Arial" pitchFamily="34" charset="0"/>
              </a:endParaRPr>
            </a:p>
          </p:txBody>
        </p:sp>
        <p:cxnSp>
          <p:nvCxnSpPr>
            <p:cNvPr id="74" name="Straight Connector 60"/>
            <p:cNvCxnSpPr/>
            <p:nvPr/>
          </p:nvCxnSpPr>
          <p:spPr>
            <a:xfrm>
              <a:off x="1417802" y="4194175"/>
              <a:ext cx="574600" cy="0"/>
            </a:xfrm>
            <a:prstGeom prst="line">
              <a:avLst/>
            </a:prstGeom>
          </p:spPr>
          <p:style>
            <a:lnRef idx="2">
              <a:schemeClr val="dk1"/>
            </a:lnRef>
            <a:fillRef idx="0">
              <a:schemeClr val="dk1"/>
            </a:fillRef>
            <a:effectRef idx="1">
              <a:schemeClr val="dk1"/>
            </a:effectRef>
            <a:fontRef idx="minor">
              <a:schemeClr val="tx1"/>
            </a:fontRef>
          </p:style>
        </p:cxnSp>
        <p:cxnSp>
          <p:nvCxnSpPr>
            <p:cNvPr id="75" name="Straight Connector 84"/>
            <p:cNvCxnSpPr/>
            <p:nvPr/>
          </p:nvCxnSpPr>
          <p:spPr>
            <a:xfrm>
              <a:off x="1417802" y="4240212"/>
              <a:ext cx="574600" cy="0"/>
            </a:xfrm>
            <a:prstGeom prst="line">
              <a:avLst/>
            </a:prstGeom>
          </p:spPr>
          <p:style>
            <a:lnRef idx="2">
              <a:schemeClr val="dk1"/>
            </a:lnRef>
            <a:fillRef idx="0">
              <a:schemeClr val="dk1"/>
            </a:fillRef>
            <a:effectRef idx="1">
              <a:schemeClr val="dk1"/>
            </a:effectRef>
            <a:fontRef idx="minor">
              <a:schemeClr val="tx1"/>
            </a:fontRef>
          </p:style>
        </p:cxnSp>
        <p:sp>
          <p:nvSpPr>
            <p:cNvPr id="76" name="Rounded Rectangle 9"/>
            <p:cNvSpPr/>
            <p:nvPr/>
          </p:nvSpPr>
          <p:spPr>
            <a:xfrm>
              <a:off x="1936996" y="4037295"/>
              <a:ext cx="461861" cy="382305"/>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77" name="Rounded Rectangle 9"/>
            <p:cNvSpPr/>
            <p:nvPr/>
          </p:nvSpPr>
          <p:spPr>
            <a:xfrm>
              <a:off x="1066607" y="4037295"/>
              <a:ext cx="461861" cy="382305"/>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78" name="Left-Right Arrow 51"/>
            <p:cNvSpPr/>
            <p:nvPr/>
          </p:nvSpPr>
          <p:spPr>
            <a:xfrm>
              <a:off x="1022566" y="5181599"/>
              <a:ext cx="1371420" cy="388937"/>
            </a:xfrm>
            <a:prstGeom prst="leftRightArrow">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tIns="0" bIns="18288" anchor="ctr" anchorCtr="1"/>
            <a:lstStyle/>
            <a:p>
              <a:pPr algn="ctr">
                <a:defRPr/>
              </a:pPr>
              <a:r>
                <a:rPr lang="en-US" sz="1400" b="1" dirty="0">
                  <a:solidFill>
                    <a:srgbClr val="FFFFFF"/>
                  </a:solidFill>
                </a:rPr>
                <a:t>2 </a:t>
              </a:r>
              <a:r>
                <a:rPr lang="el-GR" sz="1400" b="1" dirty="0">
                  <a:solidFill>
                    <a:srgbClr val="FFFFFF"/>
                  </a:solidFill>
                </a:rPr>
                <a:t>μ</a:t>
              </a:r>
              <a:r>
                <a:rPr lang="en-US" sz="1400" b="1" dirty="0">
                  <a:solidFill>
                    <a:srgbClr val="FFFFFF"/>
                  </a:solidFill>
                </a:rPr>
                <a:t>s Latency</a:t>
              </a:r>
            </a:p>
          </p:txBody>
        </p:sp>
        <p:sp>
          <p:nvSpPr>
            <p:cNvPr id="79" name="Hexagon 49"/>
            <p:cNvSpPr/>
            <p:nvPr/>
          </p:nvSpPr>
          <p:spPr bwMode="auto">
            <a:xfrm>
              <a:off x="1479706" y="4419600"/>
              <a:ext cx="498410" cy="482600"/>
            </a:xfrm>
            <a:prstGeom prst="hexagon">
              <a:avLst/>
            </a:prstGeom>
            <a:solidFill>
              <a:schemeClr val="tx1"/>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eaLnBrk="0" hangingPunct="0">
                <a:lnSpc>
                  <a:spcPct val="90000"/>
                </a:lnSpc>
                <a:spcAft>
                  <a:spcPts val="600"/>
                </a:spcAft>
                <a:buClr>
                  <a:srgbClr val="FFFFFF"/>
                </a:buClr>
                <a:buFont typeface="Times New Roman" pitchFamily="18" charset="0"/>
                <a:buNone/>
                <a:tabLst>
                  <a:tab pos="3946525" algn="l"/>
                </a:tabLst>
                <a:defRPr/>
              </a:pPr>
              <a:r>
                <a:rPr lang="en-US" sz="1050" b="1" dirty="0">
                  <a:solidFill>
                    <a:srgbClr val="FFFFFF"/>
                  </a:solidFill>
                  <a:cs typeface="Tahoma" pitchFamily="34" charset="0"/>
                </a:rPr>
                <a:t>120</a:t>
              </a:r>
            </a:p>
          </p:txBody>
        </p:sp>
      </p:grpSp>
      <p:grpSp>
        <p:nvGrpSpPr>
          <p:cNvPr id="52" name="Groupe 43"/>
          <p:cNvGrpSpPr>
            <a:grpSpLocks/>
          </p:cNvGrpSpPr>
          <p:nvPr/>
        </p:nvGrpSpPr>
        <p:grpSpPr bwMode="auto">
          <a:xfrm>
            <a:off x="3632200" y="3213794"/>
            <a:ext cx="1873250" cy="2505075"/>
            <a:chOff x="3537196" y="3200400"/>
            <a:chExt cx="1873004" cy="2505091"/>
          </a:xfrm>
        </p:grpSpPr>
        <p:sp>
          <p:nvSpPr>
            <p:cNvPr id="53" name="Rounded Rectangle 20"/>
            <p:cNvSpPr/>
            <p:nvPr/>
          </p:nvSpPr>
          <p:spPr bwMode="auto">
            <a:xfrm>
              <a:off x="35371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r>
                <a:rPr lang="en-US" sz="1400" b="1" dirty="0">
                  <a:solidFill>
                    <a:srgbClr val="000000"/>
                  </a:solidFill>
                  <a:effectLst>
                    <a:outerShdw blurRad="38100" dist="38100" dir="2700000" algn="tl">
                      <a:srgbClr val="000000">
                        <a:alpha val="43137"/>
                      </a:srgbClr>
                    </a:outerShdw>
                  </a:effectLst>
                  <a:latin typeface="Tahoma"/>
                  <a:cs typeface="Arial" pitchFamily="34" charset="0"/>
                </a:rPr>
                <a:t>POD</a:t>
              </a:r>
              <a:endParaRPr lang="en-US" b="1" dirty="0">
                <a:solidFill>
                  <a:srgbClr val="000000"/>
                </a:solidFill>
                <a:effectLst>
                  <a:outerShdw blurRad="38100" dist="38100" dir="2700000" algn="tl">
                    <a:srgbClr val="000000">
                      <a:alpha val="43137"/>
                    </a:srgbClr>
                  </a:outerShdw>
                </a:effectLst>
                <a:latin typeface="Tahoma"/>
                <a:cs typeface="Arial" pitchFamily="34" charset="0"/>
              </a:endParaRPr>
            </a:p>
          </p:txBody>
        </p:sp>
        <p:sp>
          <p:nvSpPr>
            <p:cNvPr id="54" name="Hexagon 39"/>
            <p:cNvSpPr/>
            <p:nvPr/>
          </p:nvSpPr>
          <p:spPr>
            <a:xfrm>
              <a:off x="3787988" y="3613153"/>
              <a:ext cx="1419039" cy="1301758"/>
            </a:xfrm>
            <a:prstGeom prst="hexagon">
              <a:avLst/>
            </a:prstGeom>
            <a:solidFill>
              <a:srgbClr val="DAEDEF"/>
            </a:solidFill>
            <a:ln w="76200" cap="flat" cmpd="sng" algn="ctr">
              <a:solidFill>
                <a:srgbClr val="0070C0"/>
              </a:solidFill>
              <a:prstDash val="solid"/>
            </a:ln>
            <a:effectLst/>
          </p:spPr>
          <p:txBody>
            <a:bodyPr lIns="0" tIns="0" rIns="0" bIns="0" anchor="ctr"/>
            <a:lstStyle/>
            <a:p>
              <a:pPr algn="ctr" fontAlgn="auto">
                <a:spcBef>
                  <a:spcPts val="0"/>
                </a:spcBef>
                <a:spcAft>
                  <a:spcPts val="0"/>
                </a:spcAft>
                <a:defRPr/>
              </a:pPr>
              <a:endParaRPr lang="en-US" sz="1200" b="1" kern="0">
                <a:solidFill>
                  <a:srgbClr val="FFFFFF"/>
                </a:solidFill>
                <a:latin typeface="Tahoma"/>
                <a:cs typeface="Arial" pitchFamily="34" charset="0"/>
              </a:endParaRPr>
            </a:p>
          </p:txBody>
        </p:sp>
        <p:cxnSp>
          <p:nvCxnSpPr>
            <p:cNvPr id="55" name="Straight Connector 40"/>
            <p:cNvCxnSpPr>
              <a:cxnSpLocks noChangeShapeType="1"/>
              <a:stCxn id="54" idx="2"/>
              <a:endCxn id="54" idx="2"/>
            </p:cNvCxnSpPr>
            <p:nvPr/>
          </p:nvCxnSpPr>
          <p:spPr bwMode="auto">
            <a:xfrm rot="16200000" flipH="1">
              <a:off x="3845868" y="3909555"/>
              <a:ext cx="1301751" cy="708025"/>
            </a:xfrm>
            <a:prstGeom prst="line">
              <a:avLst/>
            </a:prstGeom>
            <a:noFill/>
            <a:ln w="76200" algn="ctr">
              <a:solidFill>
                <a:srgbClr val="0070C0"/>
              </a:solidFill>
              <a:round/>
              <a:headEnd/>
              <a:tailEnd/>
            </a:ln>
          </p:spPr>
        </p:cxnSp>
        <p:cxnSp>
          <p:nvCxnSpPr>
            <p:cNvPr id="56" name="Straight Connector 41"/>
            <p:cNvCxnSpPr>
              <a:cxnSpLocks noChangeShapeType="1"/>
              <a:stCxn id="54" idx="2"/>
              <a:endCxn id="54" idx="2"/>
            </p:cNvCxnSpPr>
            <p:nvPr/>
          </p:nvCxnSpPr>
          <p:spPr bwMode="auto">
            <a:xfrm rot="-5400000" flipH="1" flipV="1">
              <a:off x="3845868" y="3909555"/>
              <a:ext cx="1301751" cy="708025"/>
            </a:xfrm>
            <a:prstGeom prst="line">
              <a:avLst/>
            </a:prstGeom>
            <a:noFill/>
            <a:ln w="76200" algn="ctr">
              <a:solidFill>
                <a:srgbClr val="0070C0"/>
              </a:solidFill>
              <a:round/>
              <a:headEnd/>
              <a:tailEnd/>
            </a:ln>
          </p:spPr>
        </p:cxnSp>
        <p:cxnSp>
          <p:nvCxnSpPr>
            <p:cNvPr id="57" name="Straight Connector 42"/>
            <p:cNvCxnSpPr>
              <a:cxnSpLocks noChangeShapeType="1"/>
            </p:cNvCxnSpPr>
            <p:nvPr/>
          </p:nvCxnSpPr>
          <p:spPr bwMode="auto">
            <a:xfrm rot="10800000" flipH="1">
              <a:off x="3788718" y="4263564"/>
              <a:ext cx="1417637" cy="0"/>
            </a:xfrm>
            <a:prstGeom prst="line">
              <a:avLst/>
            </a:prstGeom>
            <a:noFill/>
            <a:ln w="76200" algn="ctr">
              <a:solidFill>
                <a:srgbClr val="0070C0"/>
              </a:solidFill>
              <a:round/>
              <a:headEnd/>
              <a:tailEnd/>
            </a:ln>
          </p:spPr>
        </p:cxnSp>
        <p:cxnSp>
          <p:nvCxnSpPr>
            <p:cNvPr id="58" name="Straight Connector 43"/>
            <p:cNvCxnSpPr>
              <a:cxnSpLocks noChangeShapeType="1"/>
              <a:stCxn id="54" idx="2"/>
              <a:endCxn id="54" idx="2"/>
            </p:cNvCxnSpPr>
            <p:nvPr/>
          </p:nvCxnSpPr>
          <p:spPr bwMode="auto">
            <a:xfrm rot="-5400000" flipH="1" flipV="1">
              <a:off x="3994297" y="3407112"/>
              <a:ext cx="650875" cy="1062037"/>
            </a:xfrm>
            <a:prstGeom prst="line">
              <a:avLst/>
            </a:prstGeom>
            <a:noFill/>
            <a:ln w="76200" algn="ctr">
              <a:solidFill>
                <a:srgbClr val="0070C0"/>
              </a:solidFill>
              <a:round/>
              <a:headEnd/>
              <a:tailEnd/>
            </a:ln>
          </p:spPr>
        </p:cxnSp>
        <p:cxnSp>
          <p:nvCxnSpPr>
            <p:cNvPr id="59" name="Straight Connector 44"/>
            <p:cNvCxnSpPr>
              <a:cxnSpLocks noChangeShapeType="1"/>
              <a:stCxn id="54" idx="2"/>
              <a:endCxn id="54" idx="2"/>
            </p:cNvCxnSpPr>
            <p:nvPr/>
          </p:nvCxnSpPr>
          <p:spPr bwMode="auto">
            <a:xfrm rot="16200000" flipH="1">
              <a:off x="4199874" y="4263564"/>
              <a:ext cx="1301751" cy="0"/>
            </a:xfrm>
            <a:prstGeom prst="line">
              <a:avLst/>
            </a:prstGeom>
            <a:noFill/>
            <a:ln w="76200" algn="ctr">
              <a:solidFill>
                <a:srgbClr val="0070C0"/>
              </a:solidFill>
              <a:round/>
              <a:headEnd/>
              <a:tailEnd/>
            </a:ln>
          </p:spPr>
        </p:cxnSp>
        <p:cxnSp>
          <p:nvCxnSpPr>
            <p:cNvPr id="60" name="Straight Connector 45"/>
            <p:cNvCxnSpPr>
              <a:cxnSpLocks noChangeShapeType="1"/>
              <a:stCxn id="54" idx="2"/>
              <a:endCxn id="54" idx="2"/>
            </p:cNvCxnSpPr>
            <p:nvPr/>
          </p:nvCxnSpPr>
          <p:spPr bwMode="auto">
            <a:xfrm rot="16200000" flipH="1">
              <a:off x="4349101" y="3406318"/>
              <a:ext cx="650875" cy="1063625"/>
            </a:xfrm>
            <a:prstGeom prst="line">
              <a:avLst/>
            </a:prstGeom>
            <a:noFill/>
            <a:ln w="76200" algn="ctr">
              <a:solidFill>
                <a:srgbClr val="0070C0"/>
              </a:solidFill>
              <a:round/>
              <a:headEnd/>
              <a:tailEnd/>
            </a:ln>
          </p:spPr>
        </p:cxnSp>
        <p:cxnSp>
          <p:nvCxnSpPr>
            <p:cNvPr id="61" name="Straight Connector 46"/>
            <p:cNvCxnSpPr>
              <a:cxnSpLocks noChangeShapeType="1"/>
              <a:stCxn id="54" idx="2"/>
              <a:endCxn id="54" idx="2"/>
            </p:cNvCxnSpPr>
            <p:nvPr/>
          </p:nvCxnSpPr>
          <p:spPr bwMode="auto">
            <a:xfrm rot="16200000" flipH="1">
              <a:off x="3491852" y="4263564"/>
              <a:ext cx="1301751" cy="0"/>
            </a:xfrm>
            <a:prstGeom prst="line">
              <a:avLst/>
            </a:prstGeom>
            <a:noFill/>
            <a:ln w="76200" algn="ctr">
              <a:solidFill>
                <a:srgbClr val="0070C0"/>
              </a:solidFill>
              <a:round/>
              <a:headEnd/>
              <a:tailEnd/>
            </a:ln>
          </p:spPr>
        </p:cxnSp>
        <p:cxnSp>
          <p:nvCxnSpPr>
            <p:cNvPr id="62" name="Straight Connector 47"/>
            <p:cNvCxnSpPr>
              <a:cxnSpLocks noChangeShapeType="1"/>
              <a:stCxn id="54" idx="2"/>
              <a:endCxn id="54" idx="2"/>
            </p:cNvCxnSpPr>
            <p:nvPr/>
          </p:nvCxnSpPr>
          <p:spPr bwMode="auto">
            <a:xfrm rot="5400000" flipH="1" flipV="1">
              <a:off x="4349101" y="4057192"/>
              <a:ext cx="650875" cy="1063625"/>
            </a:xfrm>
            <a:prstGeom prst="line">
              <a:avLst/>
            </a:prstGeom>
            <a:noFill/>
            <a:ln w="76200" algn="ctr">
              <a:solidFill>
                <a:srgbClr val="0070C0"/>
              </a:solidFill>
              <a:round/>
              <a:headEnd/>
              <a:tailEnd/>
            </a:ln>
          </p:spPr>
        </p:cxnSp>
        <p:cxnSp>
          <p:nvCxnSpPr>
            <p:cNvPr id="63" name="Straight Connector 48"/>
            <p:cNvCxnSpPr>
              <a:cxnSpLocks noChangeShapeType="1"/>
              <a:stCxn id="54" idx="2"/>
              <a:endCxn id="54" idx="2"/>
            </p:cNvCxnSpPr>
            <p:nvPr/>
          </p:nvCxnSpPr>
          <p:spPr bwMode="auto">
            <a:xfrm rot="10800000" flipH="1" flipV="1">
              <a:off x="3788719" y="4263566"/>
              <a:ext cx="1062037" cy="650875"/>
            </a:xfrm>
            <a:prstGeom prst="line">
              <a:avLst/>
            </a:prstGeom>
            <a:noFill/>
            <a:ln w="76200" algn="ctr">
              <a:solidFill>
                <a:srgbClr val="0070C0"/>
              </a:solidFill>
              <a:round/>
              <a:headEnd/>
              <a:tailEnd/>
            </a:ln>
          </p:spPr>
        </p:cxnSp>
        <p:sp>
          <p:nvSpPr>
            <p:cNvPr id="64" name="Rounded Rectangle 95"/>
            <p:cNvSpPr/>
            <p:nvPr/>
          </p:nvSpPr>
          <p:spPr>
            <a:xfrm>
              <a:off x="4659427" y="4739796"/>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65" name="Rounded Rectangle 97"/>
            <p:cNvSpPr/>
            <p:nvPr/>
          </p:nvSpPr>
          <p:spPr>
            <a:xfrm>
              <a:off x="3955543" y="3498295"/>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66" name="Rounded Rectangle 98"/>
            <p:cNvSpPr/>
            <p:nvPr/>
          </p:nvSpPr>
          <p:spPr>
            <a:xfrm>
              <a:off x="4668794" y="3498295"/>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67" name="Rounded Rectangle 99"/>
            <p:cNvSpPr/>
            <p:nvPr/>
          </p:nvSpPr>
          <p:spPr>
            <a:xfrm>
              <a:off x="4970181" y="4098258"/>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68" name="Rounded Rectangle 113"/>
            <p:cNvSpPr/>
            <p:nvPr/>
          </p:nvSpPr>
          <p:spPr>
            <a:xfrm>
              <a:off x="3601397" y="4098258"/>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69" name="Rounded Rectangle 114"/>
            <p:cNvSpPr/>
            <p:nvPr/>
          </p:nvSpPr>
          <p:spPr>
            <a:xfrm>
              <a:off x="3957754" y="4725260"/>
              <a:ext cx="374367" cy="331839"/>
            </a:xfrm>
            <a:prstGeom prst="roundRect">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70" name="Hexagon 49"/>
            <p:cNvSpPr/>
            <p:nvPr/>
          </p:nvSpPr>
          <p:spPr bwMode="auto">
            <a:xfrm>
              <a:off x="4237192" y="4022730"/>
              <a:ext cx="499996" cy="482603"/>
            </a:xfrm>
            <a:prstGeom prst="hexagon">
              <a:avLst/>
            </a:prstGeom>
            <a:solidFill>
              <a:schemeClr val="tx1"/>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eaLnBrk="0" hangingPunct="0">
                <a:lnSpc>
                  <a:spcPct val="90000"/>
                </a:lnSpc>
                <a:spcAft>
                  <a:spcPts val="600"/>
                </a:spcAft>
                <a:buClr>
                  <a:srgbClr val="FFFFFF"/>
                </a:buClr>
                <a:buFont typeface="Times New Roman" pitchFamily="18" charset="0"/>
                <a:buNone/>
                <a:tabLst>
                  <a:tab pos="3946525" algn="l"/>
                </a:tabLst>
                <a:defRPr/>
              </a:pPr>
              <a:r>
                <a:rPr lang="en-US" sz="1050" b="1" dirty="0">
                  <a:solidFill>
                    <a:srgbClr val="FFFFFF"/>
                  </a:solidFill>
                  <a:cs typeface="Tahoma" pitchFamily="34" charset="0"/>
                </a:rPr>
                <a:t>240</a:t>
              </a:r>
            </a:p>
          </p:txBody>
        </p:sp>
        <p:sp>
          <p:nvSpPr>
            <p:cNvPr id="71" name="Left-Right Arrow 51"/>
            <p:cNvSpPr/>
            <p:nvPr/>
          </p:nvSpPr>
          <p:spPr>
            <a:xfrm>
              <a:off x="3689576" y="5181613"/>
              <a:ext cx="1555546" cy="388939"/>
            </a:xfrm>
            <a:prstGeom prst="leftRightArrow">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tIns="0" bIns="18288" anchor="ctr" anchorCtr="1"/>
            <a:lstStyle/>
            <a:p>
              <a:pPr algn="ctr">
                <a:defRPr/>
              </a:pPr>
              <a:r>
                <a:rPr lang="en-US" sz="1400" b="1" dirty="0">
                  <a:solidFill>
                    <a:srgbClr val="FFFFFF"/>
                  </a:solidFill>
                </a:rPr>
                <a:t>2 </a:t>
              </a:r>
              <a:r>
                <a:rPr lang="el-GR" sz="1400" b="1" dirty="0">
                  <a:solidFill>
                    <a:srgbClr val="FFFFFF"/>
                  </a:solidFill>
                </a:rPr>
                <a:t>μ</a:t>
              </a:r>
              <a:r>
                <a:rPr lang="en-US" sz="1400" b="1" dirty="0">
                  <a:solidFill>
                    <a:srgbClr val="FFFFFF"/>
                  </a:solidFill>
                </a:rPr>
                <a:t>s Latency</a:t>
              </a:r>
            </a:p>
          </p:txBody>
        </p:sp>
      </p:grpSp>
      <p:grpSp>
        <p:nvGrpSpPr>
          <p:cNvPr id="100" name="Groupe 43"/>
          <p:cNvGrpSpPr>
            <a:grpSpLocks/>
          </p:cNvGrpSpPr>
          <p:nvPr/>
        </p:nvGrpSpPr>
        <p:grpSpPr bwMode="auto">
          <a:xfrm>
            <a:off x="173639" y="1375963"/>
            <a:ext cx="1873250" cy="2505075"/>
            <a:chOff x="3537196" y="3200400"/>
            <a:chExt cx="1873004" cy="2505091"/>
          </a:xfrm>
          <a:scene3d>
            <a:camera prst="orthographicFront">
              <a:rot lat="20765833" lon="17845868" rev="15943"/>
            </a:camera>
            <a:lightRig rig="threePt" dir="t"/>
          </a:scene3d>
        </p:grpSpPr>
        <p:sp>
          <p:nvSpPr>
            <p:cNvPr id="101" name="Rounded Rectangle 20"/>
            <p:cNvSpPr/>
            <p:nvPr/>
          </p:nvSpPr>
          <p:spPr bwMode="auto">
            <a:xfrm>
              <a:off x="35371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r>
                <a:rPr lang="en-US" sz="1400" b="1" dirty="0">
                  <a:solidFill>
                    <a:srgbClr val="000000"/>
                  </a:solidFill>
                  <a:effectLst>
                    <a:outerShdw blurRad="38100" dist="38100" dir="2700000" algn="tl">
                      <a:srgbClr val="000000">
                        <a:alpha val="43137"/>
                      </a:srgbClr>
                    </a:outerShdw>
                  </a:effectLst>
                  <a:latin typeface="Tahoma"/>
                  <a:cs typeface="Arial" pitchFamily="34" charset="0"/>
                </a:rPr>
                <a:t>POD</a:t>
              </a:r>
              <a:endParaRPr lang="en-US" b="1" dirty="0">
                <a:solidFill>
                  <a:srgbClr val="000000"/>
                </a:solidFill>
                <a:effectLst>
                  <a:outerShdw blurRad="38100" dist="38100" dir="2700000" algn="tl">
                    <a:srgbClr val="000000">
                      <a:alpha val="43137"/>
                    </a:srgbClr>
                  </a:outerShdw>
                </a:effectLst>
                <a:latin typeface="Tahoma"/>
                <a:cs typeface="Arial" pitchFamily="34" charset="0"/>
              </a:endParaRPr>
            </a:p>
          </p:txBody>
        </p:sp>
        <p:sp>
          <p:nvSpPr>
            <p:cNvPr id="102" name="Hexagon 39"/>
            <p:cNvSpPr/>
            <p:nvPr/>
          </p:nvSpPr>
          <p:spPr>
            <a:xfrm>
              <a:off x="3787988" y="3613153"/>
              <a:ext cx="1419039" cy="1301758"/>
            </a:xfrm>
            <a:prstGeom prst="hexagon">
              <a:avLst/>
            </a:prstGeom>
            <a:solidFill>
              <a:schemeClr val="accent5"/>
            </a:solidFill>
            <a:ln w="76200" cap="flat" cmpd="sng" algn="ctr">
              <a:solidFill>
                <a:srgbClr val="0070C0"/>
              </a:solidFill>
              <a:prstDash val="solid"/>
            </a:ln>
            <a:effectLst/>
          </p:spPr>
          <p:txBody>
            <a:bodyPr lIns="0" tIns="0" rIns="0" bIns="0" anchor="ctr"/>
            <a:lstStyle/>
            <a:p>
              <a:pPr algn="ctr" fontAlgn="auto">
                <a:spcBef>
                  <a:spcPts val="0"/>
                </a:spcBef>
                <a:spcAft>
                  <a:spcPts val="0"/>
                </a:spcAft>
                <a:defRPr/>
              </a:pPr>
              <a:endParaRPr lang="en-US" sz="1200" b="1" kern="0">
                <a:solidFill>
                  <a:srgbClr val="FFFFFF"/>
                </a:solidFill>
                <a:latin typeface="Tahoma"/>
                <a:cs typeface="Arial" pitchFamily="34" charset="0"/>
              </a:endParaRPr>
            </a:p>
          </p:txBody>
        </p:sp>
        <p:cxnSp>
          <p:nvCxnSpPr>
            <p:cNvPr id="103" name="Straight Connector 40"/>
            <p:cNvCxnSpPr>
              <a:cxnSpLocks noChangeShapeType="1"/>
              <a:stCxn id="102" idx="2"/>
              <a:endCxn id="102" idx="2"/>
            </p:cNvCxnSpPr>
            <p:nvPr/>
          </p:nvCxnSpPr>
          <p:spPr bwMode="auto">
            <a:xfrm rot="16200000" flipH="1">
              <a:off x="3845868" y="3909555"/>
              <a:ext cx="1301751" cy="708025"/>
            </a:xfrm>
            <a:prstGeom prst="line">
              <a:avLst/>
            </a:prstGeom>
            <a:noFill/>
            <a:ln w="76200" algn="ctr">
              <a:solidFill>
                <a:srgbClr val="0070C0"/>
              </a:solidFill>
              <a:round/>
              <a:headEnd/>
              <a:tailEnd/>
            </a:ln>
          </p:spPr>
        </p:cxnSp>
        <p:cxnSp>
          <p:nvCxnSpPr>
            <p:cNvPr id="104" name="Straight Connector 41"/>
            <p:cNvCxnSpPr>
              <a:cxnSpLocks noChangeShapeType="1"/>
              <a:stCxn id="102" idx="2"/>
              <a:endCxn id="102" idx="2"/>
            </p:cNvCxnSpPr>
            <p:nvPr/>
          </p:nvCxnSpPr>
          <p:spPr bwMode="auto">
            <a:xfrm rot="-5400000" flipH="1" flipV="1">
              <a:off x="3845868" y="3909555"/>
              <a:ext cx="1301751" cy="708025"/>
            </a:xfrm>
            <a:prstGeom prst="line">
              <a:avLst/>
            </a:prstGeom>
            <a:noFill/>
            <a:ln w="76200" algn="ctr">
              <a:solidFill>
                <a:srgbClr val="0070C0"/>
              </a:solidFill>
              <a:round/>
              <a:headEnd/>
              <a:tailEnd/>
            </a:ln>
          </p:spPr>
        </p:cxnSp>
        <p:cxnSp>
          <p:nvCxnSpPr>
            <p:cNvPr id="105" name="Straight Connector 42"/>
            <p:cNvCxnSpPr>
              <a:cxnSpLocks noChangeShapeType="1"/>
            </p:cNvCxnSpPr>
            <p:nvPr/>
          </p:nvCxnSpPr>
          <p:spPr bwMode="auto">
            <a:xfrm rot="10800000" flipH="1">
              <a:off x="3788718" y="4263564"/>
              <a:ext cx="1417637" cy="0"/>
            </a:xfrm>
            <a:prstGeom prst="line">
              <a:avLst/>
            </a:prstGeom>
            <a:noFill/>
            <a:ln w="76200" algn="ctr">
              <a:solidFill>
                <a:srgbClr val="0070C0"/>
              </a:solidFill>
              <a:round/>
              <a:headEnd/>
              <a:tailEnd/>
            </a:ln>
          </p:spPr>
        </p:cxnSp>
        <p:cxnSp>
          <p:nvCxnSpPr>
            <p:cNvPr id="106" name="Straight Connector 43"/>
            <p:cNvCxnSpPr>
              <a:cxnSpLocks noChangeShapeType="1"/>
              <a:stCxn id="102" idx="2"/>
              <a:endCxn id="102" idx="2"/>
            </p:cNvCxnSpPr>
            <p:nvPr/>
          </p:nvCxnSpPr>
          <p:spPr bwMode="auto">
            <a:xfrm rot="-5400000" flipH="1" flipV="1">
              <a:off x="3994297" y="3407112"/>
              <a:ext cx="650875" cy="1062037"/>
            </a:xfrm>
            <a:prstGeom prst="line">
              <a:avLst/>
            </a:prstGeom>
            <a:noFill/>
            <a:ln w="76200" algn="ctr">
              <a:solidFill>
                <a:srgbClr val="0070C0"/>
              </a:solidFill>
              <a:round/>
              <a:headEnd/>
              <a:tailEnd/>
            </a:ln>
          </p:spPr>
        </p:cxnSp>
        <p:cxnSp>
          <p:nvCxnSpPr>
            <p:cNvPr id="107" name="Straight Connector 44"/>
            <p:cNvCxnSpPr>
              <a:cxnSpLocks noChangeShapeType="1"/>
              <a:stCxn id="102" idx="2"/>
              <a:endCxn id="102" idx="2"/>
            </p:cNvCxnSpPr>
            <p:nvPr/>
          </p:nvCxnSpPr>
          <p:spPr bwMode="auto">
            <a:xfrm rot="16200000" flipH="1">
              <a:off x="4199874" y="4263564"/>
              <a:ext cx="1301751" cy="0"/>
            </a:xfrm>
            <a:prstGeom prst="line">
              <a:avLst/>
            </a:prstGeom>
            <a:noFill/>
            <a:ln w="76200" algn="ctr">
              <a:solidFill>
                <a:srgbClr val="0070C0"/>
              </a:solidFill>
              <a:round/>
              <a:headEnd/>
              <a:tailEnd/>
            </a:ln>
          </p:spPr>
        </p:cxnSp>
        <p:cxnSp>
          <p:nvCxnSpPr>
            <p:cNvPr id="108" name="Straight Connector 45"/>
            <p:cNvCxnSpPr>
              <a:cxnSpLocks noChangeShapeType="1"/>
              <a:stCxn id="102" idx="2"/>
              <a:endCxn id="102" idx="2"/>
            </p:cNvCxnSpPr>
            <p:nvPr/>
          </p:nvCxnSpPr>
          <p:spPr bwMode="auto">
            <a:xfrm rot="16200000" flipH="1">
              <a:off x="4349101" y="3406318"/>
              <a:ext cx="650875" cy="1063625"/>
            </a:xfrm>
            <a:prstGeom prst="line">
              <a:avLst/>
            </a:prstGeom>
            <a:noFill/>
            <a:ln w="76200" algn="ctr">
              <a:solidFill>
                <a:srgbClr val="0070C0"/>
              </a:solidFill>
              <a:round/>
              <a:headEnd/>
              <a:tailEnd/>
            </a:ln>
          </p:spPr>
        </p:cxnSp>
        <p:cxnSp>
          <p:nvCxnSpPr>
            <p:cNvPr id="109" name="Straight Connector 46"/>
            <p:cNvCxnSpPr>
              <a:cxnSpLocks noChangeShapeType="1"/>
              <a:stCxn id="102" idx="2"/>
              <a:endCxn id="102" idx="2"/>
            </p:cNvCxnSpPr>
            <p:nvPr/>
          </p:nvCxnSpPr>
          <p:spPr bwMode="auto">
            <a:xfrm rot="16200000" flipH="1">
              <a:off x="3491852" y="4263564"/>
              <a:ext cx="1301751" cy="0"/>
            </a:xfrm>
            <a:prstGeom prst="line">
              <a:avLst/>
            </a:prstGeom>
            <a:noFill/>
            <a:ln w="76200" algn="ctr">
              <a:solidFill>
                <a:srgbClr val="0070C0"/>
              </a:solidFill>
              <a:round/>
              <a:headEnd/>
              <a:tailEnd/>
            </a:ln>
          </p:spPr>
        </p:cxnSp>
        <p:cxnSp>
          <p:nvCxnSpPr>
            <p:cNvPr id="110" name="Straight Connector 47"/>
            <p:cNvCxnSpPr>
              <a:cxnSpLocks noChangeShapeType="1"/>
              <a:stCxn id="102" idx="2"/>
              <a:endCxn id="102" idx="2"/>
            </p:cNvCxnSpPr>
            <p:nvPr/>
          </p:nvCxnSpPr>
          <p:spPr bwMode="auto">
            <a:xfrm rot="5400000" flipH="1" flipV="1">
              <a:off x="4349101" y="4057192"/>
              <a:ext cx="650875" cy="1063625"/>
            </a:xfrm>
            <a:prstGeom prst="line">
              <a:avLst/>
            </a:prstGeom>
            <a:noFill/>
            <a:ln w="76200" algn="ctr">
              <a:solidFill>
                <a:srgbClr val="0070C0"/>
              </a:solidFill>
              <a:round/>
              <a:headEnd/>
              <a:tailEnd/>
            </a:ln>
          </p:spPr>
        </p:cxnSp>
        <p:cxnSp>
          <p:nvCxnSpPr>
            <p:cNvPr id="111" name="Straight Connector 48"/>
            <p:cNvCxnSpPr>
              <a:cxnSpLocks noChangeShapeType="1"/>
              <a:stCxn id="102" idx="2"/>
              <a:endCxn id="102" idx="2"/>
            </p:cNvCxnSpPr>
            <p:nvPr/>
          </p:nvCxnSpPr>
          <p:spPr bwMode="auto">
            <a:xfrm rot="10800000" flipH="1" flipV="1">
              <a:off x="3788719" y="4263566"/>
              <a:ext cx="1062037" cy="650875"/>
            </a:xfrm>
            <a:prstGeom prst="line">
              <a:avLst/>
            </a:prstGeom>
            <a:noFill/>
            <a:ln w="76200" algn="ctr">
              <a:solidFill>
                <a:srgbClr val="0070C0"/>
              </a:solidFill>
              <a:round/>
              <a:headEnd/>
              <a:tailEnd/>
            </a:ln>
          </p:spPr>
        </p:cxnSp>
        <p:sp>
          <p:nvSpPr>
            <p:cNvPr id="112" name="Rounded Rectangle 95"/>
            <p:cNvSpPr/>
            <p:nvPr/>
          </p:nvSpPr>
          <p:spPr>
            <a:xfrm>
              <a:off x="4659427" y="4739796"/>
              <a:ext cx="374367" cy="331839"/>
            </a:xfrm>
            <a:prstGeom prst="roundRect">
              <a:avLst/>
            </a:prstGeom>
            <a:solidFill>
              <a:srgbClr val="002060"/>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113" name="Rounded Rectangle 97"/>
            <p:cNvSpPr/>
            <p:nvPr/>
          </p:nvSpPr>
          <p:spPr>
            <a:xfrm>
              <a:off x="3955543" y="3498295"/>
              <a:ext cx="374367" cy="331839"/>
            </a:xfrm>
            <a:prstGeom prst="roundRect">
              <a:avLst/>
            </a:prstGeom>
            <a:solidFill>
              <a:srgbClr val="002060"/>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114" name="Rounded Rectangle 98"/>
            <p:cNvSpPr/>
            <p:nvPr/>
          </p:nvSpPr>
          <p:spPr>
            <a:xfrm>
              <a:off x="4668794" y="3498295"/>
              <a:ext cx="374367" cy="331839"/>
            </a:xfrm>
            <a:prstGeom prst="roundRect">
              <a:avLst/>
            </a:prstGeom>
            <a:solidFill>
              <a:schemeClr val="tx2">
                <a:lumMod val="50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115" name="Rounded Rectangle 99"/>
            <p:cNvSpPr/>
            <p:nvPr/>
          </p:nvSpPr>
          <p:spPr>
            <a:xfrm>
              <a:off x="4970181" y="4098258"/>
              <a:ext cx="374367" cy="331839"/>
            </a:xfrm>
            <a:prstGeom prst="roundRect">
              <a:avLst/>
            </a:prstGeom>
            <a:solidFill>
              <a:schemeClr val="tx2">
                <a:lumMod val="50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116" name="Rounded Rectangle 113"/>
            <p:cNvSpPr/>
            <p:nvPr/>
          </p:nvSpPr>
          <p:spPr>
            <a:xfrm>
              <a:off x="3601397" y="4098258"/>
              <a:ext cx="374367" cy="331839"/>
            </a:xfrm>
            <a:prstGeom prst="roundRect">
              <a:avLst/>
            </a:prstGeom>
            <a:solidFill>
              <a:srgbClr val="002060"/>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117" name="Rounded Rectangle 114"/>
            <p:cNvSpPr/>
            <p:nvPr/>
          </p:nvSpPr>
          <p:spPr>
            <a:xfrm>
              <a:off x="3957754" y="4725260"/>
              <a:ext cx="374367" cy="331839"/>
            </a:xfrm>
            <a:prstGeom prst="roundRect">
              <a:avLst/>
            </a:prstGeom>
            <a:solidFill>
              <a:schemeClr val="tx2">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anchor="ctr"/>
            <a:lstStyle/>
            <a:p>
              <a:pPr algn="ctr" fontAlgn="auto">
                <a:spcBef>
                  <a:spcPts val="0"/>
                </a:spcBef>
                <a:spcAft>
                  <a:spcPts val="0"/>
                </a:spcAft>
                <a:defRPr/>
              </a:pPr>
              <a:r>
                <a:rPr lang="en-US" sz="1100" b="1" dirty="0">
                  <a:solidFill>
                    <a:srgbClr val="FFFFFF"/>
                  </a:solidFill>
                </a:rPr>
                <a:t>6900</a:t>
              </a:r>
            </a:p>
          </p:txBody>
        </p:sp>
        <p:sp>
          <p:nvSpPr>
            <p:cNvPr id="118" name="Hexagon 49"/>
            <p:cNvSpPr/>
            <p:nvPr/>
          </p:nvSpPr>
          <p:spPr bwMode="auto">
            <a:xfrm>
              <a:off x="4237192" y="4022730"/>
              <a:ext cx="499996" cy="482603"/>
            </a:xfrm>
            <a:prstGeom prst="hexagon">
              <a:avLst/>
            </a:prstGeom>
            <a:solidFill>
              <a:schemeClr val="tx1"/>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eaLnBrk="0" hangingPunct="0">
                <a:lnSpc>
                  <a:spcPct val="90000"/>
                </a:lnSpc>
                <a:spcAft>
                  <a:spcPts val="600"/>
                </a:spcAft>
                <a:buClr>
                  <a:srgbClr val="FFFFFF"/>
                </a:buClr>
                <a:buFont typeface="Times New Roman" pitchFamily="18" charset="0"/>
                <a:buNone/>
                <a:tabLst>
                  <a:tab pos="3946525" algn="l"/>
                </a:tabLst>
                <a:defRPr/>
              </a:pPr>
              <a:r>
                <a:rPr lang="en-US" sz="1050" b="1" dirty="0">
                  <a:solidFill>
                    <a:srgbClr val="FFFFFF"/>
                  </a:solidFill>
                  <a:cs typeface="Tahoma" pitchFamily="34" charset="0"/>
                </a:rPr>
                <a:t>240</a:t>
              </a:r>
            </a:p>
          </p:txBody>
        </p:sp>
        <p:sp>
          <p:nvSpPr>
            <p:cNvPr id="119" name="Left-Right Arrow 51"/>
            <p:cNvSpPr/>
            <p:nvPr/>
          </p:nvSpPr>
          <p:spPr>
            <a:xfrm>
              <a:off x="3689576" y="5181613"/>
              <a:ext cx="1555546" cy="388939"/>
            </a:xfrm>
            <a:prstGeom prst="leftRightArrow">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tIns="0" bIns="18288" anchor="ctr" anchorCtr="1"/>
            <a:lstStyle/>
            <a:p>
              <a:pPr algn="ctr">
                <a:defRPr/>
              </a:pPr>
              <a:r>
                <a:rPr lang="en-US" sz="1400" b="1" dirty="0">
                  <a:solidFill>
                    <a:srgbClr val="FFFFFF"/>
                  </a:solidFill>
                </a:rPr>
                <a:t>2 </a:t>
              </a:r>
              <a:r>
                <a:rPr lang="el-GR" sz="1400" b="1" dirty="0">
                  <a:solidFill>
                    <a:srgbClr val="FFFFFF"/>
                  </a:solidFill>
                </a:rPr>
                <a:t>μ</a:t>
              </a:r>
              <a:r>
                <a:rPr lang="en-US" sz="1400" b="1" dirty="0">
                  <a:solidFill>
                    <a:srgbClr val="FFFFFF"/>
                  </a:solidFill>
                </a:rPr>
                <a:t>s Latency</a:t>
              </a:r>
            </a:p>
          </p:txBody>
        </p:sp>
      </p:grpSp>
      <p:grpSp>
        <p:nvGrpSpPr>
          <p:cNvPr id="120" name="Groupe 42"/>
          <p:cNvGrpSpPr>
            <a:grpSpLocks/>
          </p:cNvGrpSpPr>
          <p:nvPr/>
        </p:nvGrpSpPr>
        <p:grpSpPr bwMode="auto">
          <a:xfrm>
            <a:off x="3632200" y="3208363"/>
            <a:ext cx="1873250" cy="2505075"/>
            <a:chOff x="6280396" y="3200400"/>
            <a:chExt cx="1873004" cy="2505091"/>
          </a:xfrm>
        </p:grpSpPr>
        <p:sp>
          <p:nvSpPr>
            <p:cNvPr id="121"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r>
                <a:rPr lang="en-US" sz="1400" b="1" dirty="0">
                  <a:solidFill>
                    <a:srgbClr val="000000"/>
                  </a:solidFill>
                  <a:effectLst>
                    <a:outerShdw blurRad="38100" dist="38100" dir="2700000" algn="tl">
                      <a:srgbClr val="000000">
                        <a:alpha val="43137"/>
                      </a:srgbClr>
                    </a:outerShdw>
                  </a:effectLst>
                  <a:latin typeface="Tahoma"/>
                  <a:cs typeface="Arial" pitchFamily="34" charset="0"/>
                </a:rPr>
                <a:t>Super POD</a:t>
              </a:r>
              <a:endParaRPr lang="en-US" b="1" dirty="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122"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sp>
          <p:nvSpPr>
            <p:cNvPr id="123" name="Left-Right Arrow 51"/>
            <p:cNvSpPr/>
            <p:nvPr/>
          </p:nvSpPr>
          <p:spPr>
            <a:xfrm>
              <a:off x="6432776" y="5181613"/>
              <a:ext cx="1555546" cy="388939"/>
            </a:xfrm>
            <a:prstGeom prst="leftRightArrow">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tIns="0" bIns="18288" anchor="ctr" anchorCtr="1"/>
            <a:lstStyle/>
            <a:p>
              <a:pPr algn="ctr">
                <a:defRPr/>
              </a:pPr>
              <a:r>
                <a:rPr lang="en-US" sz="1400" b="1" dirty="0">
                  <a:solidFill>
                    <a:srgbClr val="FFFFFF"/>
                  </a:solidFill>
                </a:rPr>
                <a:t>4 </a:t>
              </a:r>
              <a:r>
                <a:rPr lang="el-GR" sz="1400" b="1" dirty="0">
                  <a:solidFill>
                    <a:srgbClr val="FFFFFF"/>
                  </a:solidFill>
                </a:rPr>
                <a:t>μ</a:t>
              </a:r>
              <a:r>
                <a:rPr lang="en-US" sz="1400" b="1" dirty="0">
                  <a:solidFill>
                    <a:srgbClr val="FFFFFF"/>
                  </a:solidFill>
                </a:rPr>
                <a:t>s Latency</a:t>
              </a:r>
            </a:p>
          </p:txBody>
        </p:sp>
        <p:sp>
          <p:nvSpPr>
            <p:cNvPr id="124" name="Hexagon 49"/>
            <p:cNvSpPr/>
            <p:nvPr/>
          </p:nvSpPr>
          <p:spPr bwMode="auto">
            <a:xfrm>
              <a:off x="6913726" y="4114806"/>
              <a:ext cx="498410" cy="482603"/>
            </a:xfrm>
            <a:prstGeom prst="hexagon">
              <a:avLst/>
            </a:prstGeom>
            <a:solidFill>
              <a:schemeClr val="tx1"/>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eaLnBrk="0" hangingPunct="0">
                <a:lnSpc>
                  <a:spcPct val="90000"/>
                </a:lnSpc>
                <a:spcAft>
                  <a:spcPts val="600"/>
                </a:spcAft>
                <a:buClr>
                  <a:srgbClr val="FFFFFF"/>
                </a:buClr>
                <a:buFont typeface="Times New Roman" pitchFamily="18" charset="0"/>
                <a:buNone/>
                <a:tabLst>
                  <a:tab pos="3946525" algn="l"/>
                </a:tabLst>
                <a:defRPr/>
              </a:pPr>
              <a:r>
                <a:rPr lang="en-US" sz="1050" b="1" dirty="0">
                  <a:solidFill>
                    <a:srgbClr val="FFFFFF"/>
                  </a:solidFill>
                  <a:cs typeface="Tahoma" pitchFamily="34" charset="0"/>
                </a:rPr>
                <a:t>1200</a:t>
              </a:r>
            </a:p>
          </p:txBody>
        </p:sp>
      </p:grpSp>
      <p:grpSp>
        <p:nvGrpSpPr>
          <p:cNvPr id="125" name="Group 124"/>
          <p:cNvGrpSpPr/>
          <p:nvPr/>
        </p:nvGrpSpPr>
        <p:grpSpPr>
          <a:xfrm>
            <a:off x="2678289" y="2912171"/>
            <a:ext cx="3805357" cy="3107629"/>
            <a:chOff x="1023257" y="1208318"/>
            <a:chExt cx="5519057" cy="4778825"/>
          </a:xfrm>
        </p:grpSpPr>
        <p:sp>
          <p:nvSpPr>
            <p:cNvPr id="126" name="Rounded Rectangle 125"/>
            <p:cNvSpPr/>
            <p:nvPr/>
          </p:nvSpPr>
          <p:spPr>
            <a:xfrm>
              <a:off x="1023257" y="1208318"/>
              <a:ext cx="5519057" cy="477882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b="1"/>
            </a:p>
          </p:txBody>
        </p:sp>
        <p:grpSp>
          <p:nvGrpSpPr>
            <p:cNvPr id="127" name="Groupe 42"/>
            <p:cNvGrpSpPr>
              <a:grpSpLocks/>
            </p:cNvGrpSpPr>
            <p:nvPr/>
          </p:nvGrpSpPr>
          <p:grpSpPr bwMode="auto">
            <a:xfrm>
              <a:off x="1381579" y="2852316"/>
              <a:ext cx="969735" cy="1102437"/>
              <a:chOff x="6280396" y="3200400"/>
              <a:chExt cx="1873004" cy="2505091"/>
            </a:xfrm>
          </p:grpSpPr>
          <p:sp>
            <p:nvSpPr>
              <p:cNvPr id="156"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r>
                  <a:rPr lang="en-US" sz="800" b="1" dirty="0" smtClean="0">
                    <a:solidFill>
                      <a:srgbClr val="000000"/>
                    </a:solidFill>
                    <a:effectLst>
                      <a:outerShdw blurRad="38100" dist="38100" dir="2700000" algn="tl">
                        <a:srgbClr val="000000">
                          <a:alpha val="43137"/>
                        </a:srgbClr>
                      </a:outerShdw>
                    </a:effectLst>
                    <a:latin typeface="Tahoma"/>
                    <a:cs typeface="Arial" pitchFamily="34" charset="0"/>
                  </a:rPr>
                  <a:t>Super POD 1</a:t>
                </a:r>
                <a:endParaRPr lang="en-US" sz="800" b="1" dirty="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157"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pic>
          <p:nvPicPr>
            <p:cNvPr id="128" name="Picture 14" descr="OS10K-front_cabletray2_lr"/>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754091" y="1251855"/>
              <a:ext cx="829112" cy="1295401"/>
            </a:xfrm>
            <a:prstGeom prst="rect">
              <a:avLst/>
            </a:prstGeom>
            <a:noFill/>
            <a:ln w="9525">
              <a:noFill/>
              <a:miter lim="800000"/>
              <a:headEnd/>
              <a:tailEnd/>
            </a:ln>
          </p:spPr>
        </p:pic>
        <p:pic>
          <p:nvPicPr>
            <p:cNvPr id="129" name="Picture 14" descr="OS10K-front_cabletray2_lr"/>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3975099" y="1251855"/>
              <a:ext cx="829112" cy="1295401"/>
            </a:xfrm>
            <a:prstGeom prst="rect">
              <a:avLst/>
            </a:prstGeom>
            <a:noFill/>
            <a:ln w="9525">
              <a:noFill/>
              <a:miter lim="800000"/>
              <a:headEnd/>
              <a:tailEnd/>
            </a:ln>
          </p:spPr>
        </p:pic>
        <p:cxnSp>
          <p:nvCxnSpPr>
            <p:cNvPr id="130" name="Straight Connector 129"/>
            <p:cNvCxnSpPr>
              <a:stCxn id="156" idx="0"/>
              <a:endCxn id="128" idx="2"/>
            </p:cNvCxnSpPr>
            <p:nvPr/>
          </p:nvCxnSpPr>
          <p:spPr>
            <a:xfrm flipV="1">
              <a:off x="1866447" y="2547256"/>
              <a:ext cx="1302200"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1" name="Straight Connector 130"/>
            <p:cNvCxnSpPr>
              <a:endCxn id="129" idx="2"/>
            </p:cNvCxnSpPr>
            <p:nvPr/>
          </p:nvCxnSpPr>
          <p:spPr>
            <a:xfrm flipV="1">
              <a:off x="1866447" y="2547256"/>
              <a:ext cx="2523208"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2" name="Straight Connector 131"/>
            <p:cNvCxnSpPr/>
            <p:nvPr/>
          </p:nvCxnSpPr>
          <p:spPr>
            <a:xfrm flipH="1">
              <a:off x="3485225" y="1964868"/>
              <a:ext cx="56425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3" name="Straight Connector 132"/>
            <p:cNvCxnSpPr/>
            <p:nvPr/>
          </p:nvCxnSpPr>
          <p:spPr>
            <a:xfrm flipH="1">
              <a:off x="3485221" y="1899548"/>
              <a:ext cx="564258" cy="0"/>
            </a:xfrm>
            <a:prstGeom prst="line">
              <a:avLst/>
            </a:prstGeom>
          </p:spPr>
          <p:style>
            <a:lnRef idx="2">
              <a:schemeClr val="accent6"/>
            </a:lnRef>
            <a:fillRef idx="0">
              <a:schemeClr val="accent6"/>
            </a:fillRef>
            <a:effectRef idx="1">
              <a:schemeClr val="accent6"/>
            </a:effectRef>
            <a:fontRef idx="minor">
              <a:schemeClr val="tx1"/>
            </a:fontRef>
          </p:style>
        </p:cxnSp>
        <p:sp>
          <p:nvSpPr>
            <p:cNvPr id="134" name="Left-Right Arrow 133"/>
            <p:cNvSpPr/>
            <p:nvPr/>
          </p:nvSpPr>
          <p:spPr>
            <a:xfrm>
              <a:off x="1866447" y="4005704"/>
              <a:ext cx="3671888" cy="390525"/>
            </a:xfrm>
            <a:prstGeom prst="leftRightArrow">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tIns="0" bIns="18288" anchor="ctr" anchorCtr="1"/>
            <a:lstStyle/>
            <a:p>
              <a:pPr algn="ctr">
                <a:defRPr/>
              </a:pPr>
              <a:r>
                <a:rPr lang="en-US" sz="1400" b="1" dirty="0"/>
                <a:t>5 </a:t>
              </a:r>
              <a:r>
                <a:rPr lang="el-GR" sz="1400" b="1" dirty="0"/>
                <a:t>μ</a:t>
              </a:r>
              <a:r>
                <a:rPr lang="en-US" sz="1400" b="1" dirty="0"/>
                <a:t>s Aggregate </a:t>
              </a:r>
              <a:r>
                <a:rPr lang="en-US" sz="1400" b="1" dirty="0" smtClean="0"/>
                <a:t>Latency</a:t>
              </a:r>
              <a:endParaRPr lang="en-US" sz="1400" b="1" dirty="0"/>
            </a:p>
          </p:txBody>
        </p:sp>
        <p:grpSp>
          <p:nvGrpSpPr>
            <p:cNvPr id="135" name="Group 56"/>
            <p:cNvGrpSpPr/>
            <p:nvPr/>
          </p:nvGrpSpPr>
          <p:grpSpPr>
            <a:xfrm>
              <a:off x="1433033" y="4368711"/>
              <a:ext cx="4630401" cy="1528727"/>
              <a:chOff x="4232686" y="2945870"/>
              <a:chExt cx="4630401" cy="1528727"/>
            </a:xfrm>
          </p:grpSpPr>
          <p:grpSp>
            <p:nvGrpSpPr>
              <p:cNvPr id="151" name="Group 34"/>
              <p:cNvGrpSpPr/>
              <p:nvPr/>
            </p:nvGrpSpPr>
            <p:grpSpPr>
              <a:xfrm>
                <a:off x="4232686" y="2973388"/>
                <a:ext cx="4630401" cy="1434317"/>
                <a:chOff x="4232686" y="2973388"/>
                <a:chExt cx="4630401" cy="1434317"/>
              </a:xfrm>
            </p:grpSpPr>
            <p:sp>
              <p:nvSpPr>
                <p:cNvPr id="154" name="Rounded Rectangle 21"/>
                <p:cNvSpPr/>
                <p:nvPr/>
              </p:nvSpPr>
              <p:spPr bwMode="auto">
                <a:xfrm>
                  <a:off x="4232686" y="2973388"/>
                  <a:ext cx="4630401" cy="1409699"/>
                </a:xfrm>
                <a:prstGeom prst="roundRect">
                  <a:avLst>
                    <a:gd name="adj" fmla="val 2894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rIns="0" bIns="0"/>
                <a:lstStyle/>
                <a:p>
                  <a:pPr marL="109538" indent="-109538" algn="ctr">
                    <a:spcAft>
                      <a:spcPts val="600"/>
                    </a:spcAft>
                    <a:defRPr/>
                  </a:pPr>
                  <a:endParaRPr lang="en-US" sz="1200" b="1" dirty="0"/>
                </a:p>
                <a:p>
                  <a:pPr algn="ctr">
                    <a:spcAft>
                      <a:spcPts val="600"/>
                    </a:spcAft>
                    <a:defRPr/>
                  </a:pPr>
                  <a:endParaRPr lang="en-US" b="1" dirty="0"/>
                </a:p>
              </p:txBody>
            </p:sp>
            <p:sp>
              <p:nvSpPr>
                <p:cNvPr id="155" name="TextBox 122"/>
                <p:cNvSpPr txBox="1">
                  <a:spLocks noChangeArrowheads="1"/>
                </p:cNvSpPr>
                <p:nvPr/>
              </p:nvSpPr>
              <p:spPr bwMode="auto">
                <a:xfrm>
                  <a:off x="6075006" y="2991778"/>
                  <a:ext cx="2788079" cy="1415927"/>
                </a:xfrm>
                <a:prstGeom prst="rect">
                  <a:avLst/>
                </a:prstGeom>
                <a:noFill/>
                <a:ln w="9525">
                  <a:noFill/>
                  <a:miter lim="800000"/>
                  <a:headEnd/>
                  <a:tailEnd/>
                </a:ln>
              </p:spPr>
              <p:txBody>
                <a:bodyPr wrap="square">
                  <a:spAutoFit/>
                </a:bodyPr>
                <a:lstStyle/>
                <a:p>
                  <a:pPr marL="109538" indent="-109538" algn="ctr">
                    <a:lnSpc>
                      <a:spcPct val="90000"/>
                    </a:lnSpc>
                    <a:spcAft>
                      <a:spcPts val="400"/>
                    </a:spcAft>
                  </a:pPr>
                  <a:r>
                    <a:rPr lang="en-US" sz="900" b="1" dirty="0"/>
                    <a:t>Over Subscription Rate* </a:t>
                  </a:r>
                  <a:endParaRPr lang="en-US" sz="900" b="1" dirty="0" smtClean="0"/>
                </a:p>
                <a:p>
                  <a:pPr marL="109538" indent="-109538" algn="ctr">
                    <a:lnSpc>
                      <a:spcPct val="90000"/>
                    </a:lnSpc>
                    <a:spcAft>
                      <a:spcPts val="400"/>
                    </a:spcAft>
                  </a:pPr>
                  <a:r>
                    <a:rPr lang="en-US" sz="900" b="1" dirty="0" smtClean="0"/>
                    <a:t>1.8 :1</a:t>
                  </a:r>
                </a:p>
                <a:p>
                  <a:pPr marL="109538" indent="-109538" algn="ctr">
                    <a:lnSpc>
                      <a:spcPct val="90000"/>
                    </a:lnSpc>
                    <a:spcAft>
                      <a:spcPts val="400"/>
                    </a:spcAft>
                  </a:pPr>
                  <a:r>
                    <a:rPr lang="en-US" sz="900" b="1" dirty="0" smtClean="0"/>
                    <a:t>Power </a:t>
                  </a:r>
                  <a:r>
                    <a:rPr lang="en-US" sz="900" b="1" dirty="0"/>
                    <a:t>per Server Port</a:t>
                  </a:r>
                </a:p>
                <a:p>
                  <a:pPr marL="109538" indent="-109538" algn="ctr">
                    <a:lnSpc>
                      <a:spcPct val="90000"/>
                    </a:lnSpc>
                    <a:spcAft>
                      <a:spcPts val="400"/>
                    </a:spcAft>
                  </a:pPr>
                  <a:r>
                    <a:rPr lang="en-US" sz="900" b="1" dirty="0"/>
                    <a:t>7 Watts</a:t>
                  </a:r>
                </a:p>
                <a:p>
                  <a:pPr marL="109538" indent="-109538" algn="ctr">
                    <a:lnSpc>
                      <a:spcPct val="90000"/>
                    </a:lnSpc>
                    <a:spcAft>
                      <a:spcPts val="400"/>
                    </a:spcAft>
                  </a:pPr>
                  <a:r>
                    <a:rPr lang="en-US" sz="900" b="1" dirty="0"/>
                    <a:t># 48U </a:t>
                  </a:r>
                  <a:r>
                    <a:rPr lang="en-US" sz="900" b="1" dirty="0" smtClean="0"/>
                    <a:t>Racks - 10 </a:t>
                  </a:r>
                  <a:r>
                    <a:rPr lang="en-US" sz="900" b="1" dirty="0"/>
                    <a:t>Racks</a:t>
                  </a:r>
                </a:p>
              </p:txBody>
            </p:sp>
          </p:grpSp>
          <p:sp>
            <p:nvSpPr>
              <p:cNvPr id="152" name="TextBox 151"/>
              <p:cNvSpPr txBox="1"/>
              <p:nvPr/>
            </p:nvSpPr>
            <p:spPr>
              <a:xfrm>
                <a:off x="4398574" y="2945870"/>
                <a:ext cx="1775975" cy="1528727"/>
              </a:xfrm>
              <a:prstGeom prst="rect">
                <a:avLst/>
              </a:prstGeom>
              <a:noFill/>
            </p:spPr>
            <p:txBody>
              <a:bodyPr wrap="square">
                <a:spAutoFit/>
              </a:bodyPr>
              <a:lstStyle/>
              <a:p>
                <a:pPr marL="109538" indent="-109538" algn="ctr">
                  <a:lnSpc>
                    <a:spcPct val="90000"/>
                  </a:lnSpc>
                  <a:spcAft>
                    <a:spcPts val="0"/>
                  </a:spcAft>
                  <a:defRPr/>
                </a:pPr>
                <a:r>
                  <a:rPr lang="en-US" sz="900" b="1" dirty="0"/>
                  <a:t>Max Server Ports</a:t>
                </a:r>
              </a:p>
              <a:p>
                <a:pPr marL="109538" indent="-109538" algn="ctr">
                  <a:lnSpc>
                    <a:spcPct val="90000"/>
                  </a:lnSpc>
                  <a:spcAft>
                    <a:spcPts val="400"/>
                  </a:spcAft>
                  <a:defRPr/>
                </a:pPr>
                <a:r>
                  <a:rPr lang="en-US" sz="900" b="1" i="1" dirty="0"/>
                  <a:t>(2 Core Switches)</a:t>
                </a:r>
              </a:p>
              <a:p>
                <a:pPr marL="109538" indent="-109538" algn="ctr">
                  <a:lnSpc>
                    <a:spcPct val="90000"/>
                  </a:lnSpc>
                  <a:spcAft>
                    <a:spcPts val="400"/>
                  </a:spcAft>
                  <a:defRPr/>
                </a:pPr>
                <a:r>
                  <a:rPr lang="en-US" sz="900" b="1" dirty="0"/>
                  <a:t> 14,400</a:t>
                </a:r>
              </a:p>
              <a:p>
                <a:pPr marL="109538" indent="-109538" algn="ctr">
                  <a:lnSpc>
                    <a:spcPct val="90000"/>
                  </a:lnSpc>
                  <a:spcAft>
                    <a:spcPts val="400"/>
                  </a:spcAft>
                  <a:defRPr/>
                </a:pPr>
                <a:r>
                  <a:rPr lang="en-US" sz="900" b="1" dirty="0"/>
                  <a:t>Max Switching Capacity	</a:t>
                </a:r>
              </a:p>
              <a:p>
                <a:pPr marL="109538" indent="-109538" algn="ctr">
                  <a:lnSpc>
                    <a:spcPct val="90000"/>
                  </a:lnSpc>
                  <a:spcAft>
                    <a:spcPts val="400"/>
                  </a:spcAft>
                  <a:defRPr/>
                </a:pPr>
                <a:r>
                  <a:rPr lang="en-US" sz="900" b="1" dirty="0"/>
                  <a:t>169 </a:t>
                </a:r>
                <a:r>
                  <a:rPr lang="en-US" sz="900" b="1" dirty="0" err="1"/>
                  <a:t>Tbps</a:t>
                </a:r>
                <a:endParaRPr lang="en-US" sz="900" b="1" dirty="0"/>
              </a:p>
            </p:txBody>
          </p:sp>
          <p:cxnSp>
            <p:nvCxnSpPr>
              <p:cNvPr id="153" name="Straight Connector 124"/>
              <p:cNvCxnSpPr>
                <a:cxnSpLocks noChangeShapeType="1"/>
              </p:cNvCxnSpPr>
              <p:nvPr/>
            </p:nvCxnSpPr>
            <p:spPr bwMode="auto">
              <a:xfrm rot="5400000">
                <a:off x="5501125" y="3698082"/>
                <a:ext cx="1147763" cy="0"/>
              </a:xfrm>
              <a:prstGeom prst="line">
                <a:avLst/>
              </a:prstGeom>
              <a:noFill/>
              <a:ln w="19050" algn="ctr">
                <a:solidFill>
                  <a:schemeClr val="tx1"/>
                </a:solidFill>
                <a:round/>
                <a:headEnd/>
                <a:tailEnd/>
              </a:ln>
            </p:spPr>
          </p:cxnSp>
        </p:grpSp>
        <p:grpSp>
          <p:nvGrpSpPr>
            <p:cNvPr id="136" name="Groupe 42"/>
            <p:cNvGrpSpPr>
              <a:grpSpLocks/>
            </p:cNvGrpSpPr>
            <p:nvPr/>
          </p:nvGrpSpPr>
          <p:grpSpPr bwMode="auto">
            <a:xfrm>
              <a:off x="2600807" y="2852312"/>
              <a:ext cx="969735" cy="1102437"/>
              <a:chOff x="6280396" y="3200400"/>
              <a:chExt cx="1873004" cy="2505091"/>
            </a:xfrm>
          </p:grpSpPr>
          <p:sp>
            <p:nvSpPr>
              <p:cNvPr id="149"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r>
                  <a:rPr lang="en-US" sz="800" b="1" dirty="0" smtClean="0">
                    <a:solidFill>
                      <a:srgbClr val="000000"/>
                    </a:solidFill>
                    <a:effectLst>
                      <a:outerShdw blurRad="38100" dist="38100" dir="2700000" algn="tl">
                        <a:srgbClr val="000000">
                          <a:alpha val="43137"/>
                        </a:srgbClr>
                      </a:outerShdw>
                    </a:effectLst>
                    <a:latin typeface="Tahoma"/>
                    <a:cs typeface="Arial" pitchFamily="34" charset="0"/>
                  </a:rPr>
                  <a:t>Super POD 2</a:t>
                </a:r>
                <a:endParaRPr lang="en-US" sz="800" b="1" dirty="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150"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cxnSp>
          <p:nvCxnSpPr>
            <p:cNvPr id="137" name="Straight Connector 136"/>
            <p:cNvCxnSpPr>
              <a:endCxn id="128" idx="2"/>
            </p:cNvCxnSpPr>
            <p:nvPr/>
          </p:nvCxnSpPr>
          <p:spPr>
            <a:xfrm flipH="1" flipV="1">
              <a:off x="3168647" y="2547256"/>
              <a:ext cx="6790"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138" name="Straight Connector 137"/>
            <p:cNvCxnSpPr>
              <a:endCxn id="129" idx="2"/>
            </p:cNvCxnSpPr>
            <p:nvPr/>
          </p:nvCxnSpPr>
          <p:spPr>
            <a:xfrm flipV="1">
              <a:off x="3175437" y="2547256"/>
              <a:ext cx="1214218" cy="305060"/>
            </a:xfrm>
            <a:prstGeom prst="line">
              <a:avLst/>
            </a:prstGeom>
          </p:spPr>
          <p:style>
            <a:lnRef idx="2">
              <a:schemeClr val="accent6"/>
            </a:lnRef>
            <a:fillRef idx="0">
              <a:schemeClr val="accent6"/>
            </a:fillRef>
            <a:effectRef idx="1">
              <a:schemeClr val="accent6"/>
            </a:effectRef>
            <a:fontRef idx="minor">
              <a:schemeClr val="tx1"/>
            </a:fontRef>
          </p:style>
        </p:cxnSp>
        <p:grpSp>
          <p:nvGrpSpPr>
            <p:cNvPr id="139" name="Groupe 42"/>
            <p:cNvGrpSpPr>
              <a:grpSpLocks/>
            </p:cNvGrpSpPr>
            <p:nvPr/>
          </p:nvGrpSpPr>
          <p:grpSpPr bwMode="auto">
            <a:xfrm>
              <a:off x="3830925" y="2863198"/>
              <a:ext cx="969735" cy="1102437"/>
              <a:chOff x="6280396" y="3200400"/>
              <a:chExt cx="1873004" cy="2505091"/>
            </a:xfrm>
          </p:grpSpPr>
          <p:sp>
            <p:nvSpPr>
              <p:cNvPr id="147"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r>
                  <a:rPr lang="en-US" sz="800" b="1" dirty="0" smtClean="0">
                    <a:solidFill>
                      <a:srgbClr val="000000"/>
                    </a:solidFill>
                    <a:effectLst>
                      <a:outerShdw blurRad="38100" dist="38100" dir="2700000" algn="tl">
                        <a:srgbClr val="000000">
                          <a:alpha val="43137"/>
                        </a:srgbClr>
                      </a:outerShdw>
                    </a:effectLst>
                    <a:latin typeface="Tahoma"/>
                    <a:cs typeface="Arial" pitchFamily="34" charset="0"/>
                  </a:rPr>
                  <a:t>Super POD 3</a:t>
                </a:r>
                <a:endParaRPr lang="en-US" sz="800" b="1" dirty="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148"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cxnSp>
          <p:nvCxnSpPr>
            <p:cNvPr id="140" name="Straight Connector 139"/>
            <p:cNvCxnSpPr>
              <a:endCxn id="128" idx="2"/>
            </p:cNvCxnSpPr>
            <p:nvPr/>
          </p:nvCxnSpPr>
          <p:spPr>
            <a:xfrm flipH="1" flipV="1">
              <a:off x="3168647" y="2547256"/>
              <a:ext cx="1128925"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141" name="Straight Connector 140"/>
            <p:cNvCxnSpPr>
              <a:endCxn id="129" idx="2"/>
            </p:cNvCxnSpPr>
            <p:nvPr/>
          </p:nvCxnSpPr>
          <p:spPr>
            <a:xfrm flipV="1">
              <a:off x="4297572" y="2547256"/>
              <a:ext cx="92083" cy="305060"/>
            </a:xfrm>
            <a:prstGeom prst="line">
              <a:avLst/>
            </a:prstGeom>
          </p:spPr>
          <p:style>
            <a:lnRef idx="2">
              <a:schemeClr val="accent6"/>
            </a:lnRef>
            <a:fillRef idx="0">
              <a:schemeClr val="accent6"/>
            </a:fillRef>
            <a:effectRef idx="1">
              <a:schemeClr val="accent6"/>
            </a:effectRef>
            <a:fontRef idx="minor">
              <a:schemeClr val="tx1"/>
            </a:fontRef>
          </p:style>
        </p:cxnSp>
        <p:grpSp>
          <p:nvGrpSpPr>
            <p:cNvPr id="142" name="Groupe 42"/>
            <p:cNvGrpSpPr>
              <a:grpSpLocks/>
            </p:cNvGrpSpPr>
            <p:nvPr/>
          </p:nvGrpSpPr>
          <p:grpSpPr bwMode="auto">
            <a:xfrm>
              <a:off x="5093697" y="2852308"/>
              <a:ext cx="969735" cy="1102437"/>
              <a:chOff x="6280396" y="3200400"/>
              <a:chExt cx="1873004" cy="2505091"/>
            </a:xfrm>
          </p:grpSpPr>
          <p:sp>
            <p:nvSpPr>
              <p:cNvPr id="145"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r>
                  <a:rPr lang="en-US" sz="800" b="1" dirty="0" smtClean="0">
                    <a:solidFill>
                      <a:srgbClr val="000000"/>
                    </a:solidFill>
                    <a:effectLst>
                      <a:outerShdw blurRad="38100" dist="38100" dir="2700000" algn="tl">
                        <a:srgbClr val="000000">
                          <a:alpha val="43137"/>
                        </a:srgbClr>
                      </a:outerShdw>
                    </a:effectLst>
                    <a:latin typeface="Tahoma"/>
                    <a:cs typeface="Arial" pitchFamily="34" charset="0"/>
                  </a:rPr>
                  <a:t>Super POD 12</a:t>
                </a:r>
                <a:endParaRPr lang="en-US" sz="800" b="1" dirty="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146"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cxnSp>
          <p:nvCxnSpPr>
            <p:cNvPr id="143" name="Straight Connector 142"/>
            <p:cNvCxnSpPr>
              <a:endCxn id="128" idx="2"/>
            </p:cNvCxnSpPr>
            <p:nvPr/>
          </p:nvCxnSpPr>
          <p:spPr>
            <a:xfrm flipH="1" flipV="1">
              <a:off x="3168647" y="2547256"/>
              <a:ext cx="2445195"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144" name="Straight Connector 143"/>
            <p:cNvCxnSpPr>
              <a:endCxn id="129" idx="2"/>
            </p:cNvCxnSpPr>
            <p:nvPr/>
          </p:nvCxnSpPr>
          <p:spPr>
            <a:xfrm flipH="1" flipV="1">
              <a:off x="4389655" y="2547256"/>
              <a:ext cx="1224187" cy="30506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158" name="Groupe 42"/>
          <p:cNvGrpSpPr>
            <a:grpSpLocks/>
          </p:cNvGrpSpPr>
          <p:nvPr/>
        </p:nvGrpSpPr>
        <p:grpSpPr bwMode="auto">
          <a:xfrm rot="319446">
            <a:off x="7046575" y="1992894"/>
            <a:ext cx="1873250" cy="3590372"/>
            <a:chOff x="6280396" y="3200400"/>
            <a:chExt cx="1873004" cy="2505091"/>
          </a:xfrm>
          <a:scene3d>
            <a:camera prst="orthographicFront">
              <a:rot lat="21160001" lon="3171038" rev="197235"/>
            </a:camera>
            <a:lightRig rig="threePt" dir="t"/>
          </a:scene3d>
        </p:grpSpPr>
        <p:sp>
          <p:nvSpPr>
            <p:cNvPr id="159"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r>
                <a:rPr lang="en-US" sz="1400" b="1" dirty="0">
                  <a:solidFill>
                    <a:srgbClr val="000000"/>
                  </a:solidFill>
                  <a:effectLst>
                    <a:outerShdw blurRad="38100" dist="38100" dir="2700000" algn="tl">
                      <a:srgbClr val="000000">
                        <a:alpha val="43137"/>
                      </a:srgbClr>
                    </a:outerShdw>
                  </a:effectLst>
                  <a:latin typeface="Tahoma"/>
                  <a:cs typeface="Arial" pitchFamily="34" charset="0"/>
                </a:rPr>
                <a:t>Super POD</a:t>
              </a:r>
              <a:endParaRPr lang="en-US" b="1" dirty="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160"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sp>
          <p:nvSpPr>
            <p:cNvPr id="161" name="Left-Right Arrow 51"/>
            <p:cNvSpPr/>
            <p:nvPr/>
          </p:nvSpPr>
          <p:spPr>
            <a:xfrm>
              <a:off x="6432776" y="5181613"/>
              <a:ext cx="1555546" cy="388939"/>
            </a:xfrm>
            <a:prstGeom prst="leftRightArrow">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tIns="0" bIns="18288" anchor="ctr" anchorCtr="1"/>
            <a:lstStyle/>
            <a:p>
              <a:pPr algn="ctr">
                <a:defRPr/>
              </a:pPr>
              <a:r>
                <a:rPr lang="en-US" sz="1400" b="1" dirty="0">
                  <a:solidFill>
                    <a:srgbClr val="FFFFFF"/>
                  </a:solidFill>
                </a:rPr>
                <a:t>4 </a:t>
              </a:r>
              <a:r>
                <a:rPr lang="el-GR" sz="1400" b="1" dirty="0">
                  <a:solidFill>
                    <a:srgbClr val="FFFFFF"/>
                  </a:solidFill>
                </a:rPr>
                <a:t>μ</a:t>
              </a:r>
              <a:r>
                <a:rPr lang="en-US" sz="1400" b="1" dirty="0">
                  <a:solidFill>
                    <a:srgbClr val="FFFFFF"/>
                  </a:solidFill>
                </a:rPr>
                <a:t>s Latency</a:t>
              </a:r>
            </a:p>
          </p:txBody>
        </p:sp>
        <p:sp>
          <p:nvSpPr>
            <p:cNvPr id="162" name="Hexagon 49"/>
            <p:cNvSpPr/>
            <p:nvPr/>
          </p:nvSpPr>
          <p:spPr bwMode="auto">
            <a:xfrm>
              <a:off x="6913726" y="4114806"/>
              <a:ext cx="498410" cy="482603"/>
            </a:xfrm>
            <a:prstGeom prst="hexagon">
              <a:avLst/>
            </a:prstGeom>
            <a:solidFill>
              <a:schemeClr val="tx1"/>
            </a:soli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wrap="none" lIns="0" tIns="0" rIns="0" bIns="0" anchor="ctr"/>
            <a:lstStyle/>
            <a:p>
              <a:pPr algn="ctr" eaLnBrk="0" hangingPunct="0">
                <a:lnSpc>
                  <a:spcPct val="90000"/>
                </a:lnSpc>
                <a:spcAft>
                  <a:spcPts val="600"/>
                </a:spcAft>
                <a:buClr>
                  <a:srgbClr val="FFFFFF"/>
                </a:buClr>
                <a:buFont typeface="Times New Roman" pitchFamily="18" charset="0"/>
                <a:buNone/>
                <a:tabLst>
                  <a:tab pos="3946525" algn="l"/>
                </a:tabLst>
                <a:defRPr/>
              </a:pPr>
              <a:r>
                <a:rPr lang="en-US" sz="1050" b="1" dirty="0">
                  <a:solidFill>
                    <a:srgbClr val="FFFFFF"/>
                  </a:solidFill>
                  <a:cs typeface="Tahoma" pitchFamily="34" charset="0"/>
                </a:rPr>
                <a:t>1200</a:t>
              </a:r>
            </a:p>
          </p:txBody>
        </p:sp>
      </p:grpSp>
      <p:sp>
        <p:nvSpPr>
          <p:cNvPr id="163" name="Rectangle 162"/>
          <p:cNvSpPr/>
          <p:nvPr/>
        </p:nvSpPr>
        <p:spPr>
          <a:xfrm>
            <a:off x="5309486" y="2983395"/>
            <a:ext cx="960684" cy="79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rPr>
              <a:t>Alcatel-Lucent Enterprise Mesh</a:t>
            </a:r>
            <a:endParaRPr lang="en-US" sz="1000" b="1" dirty="0">
              <a:solidFill>
                <a:schemeClr val="tx1"/>
              </a:solidFill>
            </a:endParaRPr>
          </a:p>
        </p:txBody>
      </p:sp>
      <p:grpSp>
        <p:nvGrpSpPr>
          <p:cNvPr id="164" name="Group 28"/>
          <p:cNvGrpSpPr/>
          <p:nvPr/>
        </p:nvGrpSpPr>
        <p:grpSpPr>
          <a:xfrm>
            <a:off x="7480755" y="5972397"/>
            <a:ext cx="1006298" cy="531234"/>
            <a:chOff x="6016460" y="5185610"/>
            <a:chExt cx="1006298" cy="531234"/>
          </a:xfrm>
        </p:grpSpPr>
        <p:pic>
          <p:nvPicPr>
            <p:cNvPr id="165" name="Picture 164" descr="20120214044058708_easyicon_cn_118.png"/>
            <p:cNvPicPr>
              <a:picLocks noChangeAspect="1"/>
            </p:cNvPicPr>
            <p:nvPr/>
          </p:nvPicPr>
          <p:blipFill>
            <a:blip r:embed="rId8" cstate="screen"/>
            <a:stretch>
              <a:fillRect/>
            </a:stretch>
          </p:blipFill>
          <p:spPr>
            <a:xfrm>
              <a:off x="6016460" y="5185610"/>
              <a:ext cx="1006298" cy="531234"/>
            </a:xfrm>
            <a:prstGeom prst="rect">
              <a:avLst/>
            </a:prstGeom>
          </p:spPr>
        </p:pic>
        <p:sp>
          <p:nvSpPr>
            <p:cNvPr id="166" name="Flowchart: Sort 165"/>
            <p:cNvSpPr/>
            <p:nvPr/>
          </p:nvSpPr>
          <p:spPr>
            <a:xfrm>
              <a:off x="6301232" y="5399214"/>
              <a:ext cx="480266" cy="104519"/>
            </a:xfrm>
            <a:prstGeom prst="flowChartSort">
              <a:avLst/>
            </a:prstGeom>
            <a:solidFill>
              <a:srgbClr val="FF0000">
                <a:alpha val="38000"/>
              </a:srgbClr>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b="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72"/>
                                        </p:tgtEl>
                                      </p:cBhvr>
                                    </p:animEffect>
                                    <p:set>
                                      <p:cBhvr>
                                        <p:cTn id="13" dur="1" fill="hold">
                                          <p:stCondLst>
                                            <p:cond delay="499"/>
                                          </p:stCondLst>
                                        </p:cTn>
                                        <p:tgtEl>
                                          <p:spTgt spid="7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0"/>
                                        </p:tgtEl>
                                        <p:attrNameLst>
                                          <p:attrName>style.visibility</p:attrName>
                                        </p:attrNameLst>
                                      </p:cBhvr>
                                      <p:to>
                                        <p:strVal val="visible"/>
                                      </p:to>
                                    </p:set>
                                  </p:childTnLst>
                                </p:cTn>
                              </p:par>
                              <p:par>
                                <p:cTn id="20" presetID="10" presetClass="exit" presetSubtype="0" fill="hold" nodeType="withEffect">
                                  <p:stCondLst>
                                    <p:cond delay="0"/>
                                  </p:stCondLst>
                                  <p:childTnLst>
                                    <p:animEffect transition="out" filter="fade">
                                      <p:cBhvr>
                                        <p:cTn id="21" dur="500"/>
                                        <p:tgtEl>
                                          <p:spTgt spid="52"/>
                                        </p:tgtEl>
                                      </p:cBhvr>
                                    </p:animEffect>
                                    <p:set>
                                      <p:cBhvr>
                                        <p:cTn id="22" dur="1" fill="hold">
                                          <p:stCondLst>
                                            <p:cond delay="499"/>
                                          </p:stCondLst>
                                        </p:cTn>
                                        <p:tgtEl>
                                          <p:spTgt spid="5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20"/>
                                        </p:tgtEl>
                                      </p:cBhvr>
                                    </p:animEffect>
                                    <p:set>
                                      <p:cBhvr>
                                        <p:cTn id="29" dur="1" fill="hold">
                                          <p:stCondLst>
                                            <p:cond delay="499"/>
                                          </p:stCondLst>
                                        </p:cTn>
                                        <p:tgtEl>
                                          <p:spTgt spid="120"/>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12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5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3388" y="1130300"/>
            <a:ext cx="4760912" cy="4879975"/>
          </a:xfrm>
        </p:spPr>
        <p:txBody>
          <a:bodyPr/>
          <a:lstStyle/>
          <a:p>
            <a:pPr algn="ctr">
              <a:spcAft>
                <a:spcPts val="400"/>
              </a:spcAft>
              <a:buFont typeface="Arial" pitchFamily="34" charset="0"/>
              <a:buNone/>
              <a:defRPr/>
            </a:pPr>
            <a:r>
              <a:rPr lang="en-US" sz="1800" b="1" dirty="0" smtClean="0"/>
              <a:t>The Network Understands </a:t>
            </a:r>
          </a:p>
          <a:p>
            <a:pPr algn="ctr">
              <a:spcBef>
                <a:spcPts val="300"/>
              </a:spcBef>
              <a:buFont typeface="Arial" pitchFamily="34" charset="0"/>
              <a:buNone/>
              <a:defRPr/>
            </a:pPr>
            <a:r>
              <a:rPr lang="en-US" sz="1800" b="1" dirty="0" smtClean="0"/>
              <a:t>Each Application</a:t>
            </a:r>
          </a:p>
          <a:p>
            <a:pPr lvl="1">
              <a:spcAft>
                <a:spcPts val="300"/>
              </a:spcAft>
              <a:defRPr/>
            </a:pPr>
            <a:r>
              <a:rPr lang="en-US" sz="1400" dirty="0" smtClean="0"/>
              <a:t>Provisioning requirements</a:t>
            </a:r>
          </a:p>
          <a:p>
            <a:pPr lvl="1">
              <a:spcAft>
                <a:spcPts val="300"/>
              </a:spcAft>
              <a:defRPr/>
            </a:pPr>
            <a:r>
              <a:rPr lang="en-US" sz="1400" dirty="0" smtClean="0"/>
              <a:t>Security profile</a:t>
            </a:r>
          </a:p>
          <a:p>
            <a:pPr lvl="1">
              <a:spcAft>
                <a:spcPts val="300"/>
              </a:spcAft>
              <a:defRPr/>
            </a:pPr>
            <a:r>
              <a:rPr lang="en-US" sz="1400" dirty="0" smtClean="0"/>
              <a:t>Expected quality of service levels</a:t>
            </a:r>
          </a:p>
          <a:p>
            <a:pPr lvl="1">
              <a:spcAft>
                <a:spcPts val="300"/>
              </a:spcAft>
              <a:defRPr/>
            </a:pPr>
            <a:r>
              <a:rPr lang="en-US" sz="1400" dirty="0" smtClean="0"/>
              <a:t>Priority of the application for the corporation</a:t>
            </a:r>
          </a:p>
          <a:p>
            <a:pPr lvl="1">
              <a:spcAft>
                <a:spcPts val="300"/>
              </a:spcAft>
              <a:defRPr/>
            </a:pPr>
            <a:r>
              <a:rPr lang="en-US" sz="1400" dirty="0" smtClean="0"/>
              <a:t>Latency and jitter requirements</a:t>
            </a:r>
          </a:p>
          <a:p>
            <a:pPr marL="0" indent="0" algn="ctr">
              <a:spcBef>
                <a:spcPts val="1600"/>
              </a:spcBef>
              <a:spcAft>
                <a:spcPts val="400"/>
              </a:spcAft>
              <a:buFont typeface="Arial" pitchFamily="34" charset="0"/>
              <a:buNone/>
              <a:defRPr/>
            </a:pPr>
            <a:r>
              <a:rPr lang="en-US" sz="1800" b="1" dirty="0" smtClean="0"/>
              <a:t>The Network Automatically </a:t>
            </a:r>
          </a:p>
          <a:p>
            <a:pPr marL="0" indent="0" algn="ctr">
              <a:spcBef>
                <a:spcPts val="300"/>
              </a:spcBef>
              <a:spcAft>
                <a:spcPts val="900"/>
              </a:spcAft>
              <a:buFont typeface="Arial" pitchFamily="34" charset="0"/>
              <a:buNone/>
              <a:defRPr/>
            </a:pPr>
            <a:r>
              <a:rPr lang="en-US" sz="1800" b="1" dirty="0" smtClean="0"/>
              <a:t>Manages Applications</a:t>
            </a:r>
          </a:p>
          <a:p>
            <a:pPr lvl="1">
              <a:spcAft>
                <a:spcPts val="300"/>
              </a:spcAft>
              <a:defRPr/>
            </a:pPr>
            <a:r>
              <a:rPr lang="en-US" sz="1400" dirty="0" smtClean="0"/>
              <a:t>Automated binding of vNP to virtual machine</a:t>
            </a:r>
          </a:p>
          <a:p>
            <a:pPr lvl="1">
              <a:spcAft>
                <a:spcPts val="300"/>
              </a:spcAft>
              <a:defRPr/>
            </a:pPr>
            <a:r>
              <a:rPr lang="en-US" sz="1400" dirty="0" smtClean="0"/>
              <a:t>Automatic discovery of virtual machine location</a:t>
            </a:r>
          </a:p>
          <a:p>
            <a:pPr lvl="1">
              <a:spcAft>
                <a:spcPts val="300"/>
              </a:spcAft>
              <a:defRPr/>
            </a:pPr>
            <a:r>
              <a:rPr lang="en-US" sz="1400" dirty="0" smtClean="0"/>
              <a:t>Automatic provisioning of applications</a:t>
            </a:r>
          </a:p>
          <a:p>
            <a:pPr lvl="1">
              <a:spcAft>
                <a:spcPts val="300"/>
              </a:spcAft>
              <a:defRPr/>
            </a:pPr>
            <a:r>
              <a:rPr lang="en-US" sz="1400" dirty="0" smtClean="0"/>
              <a:t>Network configuration follows virtual machine moves</a:t>
            </a:r>
          </a:p>
          <a:p>
            <a:pPr lvl="1">
              <a:spcAft>
                <a:spcPts val="300"/>
              </a:spcAft>
              <a:defRPr/>
            </a:pPr>
            <a:r>
              <a:rPr lang="en-US" sz="1400" dirty="0" smtClean="0"/>
              <a:t>Dynamic tuning of  QoS parameters</a:t>
            </a:r>
          </a:p>
          <a:p>
            <a:pPr lvl="1">
              <a:spcAft>
                <a:spcPts val="300"/>
              </a:spcAft>
              <a:defRPr/>
            </a:pPr>
            <a:r>
              <a:rPr lang="en-US" sz="1400" dirty="0" smtClean="0"/>
              <a:t>Network requested VM moves to minimize latency</a:t>
            </a:r>
          </a:p>
        </p:txBody>
      </p:sp>
      <p:sp>
        <p:nvSpPr>
          <p:cNvPr id="3" name="Title 2"/>
          <p:cNvSpPr>
            <a:spLocks noGrp="1"/>
          </p:cNvSpPr>
          <p:nvPr>
            <p:ph type="title"/>
          </p:nvPr>
        </p:nvSpPr>
        <p:spPr>
          <a:xfrm>
            <a:off x="282575" y="241300"/>
            <a:ext cx="8615363" cy="673100"/>
          </a:xfrm>
        </p:spPr>
        <p:txBody>
          <a:bodyPr/>
          <a:lstStyle/>
          <a:p>
            <a:pPr>
              <a:defRPr/>
            </a:pPr>
            <a:r>
              <a:rPr lang="en-US" sz="3000" dirty="0" smtClean="0">
                <a:latin typeface="Tahoma" pitchFamily="34" charset="0"/>
              </a:rPr>
              <a:t>Applications Managed as a Service</a:t>
            </a:r>
            <a:endParaRPr lang="en-US" sz="3000" dirty="0">
              <a:latin typeface="Tahoma" pitchFamily="34" charset="0"/>
            </a:endParaRPr>
          </a:p>
        </p:txBody>
      </p:sp>
      <p:pic>
        <p:nvPicPr>
          <p:cNvPr id="19460" name="Picture 52" descr="Access_Server"/>
          <p:cNvPicPr>
            <a:picLocks noChangeAspect="1" noChangeArrowheads="1"/>
          </p:cNvPicPr>
          <p:nvPr/>
        </p:nvPicPr>
        <p:blipFill>
          <a:blip r:embed="rId2" cstate="print"/>
          <a:srcRect/>
          <a:stretch>
            <a:fillRect/>
          </a:stretch>
        </p:blipFill>
        <p:spPr bwMode="auto">
          <a:xfrm>
            <a:off x="6330950" y="4465638"/>
            <a:ext cx="1949450" cy="917575"/>
          </a:xfrm>
          <a:prstGeom prst="rect">
            <a:avLst/>
          </a:prstGeom>
          <a:noFill/>
          <a:ln w="9525">
            <a:noFill/>
            <a:miter lim="800000"/>
            <a:headEnd/>
            <a:tailEnd/>
          </a:ln>
        </p:spPr>
      </p:pic>
      <p:sp>
        <p:nvSpPr>
          <p:cNvPr id="19461" name="Text Box 45"/>
          <p:cNvSpPr txBox="1">
            <a:spLocks noChangeArrowheads="1"/>
          </p:cNvSpPr>
          <p:nvPr/>
        </p:nvSpPr>
        <p:spPr bwMode="auto">
          <a:xfrm>
            <a:off x="6630988" y="5481638"/>
            <a:ext cx="1296830" cy="184666"/>
          </a:xfrm>
          <a:prstGeom prst="rect">
            <a:avLst/>
          </a:prstGeom>
          <a:noFill/>
          <a:ln w="19050" algn="ctr">
            <a:noFill/>
            <a:miter lim="800000"/>
            <a:headEnd/>
            <a:tailEnd/>
          </a:ln>
        </p:spPr>
        <p:txBody>
          <a:bodyPr wrap="none" lIns="0" tIns="0" rIns="0" bIns="0">
            <a:spAutoFit/>
          </a:bodyPr>
          <a:lstStyle/>
          <a:p>
            <a:pPr>
              <a:tabLst>
                <a:tab pos="3946525" algn="l"/>
              </a:tabLst>
            </a:pPr>
            <a:r>
              <a:rPr lang="en-US" sz="1200" smtClean="0"/>
              <a:t>Data Center Fabric</a:t>
            </a:r>
            <a:endParaRPr lang="en-US" sz="1200"/>
          </a:p>
        </p:txBody>
      </p:sp>
      <p:sp>
        <p:nvSpPr>
          <p:cNvPr id="34" name="Can 33"/>
          <p:cNvSpPr/>
          <p:nvPr/>
        </p:nvSpPr>
        <p:spPr>
          <a:xfrm>
            <a:off x="7010400" y="4538663"/>
            <a:ext cx="590550" cy="739775"/>
          </a:xfrm>
          <a:prstGeom prst="can">
            <a:avLst/>
          </a:prstGeom>
          <a:solidFill>
            <a:srgbClr val="0000FF">
              <a:alpha val="48000"/>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463" name="Text Box 27"/>
          <p:cNvSpPr txBox="1">
            <a:spLocks noChangeArrowheads="1"/>
          </p:cNvSpPr>
          <p:nvPr/>
        </p:nvSpPr>
        <p:spPr bwMode="auto">
          <a:xfrm>
            <a:off x="7032625" y="4867275"/>
            <a:ext cx="546100" cy="247650"/>
          </a:xfrm>
          <a:prstGeom prst="rect">
            <a:avLst/>
          </a:prstGeom>
          <a:noFill/>
          <a:ln w="19050" algn="ctr">
            <a:noFill/>
            <a:miter lim="800000"/>
            <a:headEnd/>
            <a:tailEnd/>
          </a:ln>
        </p:spPr>
        <p:txBody>
          <a:bodyPr lIns="0" tIns="0" rIns="0" bIns="0">
            <a:spAutoFit/>
          </a:bodyPr>
          <a:lstStyle/>
          <a:p>
            <a:pPr algn="ctr">
              <a:tabLst>
                <a:tab pos="3946525" algn="l"/>
              </a:tabLst>
            </a:pPr>
            <a:r>
              <a:rPr lang="fr-FR" b="1"/>
              <a:t>vNP</a:t>
            </a:r>
          </a:p>
        </p:txBody>
      </p:sp>
      <p:graphicFrame>
        <p:nvGraphicFramePr>
          <p:cNvPr id="40" name="Diagram 39"/>
          <p:cNvGraphicFramePr/>
          <p:nvPr/>
        </p:nvGraphicFramePr>
        <p:xfrm>
          <a:off x="5980918" y="1497520"/>
          <a:ext cx="2649219" cy="2284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5" name="Isosceles Triangle 40"/>
          <p:cNvSpPr>
            <a:spLocks noChangeArrowheads="1"/>
          </p:cNvSpPr>
          <p:nvPr/>
        </p:nvSpPr>
        <p:spPr bwMode="auto">
          <a:xfrm rot="10800000">
            <a:off x="6088063" y="3752850"/>
            <a:ext cx="2439987" cy="698500"/>
          </a:xfrm>
          <a:prstGeom prst="triangle">
            <a:avLst>
              <a:gd name="adj" fmla="val 50000"/>
            </a:avLst>
          </a:prstGeom>
          <a:gradFill rotWithShape="1">
            <a:gsLst>
              <a:gs pos="0">
                <a:srgbClr val="03D4A8"/>
              </a:gs>
              <a:gs pos="25000">
                <a:srgbClr val="21D6E0"/>
              </a:gs>
              <a:gs pos="75000">
                <a:srgbClr val="0087E6"/>
              </a:gs>
              <a:gs pos="100000">
                <a:srgbClr val="005CBF"/>
              </a:gs>
            </a:gsLst>
            <a:lin ang="5400000" scaled="1"/>
          </a:gradFill>
          <a:ln w="19050" algn="ctr">
            <a:noFill/>
            <a:round/>
            <a:headEnd/>
            <a:tailEnd/>
          </a:ln>
        </p:spPr>
        <p:txBody>
          <a:bodyPr lIns="0" tIns="0" rIns="0" bIns="0" anchor="ctr"/>
          <a:lstStyle/>
          <a:p>
            <a:pPr algn="ctr" eaLnBrk="0" hangingPunct="0">
              <a:lnSpc>
                <a:spcPct val="90000"/>
              </a:lnSpc>
              <a:spcAft>
                <a:spcPts val="600"/>
              </a:spcAft>
              <a:buClr>
                <a:schemeClr val="bg1"/>
              </a:buClr>
              <a:buFont typeface="Times New Roman" pitchFamily="18" charset="0"/>
              <a:buNone/>
              <a:tabLst>
                <a:tab pos="3946525" algn="l"/>
              </a:tabLst>
            </a:pPr>
            <a:endParaRPr lang="en-US" sz="1600">
              <a:latin typeface="Trebuchet MS" pitchFamily="34" charset="0"/>
            </a:endParaRPr>
          </a:p>
        </p:txBody>
      </p:sp>
      <p:sp>
        <p:nvSpPr>
          <p:cNvPr id="19466" name="TextBox 41"/>
          <p:cNvSpPr txBox="1">
            <a:spLocks noChangeArrowheads="1"/>
          </p:cNvSpPr>
          <p:nvPr/>
        </p:nvSpPr>
        <p:spPr bwMode="auto">
          <a:xfrm>
            <a:off x="6088063" y="1173163"/>
            <a:ext cx="2409825" cy="339725"/>
          </a:xfrm>
          <a:prstGeom prst="rect">
            <a:avLst/>
          </a:prstGeom>
          <a:noFill/>
          <a:ln w="9525">
            <a:noFill/>
            <a:miter lim="800000"/>
            <a:headEnd/>
            <a:tailEnd/>
          </a:ln>
        </p:spPr>
        <p:txBody>
          <a:bodyPr wrap="none">
            <a:spAutoFit/>
          </a:bodyPr>
          <a:lstStyle/>
          <a:p>
            <a:r>
              <a:rPr lang="en-US"/>
              <a:t>Virtual Network Profile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US" sz="3000" dirty="0" smtClean="0">
                <a:solidFill>
                  <a:schemeClr val="tx1"/>
                </a:solidFill>
                <a:latin typeface="Tahoma" pitchFamily="34" charset="0"/>
              </a:rPr>
              <a:t>Alcatel-Lucent Mesh</a:t>
            </a:r>
            <a:r>
              <a:rPr lang="en-US" sz="2400" dirty="0" smtClean="0"/>
              <a:t/>
            </a:r>
            <a:br>
              <a:rPr lang="en-US" sz="2400" dirty="0" smtClean="0"/>
            </a:br>
            <a:r>
              <a:rPr lang="en-US" sz="2400" dirty="0" smtClean="0"/>
              <a:t>Automated VM Mobility</a:t>
            </a:r>
            <a:endParaRPr lang="nl-BE" sz="2400" dirty="0"/>
          </a:p>
        </p:txBody>
      </p:sp>
      <p:grpSp>
        <p:nvGrpSpPr>
          <p:cNvPr id="218" name="Group 217"/>
          <p:cNvGrpSpPr/>
          <p:nvPr/>
        </p:nvGrpSpPr>
        <p:grpSpPr>
          <a:xfrm>
            <a:off x="-45123" y="1047024"/>
            <a:ext cx="9154887" cy="5765800"/>
            <a:chOff x="-10886" y="1092200"/>
            <a:chExt cx="9154887" cy="5765800"/>
          </a:xfrm>
        </p:grpSpPr>
        <p:pic>
          <p:nvPicPr>
            <p:cNvPr id="2056" name="Picture 8"/>
            <p:cNvPicPr>
              <a:picLocks noChangeAspect="1" noChangeArrowheads="1"/>
            </p:cNvPicPr>
            <p:nvPr/>
          </p:nvPicPr>
          <p:blipFill>
            <a:blip r:embed="rId3" cstate="screen"/>
            <a:srcRect/>
            <a:stretch>
              <a:fillRect/>
            </a:stretch>
          </p:blipFill>
          <p:spPr bwMode="auto">
            <a:xfrm>
              <a:off x="1" y="1092200"/>
              <a:ext cx="9144000" cy="5765800"/>
            </a:xfrm>
            <a:prstGeom prst="rect">
              <a:avLst/>
            </a:prstGeom>
            <a:noFill/>
            <a:ln w="9525">
              <a:noFill/>
              <a:miter lim="800000"/>
              <a:headEnd/>
              <a:tailEnd/>
            </a:ln>
            <a:scene3d>
              <a:camera prst="orthographicFront">
                <a:rot lat="0" lon="0" rev="0"/>
              </a:camera>
              <a:lightRig rig="threePt" dir="t"/>
            </a:scene3d>
          </p:spPr>
        </p:pic>
        <p:pic>
          <p:nvPicPr>
            <p:cNvPr id="9" name="Picture 8" descr="al_corp_v_bk_75mm.gif"/>
            <p:cNvPicPr>
              <a:picLocks noChangeAspect="1"/>
            </p:cNvPicPr>
            <p:nvPr/>
          </p:nvPicPr>
          <p:blipFill>
            <a:blip r:embed="rId4" cstate="screen"/>
            <a:stretch>
              <a:fillRect/>
            </a:stretch>
          </p:blipFill>
          <p:spPr>
            <a:xfrm>
              <a:off x="3632200" y="3472716"/>
              <a:ext cx="1904999" cy="1087743"/>
            </a:xfrm>
            <a:prstGeom prst="rect">
              <a:avLst/>
            </a:prstGeom>
          </p:spPr>
        </p:pic>
        <p:sp>
          <p:nvSpPr>
            <p:cNvPr id="206" name="Rectangle 205"/>
            <p:cNvSpPr/>
            <p:nvPr/>
          </p:nvSpPr>
          <p:spPr>
            <a:xfrm>
              <a:off x="-10886" y="2502206"/>
              <a:ext cx="2242457" cy="699738"/>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6900</a:t>
              </a:r>
            </a:p>
          </p:txBody>
        </p:sp>
        <p:sp>
          <p:nvSpPr>
            <p:cNvPr id="207" name="Rectangle 206"/>
            <p:cNvSpPr/>
            <p:nvPr/>
          </p:nvSpPr>
          <p:spPr>
            <a:xfrm>
              <a:off x="1872339" y="3111818"/>
              <a:ext cx="870858" cy="502416"/>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6900</a:t>
              </a:r>
            </a:p>
          </p:txBody>
        </p:sp>
        <p:sp>
          <p:nvSpPr>
            <p:cNvPr id="208" name="Rectangle 207"/>
            <p:cNvSpPr/>
            <p:nvPr/>
          </p:nvSpPr>
          <p:spPr>
            <a:xfrm>
              <a:off x="2656109" y="3429172"/>
              <a:ext cx="555182" cy="381006"/>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b="1" dirty="0" smtClean="0"/>
                <a:t>6900</a:t>
              </a:r>
            </a:p>
          </p:txBody>
        </p:sp>
        <p:sp>
          <p:nvSpPr>
            <p:cNvPr id="209" name="Rectangle 208"/>
            <p:cNvSpPr/>
            <p:nvPr/>
          </p:nvSpPr>
          <p:spPr>
            <a:xfrm>
              <a:off x="3113317" y="3636002"/>
              <a:ext cx="326576" cy="261264"/>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00" dirty="0" smtClean="0"/>
                <a:t>6900</a:t>
              </a:r>
            </a:p>
          </p:txBody>
        </p:sp>
        <p:sp>
          <p:nvSpPr>
            <p:cNvPr id="210" name="Rectangle 209"/>
            <p:cNvSpPr/>
            <p:nvPr/>
          </p:nvSpPr>
          <p:spPr>
            <a:xfrm>
              <a:off x="3385463" y="3744858"/>
              <a:ext cx="239488" cy="185066"/>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 dirty="0" smtClean="0"/>
                <a:t>6900</a:t>
              </a:r>
            </a:p>
          </p:txBody>
        </p:sp>
        <p:sp>
          <p:nvSpPr>
            <p:cNvPr id="211" name="Rectangle 210"/>
            <p:cNvSpPr/>
            <p:nvPr/>
          </p:nvSpPr>
          <p:spPr>
            <a:xfrm>
              <a:off x="3581407" y="3842827"/>
              <a:ext cx="152400" cy="141521"/>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 dirty="0" smtClean="0"/>
                <a:t>6900</a:t>
              </a:r>
            </a:p>
          </p:txBody>
        </p:sp>
        <p:sp>
          <p:nvSpPr>
            <p:cNvPr id="212" name="Rectangle 211"/>
            <p:cNvSpPr/>
            <p:nvPr/>
          </p:nvSpPr>
          <p:spPr>
            <a:xfrm>
              <a:off x="6945093" y="2457141"/>
              <a:ext cx="2164671" cy="699738"/>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6900</a:t>
              </a:r>
            </a:p>
          </p:txBody>
        </p:sp>
        <p:sp>
          <p:nvSpPr>
            <p:cNvPr id="213" name="Rectangle 212"/>
            <p:cNvSpPr/>
            <p:nvPr/>
          </p:nvSpPr>
          <p:spPr>
            <a:xfrm>
              <a:off x="6346371" y="3102449"/>
              <a:ext cx="936176" cy="490013"/>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t>6900</a:t>
              </a:r>
            </a:p>
          </p:txBody>
        </p:sp>
        <p:sp>
          <p:nvSpPr>
            <p:cNvPr id="214" name="Rectangle 213"/>
            <p:cNvSpPr/>
            <p:nvPr/>
          </p:nvSpPr>
          <p:spPr>
            <a:xfrm>
              <a:off x="5932714" y="3499859"/>
              <a:ext cx="566058" cy="299433"/>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0" b="1" dirty="0" smtClean="0"/>
                <a:t>6900</a:t>
              </a:r>
            </a:p>
          </p:txBody>
        </p:sp>
        <p:sp>
          <p:nvSpPr>
            <p:cNvPr id="215" name="Rectangle 214"/>
            <p:cNvSpPr/>
            <p:nvPr/>
          </p:nvSpPr>
          <p:spPr>
            <a:xfrm>
              <a:off x="5682332" y="3674031"/>
              <a:ext cx="370128" cy="212349"/>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00" dirty="0" smtClean="0"/>
                <a:t>6900</a:t>
              </a:r>
            </a:p>
          </p:txBody>
        </p:sp>
        <p:sp>
          <p:nvSpPr>
            <p:cNvPr id="216" name="Rectangle 215"/>
            <p:cNvSpPr/>
            <p:nvPr/>
          </p:nvSpPr>
          <p:spPr>
            <a:xfrm>
              <a:off x="5515427" y="3777516"/>
              <a:ext cx="264879" cy="163293"/>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 dirty="0" smtClean="0"/>
                <a:t>6900</a:t>
              </a:r>
            </a:p>
          </p:txBody>
        </p:sp>
        <p:sp>
          <p:nvSpPr>
            <p:cNvPr id="217" name="Rectangle 216"/>
            <p:cNvSpPr/>
            <p:nvPr/>
          </p:nvSpPr>
          <p:spPr>
            <a:xfrm>
              <a:off x="5410202" y="3842828"/>
              <a:ext cx="181428" cy="141521"/>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 dirty="0" smtClean="0"/>
                <a:t>6900</a:t>
              </a:r>
            </a:p>
          </p:txBody>
        </p:sp>
      </p:grpSp>
      <p:sp>
        <p:nvSpPr>
          <p:cNvPr id="220" name="Rectangle 219"/>
          <p:cNvSpPr/>
          <p:nvPr/>
        </p:nvSpPr>
        <p:spPr>
          <a:xfrm>
            <a:off x="402771" y="4234731"/>
            <a:ext cx="664028" cy="315509"/>
          </a:xfrm>
          <a:prstGeom prst="rect">
            <a:avLst/>
          </a:prstGeom>
          <a:gradFill>
            <a:gsLst>
              <a:gs pos="0">
                <a:schemeClr val="accent1">
                  <a:lumMod val="60000"/>
                  <a:lumOff val="40000"/>
                </a:schemeClr>
              </a:gs>
              <a:gs pos="80000">
                <a:schemeClr val="accent1">
                  <a:lumMod val="75000"/>
                </a:schemeClr>
              </a:gs>
              <a:gs pos="100000">
                <a:schemeClr val="accent1">
                  <a:lumMod val="75000"/>
                </a:schemeClr>
              </a:gs>
            </a:gsLst>
          </a:gradFill>
          <a:ln/>
          <a:scene3d>
            <a:camera prst="orthographicFront">
              <a:rot lat="21113125" lon="18193118" rev="54644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VM1</a:t>
            </a:r>
          </a:p>
        </p:txBody>
      </p:sp>
      <p:sp>
        <p:nvSpPr>
          <p:cNvPr id="221" name="Rectangle 220"/>
          <p:cNvSpPr/>
          <p:nvPr/>
        </p:nvSpPr>
        <p:spPr>
          <a:xfrm>
            <a:off x="1017817" y="4267389"/>
            <a:ext cx="664028" cy="261079"/>
          </a:xfrm>
          <a:prstGeom prst="rect">
            <a:avLst/>
          </a:prstGeom>
          <a:gradFill>
            <a:gsLst>
              <a:gs pos="0">
                <a:schemeClr val="tx2">
                  <a:lumMod val="40000"/>
                  <a:lumOff val="60000"/>
                </a:schemeClr>
              </a:gs>
              <a:gs pos="80000">
                <a:schemeClr val="tx2">
                  <a:lumMod val="40000"/>
                  <a:lumOff val="60000"/>
                </a:schemeClr>
              </a:gs>
              <a:gs pos="100000">
                <a:schemeClr val="tx2">
                  <a:lumMod val="40000"/>
                  <a:lumOff val="60000"/>
                </a:schemeClr>
              </a:gs>
            </a:gsLst>
          </a:gradFill>
          <a:ln/>
          <a:scene3d>
            <a:camera prst="orthographicFront">
              <a:rot lat="21113123" lon="18193116" rev="54644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VM2</a:t>
            </a:r>
          </a:p>
        </p:txBody>
      </p:sp>
      <p:sp>
        <p:nvSpPr>
          <p:cNvPr id="222" name="Rectangular Callout 221"/>
          <p:cNvSpPr/>
          <p:nvPr/>
        </p:nvSpPr>
        <p:spPr>
          <a:xfrm>
            <a:off x="816429" y="2962452"/>
            <a:ext cx="642257" cy="390518"/>
          </a:xfrm>
          <a:prstGeom prst="wedgeRectCallout">
            <a:avLst/>
          </a:prstGeom>
          <a:ln/>
          <a:scene3d>
            <a:camera prst="orthographicFront">
              <a:rot lat="20399999" lon="19499988"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solidFill>
                  <a:schemeClr val="bg1"/>
                </a:solidFill>
              </a:rPr>
              <a:t>vNP</a:t>
            </a:r>
            <a:endParaRPr lang="en-US" b="1" dirty="0">
              <a:solidFill>
                <a:schemeClr val="bg1"/>
              </a:solidFill>
            </a:endParaRPr>
          </a:p>
        </p:txBody>
      </p:sp>
      <p:cxnSp>
        <p:nvCxnSpPr>
          <p:cNvPr id="224" name="Elbow Connector 223"/>
          <p:cNvCxnSpPr>
            <a:stCxn id="220" idx="0"/>
          </p:cNvCxnSpPr>
          <p:nvPr/>
        </p:nvCxnSpPr>
        <p:spPr>
          <a:xfrm rot="5400000" flipH="1" flipV="1">
            <a:off x="466491" y="3697467"/>
            <a:ext cx="805559" cy="26897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6" name="Elbow Connector 225"/>
          <p:cNvCxnSpPr>
            <a:stCxn id="221" idx="0"/>
            <a:endCxn id="222" idx="4"/>
          </p:cNvCxnSpPr>
          <p:nvPr/>
        </p:nvCxnSpPr>
        <p:spPr>
          <a:xfrm rot="16200000" flipV="1">
            <a:off x="743992" y="3661549"/>
            <a:ext cx="865604" cy="346075"/>
          </a:xfrm>
          <a:prstGeom prst="bentConnector3">
            <a:avLst>
              <a:gd name="adj1" fmla="val 50000"/>
            </a:avLst>
          </a:prstGeom>
          <a:ln>
            <a:solidFill>
              <a:schemeClr val="tx2">
                <a:lumMod val="60000"/>
                <a:lumOff val="40000"/>
              </a:schemeClr>
            </a:solidFill>
            <a:tailEnd type="arrow"/>
          </a:ln>
          <a:scene3d>
            <a:camera prst="orthographicFront">
              <a:rot lat="300003" lon="20999976" rev="0"/>
            </a:camera>
            <a:lightRig rig="threePt" dir="t"/>
          </a:scene3d>
        </p:spPr>
        <p:style>
          <a:lnRef idx="2">
            <a:schemeClr val="accent1"/>
          </a:lnRef>
          <a:fillRef idx="0">
            <a:schemeClr val="accent1"/>
          </a:fillRef>
          <a:effectRef idx="1">
            <a:schemeClr val="accent1"/>
          </a:effectRef>
          <a:fontRef idx="minor">
            <a:schemeClr val="tx1"/>
          </a:fontRef>
        </p:style>
      </p:cxnSp>
      <p:sp>
        <p:nvSpPr>
          <p:cNvPr id="230" name="Rectangle 229"/>
          <p:cNvSpPr/>
          <p:nvPr/>
        </p:nvSpPr>
        <p:spPr>
          <a:xfrm>
            <a:off x="3113317" y="3352970"/>
            <a:ext cx="2939143" cy="215520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342900" indent="-342900">
              <a:buFont typeface="Arial" pitchFamily="34" charset="0"/>
              <a:buChar char="•"/>
            </a:pPr>
            <a:r>
              <a:rPr lang="en-US" dirty="0" smtClean="0"/>
              <a:t>VM Classification</a:t>
            </a:r>
          </a:p>
          <a:p>
            <a:pPr marL="342900" indent="-342900">
              <a:buFont typeface="Arial" pitchFamily="34" charset="0"/>
              <a:buChar char="•"/>
            </a:pPr>
            <a:r>
              <a:rPr lang="en-US" dirty="0" smtClean="0"/>
              <a:t>Profile Association</a:t>
            </a:r>
          </a:p>
          <a:p>
            <a:pPr marL="800100" lvl="1" indent="-342900">
              <a:buFont typeface="Arial" pitchFamily="34" charset="0"/>
              <a:buChar char="•"/>
            </a:pPr>
            <a:r>
              <a:rPr lang="en-US" dirty="0" smtClean="0"/>
              <a:t>QOS</a:t>
            </a:r>
          </a:p>
          <a:p>
            <a:pPr marL="800100" lvl="1" indent="-342900">
              <a:buFont typeface="Arial" pitchFamily="34" charset="0"/>
              <a:buChar char="•"/>
            </a:pPr>
            <a:r>
              <a:rPr lang="en-US" dirty="0" smtClean="0"/>
              <a:t>Security</a:t>
            </a:r>
          </a:p>
          <a:p>
            <a:pPr marL="800100" lvl="1" indent="-342900">
              <a:buFont typeface="Arial" pitchFamily="34" charset="0"/>
              <a:buChar char="•"/>
            </a:pPr>
            <a:r>
              <a:rPr lang="en-US" dirty="0" smtClean="0"/>
              <a:t>Priority</a:t>
            </a:r>
          </a:p>
          <a:p>
            <a:pPr marL="800100" lvl="1" indent="-342900">
              <a:buFont typeface="Arial" pitchFamily="34" charset="0"/>
              <a:buChar char="•"/>
            </a:pPr>
            <a:r>
              <a:rPr lang="en-US" dirty="0" smtClean="0"/>
              <a:t>Bandwidth</a:t>
            </a:r>
            <a:endParaRPr lang="en-US" dirty="0"/>
          </a:p>
        </p:txBody>
      </p:sp>
      <p:sp>
        <p:nvSpPr>
          <p:cNvPr id="232" name="Rectangle 231"/>
          <p:cNvSpPr/>
          <p:nvPr/>
        </p:nvSpPr>
        <p:spPr>
          <a:xfrm>
            <a:off x="484415" y="2502206"/>
            <a:ext cx="664028" cy="402597"/>
          </a:xfrm>
          <a:prstGeom prst="rect">
            <a:avLst/>
          </a:prstGeom>
          <a:solidFill>
            <a:schemeClr val="tx2">
              <a:lumMod val="75000"/>
            </a:schemeClr>
          </a:solidFill>
          <a:ln/>
          <a:scene3d>
            <a:camera prst="orthographicFront">
              <a:rot lat="20474149" lon="18401143" rev="52413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vNP1</a:t>
            </a:r>
          </a:p>
        </p:txBody>
      </p:sp>
      <p:sp>
        <p:nvSpPr>
          <p:cNvPr id="233" name="Rectangle 232"/>
          <p:cNvSpPr/>
          <p:nvPr/>
        </p:nvSpPr>
        <p:spPr>
          <a:xfrm>
            <a:off x="1017817" y="2721430"/>
            <a:ext cx="664028" cy="317223"/>
          </a:xfrm>
          <a:prstGeom prst="rect">
            <a:avLst/>
          </a:prstGeom>
          <a:solidFill>
            <a:schemeClr val="tx2">
              <a:lumMod val="75000"/>
            </a:schemeClr>
          </a:solidFill>
          <a:ln/>
          <a:scene3d>
            <a:camera prst="orthographicFront">
              <a:rot lat="20520957" lon="18093756" rev="568963"/>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solidFill>
                  <a:schemeClr val="bg1"/>
                </a:solidFill>
              </a:rPr>
              <a:t>vNP2</a:t>
            </a:r>
          </a:p>
        </p:txBody>
      </p:sp>
      <p:sp>
        <p:nvSpPr>
          <p:cNvPr id="234" name="Rectangular Callout 233"/>
          <p:cNvSpPr/>
          <p:nvPr/>
        </p:nvSpPr>
        <p:spPr>
          <a:xfrm>
            <a:off x="7663543" y="3006685"/>
            <a:ext cx="642257" cy="390518"/>
          </a:xfrm>
          <a:prstGeom prst="wedgeRectCallout">
            <a:avLst/>
          </a:prstGeom>
          <a:ln/>
          <a:scene3d>
            <a:camera prst="orthographicFront">
              <a:rot lat="600000" lon="19499988"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smtClean="0"/>
              <a:t>vNP</a:t>
            </a:r>
            <a:endParaRPr lang="en-US" b="1" dirty="0"/>
          </a:p>
        </p:txBody>
      </p:sp>
      <p:sp>
        <p:nvSpPr>
          <p:cNvPr id="235" name="Rectangle 234"/>
          <p:cNvSpPr/>
          <p:nvPr/>
        </p:nvSpPr>
        <p:spPr>
          <a:xfrm>
            <a:off x="3113317" y="3352970"/>
            <a:ext cx="2939143" cy="2155201"/>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168275" indent="-168275">
              <a:buFont typeface="Arial" pitchFamily="34" charset="0"/>
              <a:buChar char="•"/>
            </a:pPr>
            <a:r>
              <a:rPr lang="en-US" dirty="0" smtClean="0"/>
              <a:t>Automated VM Mobility</a:t>
            </a:r>
          </a:p>
          <a:p>
            <a:pPr marL="168275" indent="-168275">
              <a:buFont typeface="Arial" pitchFamily="34" charset="0"/>
              <a:buChar char="•"/>
            </a:pPr>
            <a:r>
              <a:rPr lang="en-US" dirty="0" smtClean="0"/>
              <a:t>Network Follows the VM</a:t>
            </a:r>
          </a:p>
          <a:p>
            <a:pPr marL="168275" indent="-168275">
              <a:buFont typeface="Arial" pitchFamily="34" charset="0"/>
              <a:buChar char="•"/>
            </a:pPr>
            <a:r>
              <a:rPr lang="en-US" dirty="0" smtClean="0"/>
              <a:t>Transparent to Inter or Intra DC Mobility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230"/>
                                        </p:tgtEl>
                                      </p:cBhvr>
                                    </p:animEffect>
                                    <p:set>
                                      <p:cBhvr>
                                        <p:cTn id="23" dur="1" fill="hold">
                                          <p:stCondLst>
                                            <p:cond delay="499"/>
                                          </p:stCondLst>
                                        </p:cTn>
                                        <p:tgtEl>
                                          <p:spTgt spid="230"/>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32"/>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3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grpId="1" nodeType="clickEffect">
                                  <p:stCondLst>
                                    <p:cond delay="0"/>
                                  </p:stCondLst>
                                  <p:childTnLst>
                                    <p:animMotion origin="layout" path="M 0.00608 -0.01898 L 0.72882 -0.01898 " pathEditMode="relative" rAng="0" ptsTypes="AA">
                                      <p:cBhvr>
                                        <p:cTn id="31" dur="2000" fill="hold"/>
                                        <p:tgtEl>
                                          <p:spTgt spid="233"/>
                                        </p:tgtEl>
                                        <p:attrNameLst>
                                          <p:attrName>ppt_x</p:attrName>
                                          <p:attrName>ppt_y</p:attrName>
                                        </p:attrNameLst>
                                      </p:cBhvr>
                                      <p:rCtr x="361" y="0"/>
                                    </p:animMotion>
                                  </p:childTnLst>
                                </p:cTn>
                              </p:par>
                              <p:par>
                                <p:cTn id="32" presetID="63" presetClass="path" presetSubtype="0" accel="50000" decel="50000" fill="hold" grpId="1" nodeType="withEffect">
                                  <p:stCondLst>
                                    <p:cond delay="0"/>
                                  </p:stCondLst>
                                  <p:childTnLst>
                                    <p:animMotion origin="layout" path="M 5.55556E-7 -3.7037E-6 L 0.73698 -3.7037E-6 " pathEditMode="relative" rAng="0" ptsTypes="AA">
                                      <p:cBhvr>
                                        <p:cTn id="33" dur="2000" fill="hold"/>
                                        <p:tgtEl>
                                          <p:spTgt spid="221"/>
                                        </p:tgtEl>
                                        <p:attrNameLst>
                                          <p:attrName>ppt_x</p:attrName>
                                          <p:attrName>ppt_y</p:attrName>
                                        </p:attrNameLst>
                                      </p:cBhvr>
                                      <p:rCtr x="368" y="0"/>
                                    </p:animMotion>
                                  </p:childTnLst>
                                </p:cTn>
                              </p:par>
                              <p:par>
                                <p:cTn id="34" presetID="63" presetClass="path" presetSubtype="0" accel="50000" decel="50000" fill="hold" nodeType="withEffect">
                                  <p:stCondLst>
                                    <p:cond delay="0"/>
                                  </p:stCondLst>
                                  <p:childTnLst>
                                    <p:animMotion origin="layout" path="M 4.16667E-6 2.22222E-6 L 0.74774 2.22222E-6 " pathEditMode="relative" rAng="0" ptsTypes="AA">
                                      <p:cBhvr>
                                        <p:cTn id="35" dur="2000" fill="hold"/>
                                        <p:tgtEl>
                                          <p:spTgt spid="226"/>
                                        </p:tgtEl>
                                        <p:attrNameLst>
                                          <p:attrName>ppt_x</p:attrName>
                                          <p:attrName>ppt_y</p:attrName>
                                        </p:attrNameLst>
                                      </p:cBhvr>
                                      <p:rCtr x="374" y="0"/>
                                    </p:animMotion>
                                  </p:childTnLst>
                                </p:cTn>
                              </p:par>
                              <p:par>
                                <p:cTn id="36" presetID="1" presetClass="entr" presetSubtype="0" fill="hold" grpId="0" nodeType="withEffect">
                                  <p:stCondLst>
                                    <p:cond delay="0"/>
                                  </p:stCondLst>
                                  <p:childTnLst>
                                    <p:set>
                                      <p:cBhvr>
                                        <p:cTn id="37" dur="1" fill="hold">
                                          <p:stCondLst>
                                            <p:cond delay="0"/>
                                          </p:stCondLst>
                                        </p:cTn>
                                        <p:tgtEl>
                                          <p:spTgt spid="23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animBg="1"/>
      <p:bldP spid="221" grpId="1" animBg="1"/>
      <p:bldP spid="222" grpId="0" animBg="1"/>
      <p:bldP spid="230" grpId="0" animBg="1"/>
      <p:bldP spid="230" grpId="1" animBg="1"/>
      <p:bldP spid="232" grpId="0" animBg="1"/>
      <p:bldP spid="233" grpId="0" animBg="1"/>
      <p:bldP spid="233" grpId="1" animBg="1"/>
      <p:bldP spid="234" grpId="0" animBg="1"/>
      <p:bldP spid="23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Title 111"/>
          <p:cNvSpPr>
            <a:spLocks noGrp="1"/>
          </p:cNvSpPr>
          <p:nvPr>
            <p:ph type="title"/>
          </p:nvPr>
        </p:nvSpPr>
        <p:spPr>
          <a:xfrm>
            <a:off x="296863" y="301625"/>
            <a:ext cx="8581739" cy="663575"/>
          </a:xfrm>
        </p:spPr>
        <p:txBody>
          <a:bodyPr>
            <a:normAutofit fontScale="90000"/>
          </a:bodyPr>
          <a:lstStyle/>
          <a:p>
            <a:pPr>
              <a:lnSpc>
                <a:spcPct val="100000"/>
              </a:lnSpc>
              <a:defRPr/>
            </a:pPr>
            <a:r>
              <a:rPr lang="en-US" sz="3300" dirty="0" smtClean="0">
                <a:solidFill>
                  <a:schemeClr val="tx1"/>
                </a:solidFill>
                <a:latin typeface="Tahoma" pitchFamily="34" charset="0"/>
              </a:rPr>
              <a:t>The Cloud Ready Enterprise Data Center </a:t>
            </a:r>
            <a:br>
              <a:rPr lang="en-US" sz="3300" dirty="0" smtClean="0">
                <a:solidFill>
                  <a:schemeClr val="tx1"/>
                </a:solidFill>
                <a:latin typeface="Tahoma" pitchFamily="34" charset="0"/>
              </a:rPr>
            </a:br>
            <a:r>
              <a:rPr lang="en-US" dirty="0" smtClean="0"/>
              <a:t>Key Element of AFN Vision</a:t>
            </a:r>
            <a:endParaRPr dirty="0"/>
          </a:p>
        </p:txBody>
      </p:sp>
      <p:sp>
        <p:nvSpPr>
          <p:cNvPr id="20483" name="Content Placeholder 1"/>
          <p:cNvSpPr>
            <a:spLocks noGrp="1"/>
          </p:cNvSpPr>
          <p:nvPr>
            <p:ph idx="1"/>
          </p:nvPr>
        </p:nvSpPr>
        <p:spPr>
          <a:xfrm>
            <a:off x="470540" y="1633953"/>
            <a:ext cx="4562475" cy="3587367"/>
          </a:xfrm>
        </p:spPr>
        <p:txBody>
          <a:bodyPr/>
          <a:lstStyle/>
          <a:p>
            <a:pPr>
              <a:spcAft>
                <a:spcPts val="400"/>
              </a:spcAft>
              <a:buFont typeface="Arial" pitchFamily="34" charset="0"/>
              <a:buNone/>
            </a:pPr>
            <a:r>
              <a:rPr lang="en-US" sz="1800" dirty="0" smtClean="0">
                <a:ea typeface="Geneva"/>
                <a:cs typeface="Geneva"/>
              </a:rPr>
              <a:t>Private Cloud</a:t>
            </a:r>
          </a:p>
          <a:p>
            <a:pPr lvl="1">
              <a:spcBef>
                <a:spcPts val="0"/>
              </a:spcBef>
              <a:spcAft>
                <a:spcPts val="400"/>
              </a:spcAft>
            </a:pPr>
            <a:r>
              <a:rPr lang="en-US" sz="1400" dirty="0" smtClean="0">
                <a:ea typeface="Geneva"/>
                <a:cs typeface="Geneva"/>
              </a:rPr>
              <a:t>Fabric is one logical structure </a:t>
            </a:r>
          </a:p>
          <a:p>
            <a:pPr lvl="1">
              <a:spcBef>
                <a:spcPts val="0"/>
              </a:spcBef>
              <a:spcAft>
                <a:spcPts val="400"/>
              </a:spcAft>
            </a:pPr>
            <a:r>
              <a:rPr lang="en-US" sz="1400" dirty="0" smtClean="0">
                <a:ea typeface="Geneva"/>
                <a:cs typeface="Geneva"/>
              </a:rPr>
              <a:t>Can be physically spread across several sites</a:t>
            </a:r>
          </a:p>
          <a:p>
            <a:pPr lvl="1">
              <a:spcBef>
                <a:spcPts val="0"/>
              </a:spcBef>
              <a:spcAft>
                <a:spcPts val="400"/>
              </a:spcAft>
            </a:pPr>
            <a:r>
              <a:rPr lang="en-US" sz="1400" dirty="0" smtClean="0">
                <a:ea typeface="Geneva"/>
                <a:cs typeface="Geneva"/>
              </a:rPr>
              <a:t>Can define separate departmental data centers</a:t>
            </a:r>
          </a:p>
          <a:p>
            <a:pPr>
              <a:spcBef>
                <a:spcPts val="900"/>
              </a:spcBef>
              <a:spcAft>
                <a:spcPts val="400"/>
              </a:spcAft>
              <a:buFont typeface="Arial" pitchFamily="34" charset="0"/>
              <a:buNone/>
            </a:pPr>
            <a:r>
              <a:rPr lang="en-US" sz="1800" dirty="0" smtClean="0">
                <a:ea typeface="Geneva"/>
                <a:cs typeface="Geneva"/>
              </a:rPr>
              <a:t>Public Cloud Services</a:t>
            </a:r>
          </a:p>
          <a:p>
            <a:pPr lvl="1">
              <a:spcBef>
                <a:spcPts val="0"/>
              </a:spcBef>
              <a:spcAft>
                <a:spcPts val="400"/>
              </a:spcAft>
            </a:pPr>
            <a:r>
              <a:rPr lang="en-US" sz="1400" dirty="0" smtClean="0">
                <a:ea typeface="Geneva"/>
                <a:cs typeface="Geneva"/>
              </a:rPr>
              <a:t>Service provider services seamlessly delivered from Cloud onto the fabric</a:t>
            </a:r>
          </a:p>
          <a:p>
            <a:pPr lvl="1">
              <a:spcBef>
                <a:spcPts val="0"/>
              </a:spcBef>
              <a:spcAft>
                <a:spcPts val="400"/>
              </a:spcAft>
            </a:pPr>
            <a:r>
              <a:rPr lang="en-US" sz="1400" dirty="0" smtClean="0">
                <a:ea typeface="Geneva"/>
                <a:cs typeface="Geneva"/>
              </a:rPr>
              <a:t>End to end visibility on service quality </a:t>
            </a:r>
          </a:p>
          <a:p>
            <a:pPr>
              <a:spcBef>
                <a:spcPts val="900"/>
              </a:spcBef>
              <a:spcAft>
                <a:spcPts val="400"/>
              </a:spcAft>
              <a:buNone/>
            </a:pPr>
            <a:r>
              <a:rPr lang="en-US" sz="1800" dirty="0" smtClean="0">
                <a:ea typeface="Geneva"/>
                <a:cs typeface="Geneva"/>
              </a:rPr>
              <a:t>Enabling Technology</a:t>
            </a:r>
            <a:endParaRPr lang="en-US" sz="1400" dirty="0" smtClean="0">
              <a:ea typeface="Geneva"/>
              <a:cs typeface="Geneva"/>
            </a:endParaRPr>
          </a:p>
          <a:p>
            <a:pPr lvl="1">
              <a:spcBef>
                <a:spcPts val="0"/>
              </a:spcBef>
              <a:spcAft>
                <a:spcPts val="400"/>
              </a:spcAft>
            </a:pPr>
            <a:r>
              <a:rPr lang="en-US" sz="1400" dirty="0" smtClean="0">
                <a:ea typeface="Geneva"/>
                <a:cs typeface="Geneva"/>
              </a:rPr>
              <a:t>Shortest Path Bridging cloud compatible protocol</a:t>
            </a:r>
          </a:p>
          <a:p>
            <a:pPr lvl="1">
              <a:spcBef>
                <a:spcPts val="0"/>
              </a:spcBef>
              <a:spcAft>
                <a:spcPts val="400"/>
              </a:spcAft>
            </a:pPr>
            <a:r>
              <a:rPr lang="en-US" sz="1400" dirty="0" smtClean="0">
                <a:ea typeface="Geneva"/>
                <a:cs typeface="Geneva"/>
              </a:rPr>
              <a:t>Virtual Network Profile </a:t>
            </a:r>
            <a:r>
              <a:rPr lang="en-US" sz="1400" dirty="0" err="1" smtClean="0">
                <a:ea typeface="Geneva"/>
                <a:cs typeface="Geneva"/>
              </a:rPr>
              <a:t>vNP</a:t>
            </a:r>
            <a:r>
              <a:rPr lang="en-US" sz="1400" dirty="0" smtClean="0">
                <a:ea typeface="Geneva"/>
                <a:cs typeface="Geneva"/>
              </a:rPr>
              <a:t> for orchestration and elasticity</a:t>
            </a:r>
          </a:p>
        </p:txBody>
      </p:sp>
      <p:pic>
        <p:nvPicPr>
          <p:cNvPr id="6" name="Picture 45"/>
          <p:cNvPicPr>
            <a:picLocks noChangeAspect="1" noChangeArrowheads="1"/>
          </p:cNvPicPr>
          <p:nvPr/>
        </p:nvPicPr>
        <p:blipFill>
          <a:blip r:embed="rId3" cstate="print"/>
          <a:srcRect/>
          <a:stretch>
            <a:fillRect/>
          </a:stretch>
        </p:blipFill>
        <p:spPr bwMode="auto">
          <a:xfrm>
            <a:off x="5865527" y="2592388"/>
            <a:ext cx="2457450" cy="1143000"/>
          </a:xfrm>
          <a:prstGeom prst="rect">
            <a:avLst/>
          </a:prstGeom>
          <a:noFill/>
          <a:ln w="12700">
            <a:noFill/>
            <a:miter lim="800000"/>
            <a:headEnd/>
            <a:tailEnd/>
          </a:ln>
          <a:effectLst>
            <a:outerShdw blurRad="50800" dir="5400000" algn="ctr" rotWithShape="0">
              <a:srgbClr val="000000">
                <a:alpha val="43137"/>
              </a:srgbClr>
            </a:outerShdw>
          </a:effectLst>
        </p:spPr>
      </p:pic>
      <p:sp>
        <p:nvSpPr>
          <p:cNvPr id="20485" name="Rectangle 27"/>
          <p:cNvSpPr>
            <a:spLocks/>
          </p:cNvSpPr>
          <p:nvPr/>
        </p:nvSpPr>
        <p:spPr bwMode="auto">
          <a:xfrm>
            <a:off x="5814576" y="2679083"/>
            <a:ext cx="1500187" cy="390525"/>
          </a:xfrm>
          <a:prstGeom prst="rect">
            <a:avLst/>
          </a:prstGeom>
          <a:noFill/>
          <a:ln w="12700">
            <a:noFill/>
            <a:miter lim="800000"/>
            <a:headEnd/>
            <a:tailEnd/>
          </a:ln>
        </p:spPr>
        <p:txBody>
          <a:bodyPr lIns="62506" tIns="35717" rIns="62506" bIns="35717"/>
          <a:lstStyle/>
          <a:p>
            <a:pPr algn="ctr" defTabSz="642938"/>
            <a:r>
              <a:rPr lang="en-US" sz="1700" b="1" dirty="0">
                <a:solidFill>
                  <a:srgbClr val="000000"/>
                </a:solidFill>
                <a:latin typeface="Arial" pitchFamily="34" charset="0"/>
                <a:ea typeface="ヒラギノ角ゴ ProN W3"/>
                <a:cs typeface="ヒラギノ角ゴ ProN W3"/>
                <a:sym typeface="Trebuchet MS" pitchFamily="34" charset="0"/>
              </a:rPr>
              <a:t>WAN</a:t>
            </a:r>
          </a:p>
        </p:txBody>
      </p:sp>
      <p:pic>
        <p:nvPicPr>
          <p:cNvPr id="20486" name="Picture 28"/>
          <p:cNvPicPr>
            <a:picLocks noChangeAspect="1" noChangeArrowheads="1"/>
          </p:cNvPicPr>
          <p:nvPr/>
        </p:nvPicPr>
        <p:blipFill>
          <a:blip r:embed="rId4" cstate="print"/>
          <a:srcRect/>
          <a:stretch>
            <a:fillRect/>
          </a:stretch>
        </p:blipFill>
        <p:spPr bwMode="auto">
          <a:xfrm>
            <a:off x="6213189" y="3021013"/>
            <a:ext cx="365125" cy="363537"/>
          </a:xfrm>
          <a:prstGeom prst="rect">
            <a:avLst/>
          </a:prstGeom>
          <a:noFill/>
          <a:ln w="12700">
            <a:noFill/>
            <a:miter lim="800000"/>
            <a:headEnd/>
            <a:tailEnd/>
          </a:ln>
        </p:spPr>
      </p:pic>
      <p:pic>
        <p:nvPicPr>
          <p:cNvPr id="20488" name="Picture 28"/>
          <p:cNvPicPr>
            <a:picLocks noChangeAspect="1" noChangeArrowheads="1"/>
          </p:cNvPicPr>
          <p:nvPr/>
        </p:nvPicPr>
        <p:blipFill>
          <a:blip r:embed="rId4" cstate="print"/>
          <a:srcRect/>
          <a:stretch>
            <a:fillRect/>
          </a:stretch>
        </p:blipFill>
        <p:spPr bwMode="auto">
          <a:xfrm>
            <a:off x="7562564" y="3021013"/>
            <a:ext cx="365125" cy="363537"/>
          </a:xfrm>
          <a:prstGeom prst="rect">
            <a:avLst/>
          </a:prstGeom>
          <a:noFill/>
          <a:ln w="12700">
            <a:noFill/>
            <a:miter lim="800000"/>
            <a:headEnd/>
            <a:tailEnd/>
          </a:ln>
        </p:spPr>
      </p:pic>
      <p:pic>
        <p:nvPicPr>
          <p:cNvPr id="20490" name="Picture 1406"/>
          <p:cNvPicPr>
            <a:picLocks noChangeAspect="1" noChangeArrowheads="1"/>
          </p:cNvPicPr>
          <p:nvPr/>
        </p:nvPicPr>
        <p:blipFill>
          <a:blip r:embed="rId5" cstate="print"/>
          <a:srcRect/>
          <a:stretch>
            <a:fillRect/>
          </a:stretch>
        </p:blipFill>
        <p:spPr bwMode="auto">
          <a:xfrm>
            <a:off x="6887877" y="3149600"/>
            <a:ext cx="363537" cy="363538"/>
          </a:xfrm>
          <a:prstGeom prst="rect">
            <a:avLst/>
          </a:prstGeom>
          <a:noFill/>
          <a:ln w="9525">
            <a:noFill/>
            <a:miter lim="800000"/>
            <a:headEnd/>
            <a:tailEnd/>
          </a:ln>
        </p:spPr>
      </p:pic>
      <p:pic>
        <p:nvPicPr>
          <p:cNvPr id="20491" name="Picture 45"/>
          <p:cNvPicPr>
            <a:picLocks noChangeAspect="1" noChangeArrowheads="1"/>
          </p:cNvPicPr>
          <p:nvPr/>
        </p:nvPicPr>
        <p:blipFill>
          <a:blip r:embed="rId3" cstate="print">
            <a:lum bright="-30000"/>
          </a:blip>
          <a:srcRect/>
          <a:stretch>
            <a:fillRect/>
          </a:stretch>
        </p:blipFill>
        <p:spPr bwMode="auto">
          <a:xfrm>
            <a:off x="5308314" y="3943350"/>
            <a:ext cx="3570288" cy="1922463"/>
          </a:xfrm>
          <a:prstGeom prst="rect">
            <a:avLst/>
          </a:prstGeom>
          <a:noFill/>
          <a:ln w="12700">
            <a:noFill/>
            <a:miter lim="800000"/>
            <a:headEnd/>
            <a:tailEnd/>
          </a:ln>
        </p:spPr>
      </p:pic>
      <p:pic>
        <p:nvPicPr>
          <p:cNvPr id="20492" name="Picture 45"/>
          <p:cNvPicPr>
            <a:picLocks noChangeAspect="1" noChangeArrowheads="1"/>
          </p:cNvPicPr>
          <p:nvPr/>
        </p:nvPicPr>
        <p:blipFill>
          <a:blip r:embed="rId3" cstate="print"/>
          <a:srcRect/>
          <a:stretch>
            <a:fillRect/>
          </a:stretch>
        </p:blipFill>
        <p:spPr bwMode="auto">
          <a:xfrm>
            <a:off x="7170452" y="4318000"/>
            <a:ext cx="1609725" cy="882650"/>
          </a:xfrm>
          <a:prstGeom prst="rect">
            <a:avLst/>
          </a:prstGeom>
          <a:noFill/>
          <a:ln w="12700">
            <a:noFill/>
            <a:miter lim="800000"/>
            <a:headEnd/>
            <a:tailEnd/>
          </a:ln>
        </p:spPr>
      </p:pic>
      <p:sp>
        <p:nvSpPr>
          <p:cNvPr id="20493" name="Line 113"/>
          <p:cNvSpPr>
            <a:spLocks noChangeShapeType="1"/>
          </p:cNvSpPr>
          <p:nvPr/>
        </p:nvSpPr>
        <p:spPr bwMode="auto">
          <a:xfrm flipH="1">
            <a:off x="7838789" y="4052888"/>
            <a:ext cx="0" cy="415925"/>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sp>
        <p:nvSpPr>
          <p:cNvPr id="20494" name="Line 114"/>
          <p:cNvSpPr>
            <a:spLocks noChangeShapeType="1"/>
          </p:cNvSpPr>
          <p:nvPr/>
        </p:nvSpPr>
        <p:spPr bwMode="auto">
          <a:xfrm flipH="1">
            <a:off x="7807039" y="4248150"/>
            <a:ext cx="0" cy="223838"/>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pic>
        <p:nvPicPr>
          <p:cNvPr id="20495" name="Picture 117"/>
          <p:cNvPicPr>
            <a:picLocks noChangeAspect="1" noChangeArrowheads="1"/>
          </p:cNvPicPr>
          <p:nvPr/>
        </p:nvPicPr>
        <p:blipFill>
          <a:blip r:embed="rId6" cstate="print"/>
          <a:srcRect/>
          <a:stretch>
            <a:fillRect/>
          </a:stretch>
        </p:blipFill>
        <p:spPr bwMode="auto">
          <a:xfrm>
            <a:off x="7664164" y="4048125"/>
            <a:ext cx="220663" cy="165100"/>
          </a:xfrm>
          <a:prstGeom prst="rect">
            <a:avLst/>
          </a:prstGeom>
          <a:noFill/>
          <a:ln w="12700">
            <a:noFill/>
            <a:miter lim="800000"/>
            <a:headEnd/>
            <a:tailEnd/>
          </a:ln>
        </p:spPr>
      </p:pic>
      <p:pic>
        <p:nvPicPr>
          <p:cNvPr id="20496" name="Picture 118"/>
          <p:cNvPicPr>
            <a:picLocks noChangeAspect="1" noChangeArrowheads="1"/>
          </p:cNvPicPr>
          <p:nvPr/>
        </p:nvPicPr>
        <p:blipFill>
          <a:blip r:embed="rId6" cstate="print"/>
          <a:srcRect/>
          <a:stretch>
            <a:fillRect/>
          </a:stretch>
        </p:blipFill>
        <p:spPr bwMode="auto">
          <a:xfrm>
            <a:off x="7664164" y="4227513"/>
            <a:ext cx="220663" cy="165100"/>
          </a:xfrm>
          <a:prstGeom prst="rect">
            <a:avLst/>
          </a:prstGeom>
          <a:noFill/>
          <a:ln w="12700">
            <a:noFill/>
            <a:miter lim="800000"/>
            <a:headEnd/>
            <a:tailEnd/>
          </a:ln>
        </p:spPr>
      </p:pic>
      <p:pic>
        <p:nvPicPr>
          <p:cNvPr id="20497" name="Picture 119"/>
          <p:cNvPicPr>
            <a:picLocks noChangeAspect="1" noChangeArrowheads="1"/>
          </p:cNvPicPr>
          <p:nvPr/>
        </p:nvPicPr>
        <p:blipFill>
          <a:blip r:embed="rId6" cstate="print"/>
          <a:srcRect/>
          <a:stretch>
            <a:fillRect/>
          </a:stretch>
        </p:blipFill>
        <p:spPr bwMode="auto">
          <a:xfrm>
            <a:off x="7664164" y="4406900"/>
            <a:ext cx="220663" cy="165100"/>
          </a:xfrm>
          <a:prstGeom prst="rect">
            <a:avLst/>
          </a:prstGeom>
          <a:noFill/>
          <a:ln w="12700">
            <a:noFill/>
            <a:miter lim="800000"/>
            <a:headEnd/>
            <a:tailEnd/>
          </a:ln>
        </p:spPr>
      </p:pic>
      <p:sp>
        <p:nvSpPr>
          <p:cNvPr id="20498" name="Line 121"/>
          <p:cNvSpPr>
            <a:spLocks noChangeShapeType="1"/>
          </p:cNvSpPr>
          <p:nvPr/>
        </p:nvSpPr>
        <p:spPr bwMode="auto">
          <a:xfrm flipH="1">
            <a:off x="8095964" y="4052888"/>
            <a:ext cx="0" cy="415925"/>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sp>
        <p:nvSpPr>
          <p:cNvPr id="20499" name="Line 122"/>
          <p:cNvSpPr>
            <a:spLocks noChangeShapeType="1"/>
          </p:cNvSpPr>
          <p:nvPr/>
        </p:nvSpPr>
        <p:spPr bwMode="auto">
          <a:xfrm flipH="1">
            <a:off x="8062627" y="4248150"/>
            <a:ext cx="0" cy="223838"/>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pic>
        <p:nvPicPr>
          <p:cNvPr id="20500" name="Picture 125"/>
          <p:cNvPicPr>
            <a:picLocks noChangeAspect="1" noChangeArrowheads="1"/>
          </p:cNvPicPr>
          <p:nvPr/>
        </p:nvPicPr>
        <p:blipFill>
          <a:blip r:embed="rId7" cstate="print"/>
          <a:srcRect/>
          <a:stretch>
            <a:fillRect/>
          </a:stretch>
        </p:blipFill>
        <p:spPr bwMode="auto">
          <a:xfrm>
            <a:off x="7919752" y="4048125"/>
            <a:ext cx="222250" cy="165100"/>
          </a:xfrm>
          <a:prstGeom prst="rect">
            <a:avLst/>
          </a:prstGeom>
          <a:noFill/>
          <a:ln w="12700">
            <a:noFill/>
            <a:miter lim="800000"/>
            <a:headEnd/>
            <a:tailEnd/>
          </a:ln>
        </p:spPr>
      </p:pic>
      <p:pic>
        <p:nvPicPr>
          <p:cNvPr id="20501" name="Picture 126"/>
          <p:cNvPicPr>
            <a:picLocks noChangeAspect="1" noChangeArrowheads="1"/>
          </p:cNvPicPr>
          <p:nvPr/>
        </p:nvPicPr>
        <p:blipFill>
          <a:blip r:embed="rId7" cstate="print"/>
          <a:srcRect/>
          <a:stretch>
            <a:fillRect/>
          </a:stretch>
        </p:blipFill>
        <p:spPr bwMode="auto">
          <a:xfrm>
            <a:off x="7919752" y="4227513"/>
            <a:ext cx="222250" cy="165100"/>
          </a:xfrm>
          <a:prstGeom prst="rect">
            <a:avLst/>
          </a:prstGeom>
          <a:noFill/>
          <a:ln w="12700">
            <a:noFill/>
            <a:miter lim="800000"/>
            <a:headEnd/>
            <a:tailEnd/>
          </a:ln>
        </p:spPr>
      </p:pic>
      <p:pic>
        <p:nvPicPr>
          <p:cNvPr id="25" name="Picture 127"/>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7919587" y="4407480"/>
            <a:ext cx="222644" cy="164497"/>
          </a:xfrm>
          <a:prstGeom prst="rect">
            <a:avLst/>
          </a:prstGeom>
          <a:noFill/>
          <a:ln w="12700">
            <a:noFill/>
            <a:miter lim="800000"/>
            <a:headEnd/>
            <a:tailEnd/>
          </a:ln>
        </p:spPr>
      </p:pic>
      <p:sp>
        <p:nvSpPr>
          <p:cNvPr id="20503" name="Line 129"/>
          <p:cNvSpPr>
            <a:spLocks noChangeShapeType="1"/>
          </p:cNvSpPr>
          <p:nvPr/>
        </p:nvSpPr>
        <p:spPr bwMode="auto">
          <a:xfrm flipH="1">
            <a:off x="8354727" y="4052888"/>
            <a:ext cx="0" cy="415925"/>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sp>
        <p:nvSpPr>
          <p:cNvPr id="20504" name="Line 130"/>
          <p:cNvSpPr>
            <a:spLocks noChangeShapeType="1"/>
          </p:cNvSpPr>
          <p:nvPr/>
        </p:nvSpPr>
        <p:spPr bwMode="auto">
          <a:xfrm flipH="1">
            <a:off x="8324564" y="4248150"/>
            <a:ext cx="0" cy="223838"/>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pic>
        <p:nvPicPr>
          <p:cNvPr id="20505" name="Picture 133"/>
          <p:cNvPicPr>
            <a:picLocks noChangeAspect="1" noChangeArrowheads="1"/>
          </p:cNvPicPr>
          <p:nvPr/>
        </p:nvPicPr>
        <p:blipFill>
          <a:blip r:embed="rId7" cstate="print"/>
          <a:srcRect/>
          <a:stretch>
            <a:fillRect/>
          </a:stretch>
        </p:blipFill>
        <p:spPr bwMode="auto">
          <a:xfrm>
            <a:off x="8180102" y="4048125"/>
            <a:ext cx="222250" cy="165100"/>
          </a:xfrm>
          <a:prstGeom prst="rect">
            <a:avLst/>
          </a:prstGeom>
          <a:noFill/>
          <a:ln w="12700">
            <a:noFill/>
            <a:miter lim="800000"/>
            <a:headEnd/>
            <a:tailEnd/>
          </a:ln>
        </p:spPr>
      </p:pic>
      <p:pic>
        <p:nvPicPr>
          <p:cNvPr id="20506" name="Picture 134"/>
          <p:cNvPicPr>
            <a:picLocks noChangeAspect="1" noChangeArrowheads="1"/>
          </p:cNvPicPr>
          <p:nvPr/>
        </p:nvPicPr>
        <p:blipFill>
          <a:blip r:embed="rId7" cstate="print"/>
          <a:srcRect/>
          <a:stretch>
            <a:fillRect/>
          </a:stretch>
        </p:blipFill>
        <p:spPr bwMode="auto">
          <a:xfrm>
            <a:off x="8180102" y="4227513"/>
            <a:ext cx="222250" cy="165100"/>
          </a:xfrm>
          <a:prstGeom prst="rect">
            <a:avLst/>
          </a:prstGeom>
          <a:noFill/>
          <a:ln w="12700">
            <a:noFill/>
            <a:miter lim="800000"/>
            <a:headEnd/>
            <a:tailEnd/>
          </a:ln>
        </p:spPr>
      </p:pic>
      <p:pic>
        <p:nvPicPr>
          <p:cNvPr id="20507" name="Picture 135"/>
          <p:cNvPicPr>
            <a:picLocks noChangeAspect="1" noChangeArrowheads="1"/>
          </p:cNvPicPr>
          <p:nvPr/>
        </p:nvPicPr>
        <p:blipFill>
          <a:blip r:embed="rId7" cstate="print"/>
          <a:srcRect/>
          <a:stretch>
            <a:fillRect/>
          </a:stretch>
        </p:blipFill>
        <p:spPr bwMode="auto">
          <a:xfrm>
            <a:off x="8180102" y="4406900"/>
            <a:ext cx="222250" cy="165100"/>
          </a:xfrm>
          <a:prstGeom prst="rect">
            <a:avLst/>
          </a:prstGeom>
          <a:noFill/>
          <a:ln w="12700">
            <a:noFill/>
            <a:miter lim="800000"/>
            <a:headEnd/>
            <a:tailEnd/>
          </a:ln>
        </p:spPr>
      </p:pic>
      <p:grpSp>
        <p:nvGrpSpPr>
          <p:cNvPr id="2" name="Group 205"/>
          <p:cNvGrpSpPr>
            <a:grpSpLocks/>
          </p:cNvGrpSpPr>
          <p:nvPr/>
        </p:nvGrpSpPr>
        <p:grpSpPr bwMode="auto">
          <a:xfrm>
            <a:off x="7445089" y="4306888"/>
            <a:ext cx="182563" cy="227012"/>
            <a:chOff x="2245578" y="-25642"/>
            <a:chExt cx="1107481" cy="948967"/>
          </a:xfrm>
        </p:grpSpPr>
        <p:sp>
          <p:nvSpPr>
            <p:cNvPr id="32" name="Magnetic Disk 199"/>
            <p:cNvSpPr>
              <a:spLocks noChangeArrowheads="1"/>
            </p:cNvSpPr>
            <p:nvPr/>
          </p:nvSpPr>
          <p:spPr bwMode="auto">
            <a:xfrm>
              <a:off x="2245578" y="564973"/>
              <a:ext cx="1107481" cy="358352"/>
            </a:xfrm>
            <a:prstGeom prst="flowChartMagneticDisk">
              <a:avLst/>
            </a:prstGeom>
            <a:gradFill rotWithShape="1">
              <a:gsLst>
                <a:gs pos="0">
                  <a:srgbClr val="D7ECFF"/>
                </a:gs>
                <a:gs pos="64999">
                  <a:srgbClr val="A1D2FF"/>
                </a:gs>
                <a:gs pos="100000">
                  <a:srgbClr val="78C2FF"/>
                </a:gs>
              </a:gsLst>
              <a:lin ang="5400000" scaled="1"/>
            </a:gradFill>
            <a:ln w="9525">
              <a:solidFill>
                <a:srgbClr val="0097FF"/>
              </a:solidFill>
              <a:round/>
              <a:headEnd/>
              <a:tailEnd/>
            </a:ln>
            <a:effectLst>
              <a:outerShdw dist="20000" dir="5400000" rotWithShape="0">
                <a:srgbClr val="808080">
                  <a:alpha val="37999"/>
                </a:srgbClr>
              </a:outerShdw>
            </a:effectLst>
          </p:spPr>
          <p:txBody>
            <a:bodyPr wrap="none" lIns="46800" tIns="46800" rIns="46800" bIns="46800" anchor="ctr" anchorCtr="1"/>
            <a:lstStyle/>
            <a:p>
              <a:pPr fontAlgn="auto">
                <a:spcBef>
                  <a:spcPts val="0"/>
                </a:spcBef>
                <a:spcAft>
                  <a:spcPts val="0"/>
                </a:spcAft>
                <a:tabLst>
                  <a:tab pos="3946525" algn="l"/>
                </a:tabLst>
                <a:defRPr/>
              </a:pPr>
              <a:endParaRPr lang="en-US">
                <a:solidFill>
                  <a:srgbClr val="000000"/>
                </a:solidFill>
                <a:latin typeface="Tahoma"/>
              </a:endParaRPr>
            </a:p>
          </p:txBody>
        </p:sp>
        <p:sp>
          <p:nvSpPr>
            <p:cNvPr id="33" name="Magnetic Disk 200"/>
            <p:cNvSpPr>
              <a:spLocks noChangeArrowheads="1"/>
            </p:cNvSpPr>
            <p:nvPr/>
          </p:nvSpPr>
          <p:spPr bwMode="auto">
            <a:xfrm>
              <a:off x="2245578" y="272983"/>
              <a:ext cx="1107481" cy="351718"/>
            </a:xfrm>
            <a:prstGeom prst="flowChartMagneticDisk">
              <a:avLst/>
            </a:prstGeom>
            <a:gradFill rotWithShape="1">
              <a:gsLst>
                <a:gs pos="0">
                  <a:srgbClr val="D7ECFF"/>
                </a:gs>
                <a:gs pos="64999">
                  <a:srgbClr val="A1D2FF"/>
                </a:gs>
                <a:gs pos="100000">
                  <a:srgbClr val="78C2FF"/>
                </a:gs>
              </a:gsLst>
              <a:lin ang="5400000" scaled="1"/>
            </a:gradFill>
            <a:ln w="9525">
              <a:solidFill>
                <a:srgbClr val="0097FF"/>
              </a:solidFill>
              <a:round/>
              <a:headEnd/>
              <a:tailEnd/>
            </a:ln>
            <a:effectLst>
              <a:outerShdw dist="20000" dir="5400000" rotWithShape="0">
                <a:srgbClr val="808080">
                  <a:alpha val="37999"/>
                </a:srgbClr>
              </a:outerShdw>
            </a:effectLst>
          </p:spPr>
          <p:txBody>
            <a:bodyPr wrap="none" lIns="46800" tIns="46800" rIns="46800" bIns="46800" anchor="ctr" anchorCtr="1"/>
            <a:lstStyle/>
            <a:p>
              <a:pPr fontAlgn="auto">
                <a:spcBef>
                  <a:spcPts val="0"/>
                </a:spcBef>
                <a:spcAft>
                  <a:spcPts val="0"/>
                </a:spcAft>
                <a:tabLst>
                  <a:tab pos="3946525" algn="l"/>
                </a:tabLst>
                <a:defRPr/>
              </a:pPr>
              <a:endParaRPr lang="en-US">
                <a:solidFill>
                  <a:srgbClr val="000000"/>
                </a:solidFill>
                <a:latin typeface="Tahoma"/>
              </a:endParaRPr>
            </a:p>
          </p:txBody>
        </p:sp>
        <p:sp>
          <p:nvSpPr>
            <p:cNvPr id="34" name="Magnetic Disk 201"/>
            <p:cNvSpPr>
              <a:spLocks noChangeArrowheads="1"/>
            </p:cNvSpPr>
            <p:nvPr/>
          </p:nvSpPr>
          <p:spPr bwMode="auto">
            <a:xfrm>
              <a:off x="2245578" y="-25642"/>
              <a:ext cx="1107481" cy="358352"/>
            </a:xfrm>
            <a:prstGeom prst="flowChartMagneticDisk">
              <a:avLst/>
            </a:prstGeom>
            <a:gradFill rotWithShape="1">
              <a:gsLst>
                <a:gs pos="0">
                  <a:srgbClr val="D7ECFF"/>
                </a:gs>
                <a:gs pos="64999">
                  <a:srgbClr val="A1D2FF"/>
                </a:gs>
                <a:gs pos="100000">
                  <a:srgbClr val="78C2FF"/>
                </a:gs>
              </a:gsLst>
              <a:lin ang="5400000" scaled="1"/>
            </a:gradFill>
            <a:ln w="9525">
              <a:solidFill>
                <a:srgbClr val="0097FF"/>
              </a:solidFill>
              <a:round/>
              <a:headEnd/>
              <a:tailEnd/>
            </a:ln>
            <a:effectLst>
              <a:outerShdw dist="20000" dir="5400000" rotWithShape="0">
                <a:srgbClr val="808080">
                  <a:alpha val="37999"/>
                </a:srgbClr>
              </a:outerShdw>
            </a:effectLst>
          </p:spPr>
          <p:txBody>
            <a:bodyPr wrap="none" lIns="46800" tIns="46800" rIns="46800" bIns="46800" anchor="ctr" anchorCtr="1"/>
            <a:lstStyle/>
            <a:p>
              <a:pPr fontAlgn="auto">
                <a:spcBef>
                  <a:spcPts val="0"/>
                </a:spcBef>
                <a:spcAft>
                  <a:spcPts val="0"/>
                </a:spcAft>
                <a:tabLst>
                  <a:tab pos="3946525" algn="l"/>
                </a:tabLst>
                <a:defRPr/>
              </a:pPr>
              <a:endParaRPr lang="en-US">
                <a:solidFill>
                  <a:srgbClr val="000000"/>
                </a:solidFill>
                <a:latin typeface="Tahoma"/>
              </a:endParaRPr>
            </a:p>
          </p:txBody>
        </p:sp>
      </p:grpSp>
      <p:pic>
        <p:nvPicPr>
          <p:cNvPr id="20509" name="Picture 30"/>
          <p:cNvPicPr>
            <a:picLocks noChangeAspect="1" noChangeArrowheads="1"/>
          </p:cNvPicPr>
          <p:nvPr/>
        </p:nvPicPr>
        <p:blipFill>
          <a:blip r:embed="rId9" cstate="print"/>
          <a:srcRect/>
          <a:stretch>
            <a:fillRect/>
          </a:stretch>
        </p:blipFill>
        <p:spPr bwMode="auto">
          <a:xfrm>
            <a:off x="7568914" y="4481513"/>
            <a:ext cx="166688" cy="180975"/>
          </a:xfrm>
          <a:prstGeom prst="rect">
            <a:avLst/>
          </a:prstGeom>
          <a:noFill/>
          <a:ln w="12700">
            <a:noFill/>
            <a:miter lim="800000"/>
            <a:headEnd/>
            <a:tailEnd/>
          </a:ln>
        </p:spPr>
      </p:pic>
      <p:pic>
        <p:nvPicPr>
          <p:cNvPr id="20510" name="Picture 119"/>
          <p:cNvPicPr>
            <a:picLocks noChangeAspect="1" noChangeArrowheads="1"/>
          </p:cNvPicPr>
          <p:nvPr/>
        </p:nvPicPr>
        <p:blipFill>
          <a:blip r:embed="rId6" cstate="print"/>
          <a:srcRect/>
          <a:stretch>
            <a:fillRect/>
          </a:stretch>
        </p:blipFill>
        <p:spPr bwMode="auto">
          <a:xfrm>
            <a:off x="7911814" y="4403725"/>
            <a:ext cx="222250" cy="165100"/>
          </a:xfrm>
          <a:prstGeom prst="rect">
            <a:avLst/>
          </a:prstGeom>
          <a:noFill/>
          <a:ln w="12700">
            <a:solidFill>
              <a:srgbClr val="FF0000"/>
            </a:solidFill>
            <a:miter lim="800000"/>
            <a:headEnd/>
            <a:tailEnd/>
          </a:ln>
        </p:spPr>
      </p:pic>
      <p:sp>
        <p:nvSpPr>
          <p:cNvPr id="20511" name="Rectangle 27"/>
          <p:cNvSpPr>
            <a:spLocks/>
          </p:cNvSpPr>
          <p:nvPr/>
        </p:nvSpPr>
        <p:spPr bwMode="auto">
          <a:xfrm>
            <a:off x="7278402" y="4759325"/>
            <a:ext cx="1500187" cy="390525"/>
          </a:xfrm>
          <a:prstGeom prst="rect">
            <a:avLst/>
          </a:prstGeom>
          <a:noFill/>
          <a:ln w="12700">
            <a:noFill/>
            <a:miter lim="800000"/>
            <a:headEnd/>
            <a:tailEnd/>
          </a:ln>
        </p:spPr>
        <p:txBody>
          <a:bodyPr lIns="62506" tIns="35717" rIns="62506" bIns="35717"/>
          <a:lstStyle/>
          <a:p>
            <a:pPr algn="ctr" defTabSz="642938">
              <a:lnSpc>
                <a:spcPct val="90000"/>
              </a:lnSpc>
            </a:pPr>
            <a:r>
              <a:rPr lang="en-US" sz="1100">
                <a:solidFill>
                  <a:srgbClr val="000000"/>
                </a:solidFill>
                <a:latin typeface="Arial" pitchFamily="34" charset="0"/>
                <a:ea typeface="ヒラギノ角ゴ ProN W3"/>
                <a:cs typeface="ヒラギノ角ゴ ProN W3"/>
                <a:sym typeface="Trebuchet MS" pitchFamily="34" charset="0"/>
              </a:rPr>
              <a:t>Corporate Data Center Site 2</a:t>
            </a:r>
            <a:endParaRPr lang="en-US" sz="1100" b="1">
              <a:solidFill>
                <a:srgbClr val="000000"/>
              </a:solidFill>
              <a:latin typeface="Arial" pitchFamily="34" charset="0"/>
              <a:ea typeface="ヒラギノ角ゴ ProN W3"/>
              <a:cs typeface="ヒラギノ角ゴ ProN W3"/>
              <a:sym typeface="Trebuchet MS" pitchFamily="34" charset="0"/>
            </a:endParaRPr>
          </a:p>
        </p:txBody>
      </p:sp>
      <p:pic>
        <p:nvPicPr>
          <p:cNvPr id="20512" name="Picture 45"/>
          <p:cNvPicPr>
            <a:picLocks noChangeAspect="1" noChangeArrowheads="1"/>
          </p:cNvPicPr>
          <p:nvPr/>
        </p:nvPicPr>
        <p:blipFill>
          <a:blip r:embed="rId3" cstate="print"/>
          <a:srcRect/>
          <a:stretch>
            <a:fillRect/>
          </a:stretch>
        </p:blipFill>
        <p:spPr bwMode="auto">
          <a:xfrm>
            <a:off x="5462302" y="4346575"/>
            <a:ext cx="1609725" cy="854075"/>
          </a:xfrm>
          <a:prstGeom prst="rect">
            <a:avLst/>
          </a:prstGeom>
          <a:noFill/>
          <a:ln w="12700">
            <a:noFill/>
            <a:miter lim="800000"/>
            <a:headEnd/>
            <a:tailEnd/>
          </a:ln>
        </p:spPr>
      </p:pic>
      <p:sp>
        <p:nvSpPr>
          <p:cNvPr id="20513" name="Line 113"/>
          <p:cNvSpPr>
            <a:spLocks noChangeShapeType="1"/>
          </p:cNvSpPr>
          <p:nvPr/>
        </p:nvSpPr>
        <p:spPr bwMode="auto">
          <a:xfrm flipH="1">
            <a:off x="6130639" y="4081463"/>
            <a:ext cx="0" cy="415925"/>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sp>
        <p:nvSpPr>
          <p:cNvPr id="20514" name="Line 114"/>
          <p:cNvSpPr>
            <a:spLocks noChangeShapeType="1"/>
          </p:cNvSpPr>
          <p:nvPr/>
        </p:nvSpPr>
        <p:spPr bwMode="auto">
          <a:xfrm flipH="1">
            <a:off x="6098889" y="4276725"/>
            <a:ext cx="0" cy="223838"/>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pic>
        <p:nvPicPr>
          <p:cNvPr id="20515" name="Picture 117"/>
          <p:cNvPicPr>
            <a:picLocks noChangeAspect="1" noChangeArrowheads="1"/>
          </p:cNvPicPr>
          <p:nvPr/>
        </p:nvPicPr>
        <p:blipFill>
          <a:blip r:embed="rId6" cstate="print"/>
          <a:srcRect/>
          <a:stretch>
            <a:fillRect/>
          </a:stretch>
        </p:blipFill>
        <p:spPr bwMode="auto">
          <a:xfrm>
            <a:off x="5956014" y="4076700"/>
            <a:ext cx="220663" cy="165100"/>
          </a:xfrm>
          <a:prstGeom prst="rect">
            <a:avLst/>
          </a:prstGeom>
          <a:noFill/>
          <a:ln w="12700">
            <a:noFill/>
            <a:miter lim="800000"/>
            <a:headEnd/>
            <a:tailEnd/>
          </a:ln>
        </p:spPr>
      </p:pic>
      <p:pic>
        <p:nvPicPr>
          <p:cNvPr id="20516" name="Picture 118"/>
          <p:cNvPicPr>
            <a:picLocks noChangeAspect="1" noChangeArrowheads="1"/>
          </p:cNvPicPr>
          <p:nvPr/>
        </p:nvPicPr>
        <p:blipFill>
          <a:blip r:embed="rId6" cstate="print"/>
          <a:srcRect/>
          <a:stretch>
            <a:fillRect/>
          </a:stretch>
        </p:blipFill>
        <p:spPr bwMode="auto">
          <a:xfrm>
            <a:off x="5956014" y="4256088"/>
            <a:ext cx="220663" cy="165100"/>
          </a:xfrm>
          <a:prstGeom prst="rect">
            <a:avLst/>
          </a:prstGeom>
          <a:noFill/>
          <a:ln w="12700">
            <a:noFill/>
            <a:miter lim="800000"/>
            <a:headEnd/>
            <a:tailEnd/>
          </a:ln>
        </p:spPr>
      </p:pic>
      <p:pic>
        <p:nvPicPr>
          <p:cNvPr id="20517" name="Picture 119"/>
          <p:cNvPicPr>
            <a:picLocks noChangeAspect="1" noChangeArrowheads="1"/>
          </p:cNvPicPr>
          <p:nvPr/>
        </p:nvPicPr>
        <p:blipFill>
          <a:blip r:embed="rId6" cstate="print"/>
          <a:srcRect/>
          <a:stretch>
            <a:fillRect/>
          </a:stretch>
        </p:blipFill>
        <p:spPr bwMode="auto">
          <a:xfrm>
            <a:off x="5956014" y="4435475"/>
            <a:ext cx="220663" cy="165100"/>
          </a:xfrm>
          <a:prstGeom prst="rect">
            <a:avLst/>
          </a:prstGeom>
          <a:noFill/>
          <a:ln w="12700">
            <a:noFill/>
            <a:miter lim="800000"/>
            <a:headEnd/>
            <a:tailEnd/>
          </a:ln>
        </p:spPr>
      </p:pic>
      <p:sp>
        <p:nvSpPr>
          <p:cNvPr id="20518" name="Line 121"/>
          <p:cNvSpPr>
            <a:spLocks noChangeShapeType="1"/>
          </p:cNvSpPr>
          <p:nvPr/>
        </p:nvSpPr>
        <p:spPr bwMode="auto">
          <a:xfrm flipH="1">
            <a:off x="6387814" y="4081463"/>
            <a:ext cx="0" cy="415925"/>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sp>
        <p:nvSpPr>
          <p:cNvPr id="20519" name="Line 122"/>
          <p:cNvSpPr>
            <a:spLocks noChangeShapeType="1"/>
          </p:cNvSpPr>
          <p:nvPr/>
        </p:nvSpPr>
        <p:spPr bwMode="auto">
          <a:xfrm flipH="1">
            <a:off x="6356064" y="4276725"/>
            <a:ext cx="0" cy="223838"/>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pic>
        <p:nvPicPr>
          <p:cNvPr id="20520" name="Picture 125"/>
          <p:cNvPicPr>
            <a:picLocks noChangeAspect="1" noChangeArrowheads="1"/>
          </p:cNvPicPr>
          <p:nvPr/>
        </p:nvPicPr>
        <p:blipFill>
          <a:blip r:embed="rId7" cstate="print"/>
          <a:srcRect/>
          <a:stretch>
            <a:fillRect/>
          </a:stretch>
        </p:blipFill>
        <p:spPr bwMode="auto">
          <a:xfrm>
            <a:off x="6211602" y="4076700"/>
            <a:ext cx="222250" cy="165100"/>
          </a:xfrm>
          <a:prstGeom prst="rect">
            <a:avLst/>
          </a:prstGeom>
          <a:noFill/>
          <a:ln w="12700">
            <a:noFill/>
            <a:miter lim="800000"/>
            <a:headEnd/>
            <a:tailEnd/>
          </a:ln>
        </p:spPr>
      </p:pic>
      <p:pic>
        <p:nvPicPr>
          <p:cNvPr id="20521" name="Picture 126"/>
          <p:cNvPicPr>
            <a:picLocks noChangeAspect="1" noChangeArrowheads="1"/>
          </p:cNvPicPr>
          <p:nvPr/>
        </p:nvPicPr>
        <p:blipFill>
          <a:blip r:embed="rId7" cstate="print"/>
          <a:srcRect/>
          <a:stretch>
            <a:fillRect/>
          </a:stretch>
        </p:blipFill>
        <p:spPr bwMode="auto">
          <a:xfrm>
            <a:off x="6211602" y="4256088"/>
            <a:ext cx="222250" cy="165100"/>
          </a:xfrm>
          <a:prstGeom prst="rect">
            <a:avLst/>
          </a:prstGeom>
          <a:noFill/>
          <a:ln w="12700">
            <a:noFill/>
            <a:miter lim="800000"/>
            <a:headEnd/>
            <a:tailEnd/>
          </a:ln>
        </p:spPr>
      </p:pic>
      <p:pic>
        <p:nvPicPr>
          <p:cNvPr id="48" name="Picture 127"/>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6211662" y="4435988"/>
            <a:ext cx="222644" cy="164497"/>
          </a:xfrm>
          <a:prstGeom prst="rect">
            <a:avLst/>
          </a:prstGeom>
          <a:noFill/>
          <a:ln w="12700">
            <a:noFill/>
            <a:miter lim="800000"/>
            <a:headEnd/>
            <a:tailEnd/>
          </a:ln>
        </p:spPr>
      </p:pic>
      <p:sp>
        <p:nvSpPr>
          <p:cNvPr id="20523" name="Line 129"/>
          <p:cNvSpPr>
            <a:spLocks noChangeShapeType="1"/>
          </p:cNvSpPr>
          <p:nvPr/>
        </p:nvSpPr>
        <p:spPr bwMode="auto">
          <a:xfrm flipH="1">
            <a:off x="6646577" y="4081463"/>
            <a:ext cx="0" cy="415925"/>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sp>
        <p:nvSpPr>
          <p:cNvPr id="20524" name="Line 130"/>
          <p:cNvSpPr>
            <a:spLocks noChangeShapeType="1"/>
          </p:cNvSpPr>
          <p:nvPr/>
        </p:nvSpPr>
        <p:spPr bwMode="auto">
          <a:xfrm flipH="1">
            <a:off x="6616414" y="4276725"/>
            <a:ext cx="0" cy="223838"/>
          </a:xfrm>
          <a:prstGeom prst="line">
            <a:avLst/>
          </a:prstGeom>
          <a:noFill/>
          <a:ln w="28575">
            <a:solidFill>
              <a:schemeClr val="tx1"/>
            </a:solidFill>
            <a:round/>
            <a:headEnd/>
            <a:tailEnd/>
          </a:ln>
        </p:spPr>
        <p:txBody>
          <a:bodyPr lIns="0" tIns="0" rIns="0" bIns="0"/>
          <a:lstStyle/>
          <a:p>
            <a:endParaRPr lang="en-US">
              <a:solidFill>
                <a:srgbClr val="000000"/>
              </a:solidFill>
              <a:latin typeface="Arial" pitchFamily="34" charset="0"/>
            </a:endParaRPr>
          </a:p>
        </p:txBody>
      </p:sp>
      <p:pic>
        <p:nvPicPr>
          <p:cNvPr id="20525" name="Picture 133"/>
          <p:cNvPicPr>
            <a:picLocks noChangeAspect="1" noChangeArrowheads="1"/>
          </p:cNvPicPr>
          <p:nvPr/>
        </p:nvPicPr>
        <p:blipFill>
          <a:blip r:embed="rId7" cstate="print"/>
          <a:srcRect/>
          <a:stretch>
            <a:fillRect/>
          </a:stretch>
        </p:blipFill>
        <p:spPr bwMode="auto">
          <a:xfrm>
            <a:off x="6471952" y="4076700"/>
            <a:ext cx="222250" cy="165100"/>
          </a:xfrm>
          <a:prstGeom prst="rect">
            <a:avLst/>
          </a:prstGeom>
          <a:noFill/>
          <a:ln w="12700">
            <a:noFill/>
            <a:miter lim="800000"/>
            <a:headEnd/>
            <a:tailEnd/>
          </a:ln>
        </p:spPr>
      </p:pic>
      <p:pic>
        <p:nvPicPr>
          <p:cNvPr id="20526" name="Picture 134"/>
          <p:cNvPicPr>
            <a:picLocks noChangeAspect="1" noChangeArrowheads="1"/>
          </p:cNvPicPr>
          <p:nvPr/>
        </p:nvPicPr>
        <p:blipFill>
          <a:blip r:embed="rId7" cstate="print"/>
          <a:srcRect/>
          <a:stretch>
            <a:fillRect/>
          </a:stretch>
        </p:blipFill>
        <p:spPr bwMode="auto">
          <a:xfrm>
            <a:off x="6471952" y="4256088"/>
            <a:ext cx="222250" cy="165100"/>
          </a:xfrm>
          <a:prstGeom prst="rect">
            <a:avLst/>
          </a:prstGeom>
          <a:noFill/>
          <a:ln w="12700">
            <a:noFill/>
            <a:miter lim="800000"/>
            <a:headEnd/>
            <a:tailEnd/>
          </a:ln>
        </p:spPr>
      </p:pic>
      <p:pic>
        <p:nvPicPr>
          <p:cNvPr id="20527" name="Picture 135"/>
          <p:cNvPicPr>
            <a:picLocks noChangeAspect="1" noChangeArrowheads="1"/>
          </p:cNvPicPr>
          <p:nvPr/>
        </p:nvPicPr>
        <p:blipFill>
          <a:blip r:embed="rId7" cstate="print"/>
          <a:srcRect/>
          <a:stretch>
            <a:fillRect/>
          </a:stretch>
        </p:blipFill>
        <p:spPr bwMode="auto">
          <a:xfrm>
            <a:off x="6471952" y="4435475"/>
            <a:ext cx="222250" cy="165100"/>
          </a:xfrm>
          <a:prstGeom prst="rect">
            <a:avLst/>
          </a:prstGeom>
          <a:noFill/>
          <a:ln w="12700">
            <a:noFill/>
            <a:miter lim="800000"/>
            <a:headEnd/>
            <a:tailEnd/>
          </a:ln>
        </p:spPr>
      </p:pic>
      <p:grpSp>
        <p:nvGrpSpPr>
          <p:cNvPr id="3" name="Group 205"/>
          <p:cNvGrpSpPr>
            <a:grpSpLocks/>
          </p:cNvGrpSpPr>
          <p:nvPr/>
        </p:nvGrpSpPr>
        <p:grpSpPr bwMode="auto">
          <a:xfrm>
            <a:off x="5763927" y="4313238"/>
            <a:ext cx="182562" cy="227012"/>
            <a:chOff x="2245578" y="-25642"/>
            <a:chExt cx="1107481" cy="948967"/>
          </a:xfrm>
        </p:grpSpPr>
        <p:sp>
          <p:nvSpPr>
            <p:cNvPr id="55" name="Magnetic Disk 199"/>
            <p:cNvSpPr>
              <a:spLocks noChangeArrowheads="1"/>
            </p:cNvSpPr>
            <p:nvPr/>
          </p:nvSpPr>
          <p:spPr bwMode="auto">
            <a:xfrm>
              <a:off x="2245578" y="564973"/>
              <a:ext cx="1107481" cy="358352"/>
            </a:xfrm>
            <a:prstGeom prst="flowChartMagneticDisk">
              <a:avLst/>
            </a:prstGeom>
            <a:gradFill rotWithShape="1">
              <a:gsLst>
                <a:gs pos="0">
                  <a:srgbClr val="D7ECFF"/>
                </a:gs>
                <a:gs pos="64999">
                  <a:srgbClr val="A1D2FF"/>
                </a:gs>
                <a:gs pos="100000">
                  <a:srgbClr val="78C2FF"/>
                </a:gs>
              </a:gsLst>
              <a:lin ang="5400000" scaled="1"/>
            </a:gradFill>
            <a:ln w="9525">
              <a:solidFill>
                <a:srgbClr val="0097FF"/>
              </a:solidFill>
              <a:round/>
              <a:headEnd/>
              <a:tailEnd/>
            </a:ln>
            <a:effectLst>
              <a:outerShdw dist="20000" dir="5400000" rotWithShape="0">
                <a:srgbClr val="808080">
                  <a:alpha val="37999"/>
                </a:srgbClr>
              </a:outerShdw>
            </a:effectLst>
          </p:spPr>
          <p:txBody>
            <a:bodyPr wrap="none" lIns="46800" tIns="46800" rIns="46800" bIns="46800" anchor="ctr" anchorCtr="1"/>
            <a:lstStyle/>
            <a:p>
              <a:pPr fontAlgn="auto">
                <a:spcBef>
                  <a:spcPts val="0"/>
                </a:spcBef>
                <a:spcAft>
                  <a:spcPts val="0"/>
                </a:spcAft>
                <a:tabLst>
                  <a:tab pos="3946525" algn="l"/>
                </a:tabLst>
                <a:defRPr/>
              </a:pPr>
              <a:endParaRPr lang="en-US">
                <a:solidFill>
                  <a:srgbClr val="000000"/>
                </a:solidFill>
                <a:latin typeface="Tahoma"/>
              </a:endParaRPr>
            </a:p>
          </p:txBody>
        </p:sp>
        <p:sp>
          <p:nvSpPr>
            <p:cNvPr id="56" name="Magnetic Disk 200"/>
            <p:cNvSpPr>
              <a:spLocks noChangeArrowheads="1"/>
            </p:cNvSpPr>
            <p:nvPr/>
          </p:nvSpPr>
          <p:spPr bwMode="auto">
            <a:xfrm>
              <a:off x="2245578" y="272983"/>
              <a:ext cx="1107481" cy="351718"/>
            </a:xfrm>
            <a:prstGeom prst="flowChartMagneticDisk">
              <a:avLst/>
            </a:prstGeom>
            <a:gradFill rotWithShape="1">
              <a:gsLst>
                <a:gs pos="0">
                  <a:srgbClr val="D7ECFF"/>
                </a:gs>
                <a:gs pos="64999">
                  <a:srgbClr val="A1D2FF"/>
                </a:gs>
                <a:gs pos="100000">
                  <a:srgbClr val="78C2FF"/>
                </a:gs>
              </a:gsLst>
              <a:lin ang="5400000" scaled="1"/>
            </a:gradFill>
            <a:ln w="9525">
              <a:solidFill>
                <a:srgbClr val="0097FF"/>
              </a:solidFill>
              <a:round/>
              <a:headEnd/>
              <a:tailEnd/>
            </a:ln>
            <a:effectLst>
              <a:outerShdw dist="20000" dir="5400000" rotWithShape="0">
                <a:srgbClr val="808080">
                  <a:alpha val="37999"/>
                </a:srgbClr>
              </a:outerShdw>
            </a:effectLst>
          </p:spPr>
          <p:txBody>
            <a:bodyPr wrap="none" lIns="46800" tIns="46800" rIns="46800" bIns="46800" anchor="ctr" anchorCtr="1"/>
            <a:lstStyle/>
            <a:p>
              <a:pPr fontAlgn="auto">
                <a:spcBef>
                  <a:spcPts val="0"/>
                </a:spcBef>
                <a:spcAft>
                  <a:spcPts val="0"/>
                </a:spcAft>
                <a:tabLst>
                  <a:tab pos="3946525" algn="l"/>
                </a:tabLst>
                <a:defRPr/>
              </a:pPr>
              <a:endParaRPr lang="en-US">
                <a:solidFill>
                  <a:srgbClr val="000000"/>
                </a:solidFill>
                <a:latin typeface="Tahoma"/>
              </a:endParaRPr>
            </a:p>
          </p:txBody>
        </p:sp>
        <p:sp>
          <p:nvSpPr>
            <p:cNvPr id="57" name="Magnetic Disk 201"/>
            <p:cNvSpPr>
              <a:spLocks noChangeArrowheads="1"/>
            </p:cNvSpPr>
            <p:nvPr/>
          </p:nvSpPr>
          <p:spPr bwMode="auto">
            <a:xfrm>
              <a:off x="2245578" y="-25642"/>
              <a:ext cx="1107481" cy="358352"/>
            </a:xfrm>
            <a:prstGeom prst="flowChartMagneticDisk">
              <a:avLst/>
            </a:prstGeom>
            <a:gradFill rotWithShape="1">
              <a:gsLst>
                <a:gs pos="0">
                  <a:srgbClr val="D7ECFF"/>
                </a:gs>
                <a:gs pos="64999">
                  <a:srgbClr val="A1D2FF"/>
                </a:gs>
                <a:gs pos="100000">
                  <a:srgbClr val="78C2FF"/>
                </a:gs>
              </a:gsLst>
              <a:lin ang="5400000" scaled="1"/>
            </a:gradFill>
            <a:ln w="9525">
              <a:solidFill>
                <a:srgbClr val="0097FF"/>
              </a:solidFill>
              <a:round/>
              <a:headEnd/>
              <a:tailEnd/>
            </a:ln>
            <a:effectLst>
              <a:outerShdw dist="20000" dir="5400000" rotWithShape="0">
                <a:srgbClr val="808080">
                  <a:alpha val="37999"/>
                </a:srgbClr>
              </a:outerShdw>
            </a:effectLst>
          </p:spPr>
          <p:txBody>
            <a:bodyPr wrap="none" lIns="46800" tIns="46800" rIns="46800" bIns="46800" anchor="ctr" anchorCtr="1"/>
            <a:lstStyle/>
            <a:p>
              <a:pPr fontAlgn="auto">
                <a:spcBef>
                  <a:spcPts val="0"/>
                </a:spcBef>
                <a:spcAft>
                  <a:spcPts val="0"/>
                </a:spcAft>
                <a:tabLst>
                  <a:tab pos="3946525" algn="l"/>
                </a:tabLst>
                <a:defRPr/>
              </a:pPr>
              <a:endParaRPr lang="en-US">
                <a:solidFill>
                  <a:srgbClr val="000000"/>
                </a:solidFill>
                <a:latin typeface="Tahoma"/>
              </a:endParaRPr>
            </a:p>
          </p:txBody>
        </p:sp>
      </p:grpSp>
      <p:pic>
        <p:nvPicPr>
          <p:cNvPr id="20529" name="Picture 30"/>
          <p:cNvPicPr>
            <a:picLocks noChangeAspect="1" noChangeArrowheads="1"/>
          </p:cNvPicPr>
          <p:nvPr/>
        </p:nvPicPr>
        <p:blipFill>
          <a:blip r:embed="rId9" cstate="print"/>
          <a:srcRect/>
          <a:stretch>
            <a:fillRect/>
          </a:stretch>
        </p:blipFill>
        <p:spPr bwMode="auto">
          <a:xfrm>
            <a:off x="5860764" y="4510088"/>
            <a:ext cx="166688" cy="180975"/>
          </a:xfrm>
          <a:prstGeom prst="rect">
            <a:avLst/>
          </a:prstGeom>
          <a:noFill/>
          <a:ln w="12700">
            <a:noFill/>
            <a:miter lim="800000"/>
            <a:headEnd/>
            <a:tailEnd/>
          </a:ln>
        </p:spPr>
      </p:pic>
      <p:pic>
        <p:nvPicPr>
          <p:cNvPr id="20530" name="Picture 119"/>
          <p:cNvPicPr>
            <a:picLocks noChangeAspect="1" noChangeArrowheads="1"/>
          </p:cNvPicPr>
          <p:nvPr/>
        </p:nvPicPr>
        <p:blipFill>
          <a:blip r:embed="rId6" cstate="print"/>
          <a:srcRect/>
          <a:stretch>
            <a:fillRect/>
          </a:stretch>
        </p:blipFill>
        <p:spPr bwMode="auto">
          <a:xfrm>
            <a:off x="6203664" y="4432300"/>
            <a:ext cx="222250" cy="165100"/>
          </a:xfrm>
          <a:prstGeom prst="rect">
            <a:avLst/>
          </a:prstGeom>
          <a:noFill/>
          <a:ln w="12700">
            <a:solidFill>
              <a:srgbClr val="FF0000"/>
            </a:solidFill>
            <a:miter lim="800000"/>
            <a:headEnd/>
            <a:tailEnd/>
          </a:ln>
        </p:spPr>
      </p:pic>
      <p:sp>
        <p:nvSpPr>
          <p:cNvPr id="20531" name="Rectangle 27"/>
          <p:cNvSpPr>
            <a:spLocks/>
          </p:cNvSpPr>
          <p:nvPr/>
        </p:nvSpPr>
        <p:spPr bwMode="auto">
          <a:xfrm>
            <a:off x="5495639" y="4759325"/>
            <a:ext cx="1500188" cy="390525"/>
          </a:xfrm>
          <a:prstGeom prst="rect">
            <a:avLst/>
          </a:prstGeom>
          <a:noFill/>
          <a:ln w="12700">
            <a:noFill/>
            <a:miter lim="800000"/>
            <a:headEnd/>
            <a:tailEnd/>
          </a:ln>
        </p:spPr>
        <p:txBody>
          <a:bodyPr lIns="62506" tIns="35717" rIns="62506" bIns="35717"/>
          <a:lstStyle/>
          <a:p>
            <a:pPr algn="ctr" defTabSz="642938">
              <a:lnSpc>
                <a:spcPct val="90000"/>
              </a:lnSpc>
            </a:pPr>
            <a:r>
              <a:rPr lang="en-US" sz="1100">
                <a:solidFill>
                  <a:srgbClr val="000000"/>
                </a:solidFill>
                <a:latin typeface="Arial" pitchFamily="34" charset="0"/>
                <a:ea typeface="ヒラギノ角ゴ ProN W3"/>
                <a:cs typeface="ヒラギノ角ゴ ProN W3"/>
                <a:sym typeface="Trebuchet MS" pitchFamily="34" charset="0"/>
              </a:rPr>
              <a:t>Corporate Data Center Site 1</a:t>
            </a:r>
            <a:endParaRPr lang="en-US" sz="1100" b="1">
              <a:solidFill>
                <a:srgbClr val="000000"/>
              </a:solidFill>
              <a:latin typeface="Arial" pitchFamily="34" charset="0"/>
              <a:ea typeface="ヒラギノ角ゴ ProN W3"/>
              <a:cs typeface="ヒラギノ角ゴ ProN W3"/>
              <a:sym typeface="Trebuchet MS" pitchFamily="34" charset="0"/>
            </a:endParaRPr>
          </a:p>
        </p:txBody>
      </p:sp>
      <p:sp>
        <p:nvSpPr>
          <p:cNvPr id="20532" name="Rectangle 27"/>
          <p:cNvSpPr>
            <a:spLocks/>
          </p:cNvSpPr>
          <p:nvPr/>
        </p:nvSpPr>
        <p:spPr bwMode="auto">
          <a:xfrm>
            <a:off x="6498939" y="5183188"/>
            <a:ext cx="1222375" cy="388937"/>
          </a:xfrm>
          <a:prstGeom prst="rect">
            <a:avLst/>
          </a:prstGeom>
          <a:noFill/>
          <a:ln w="12700">
            <a:noFill/>
            <a:miter lim="800000"/>
            <a:headEnd/>
            <a:tailEnd/>
          </a:ln>
        </p:spPr>
        <p:txBody>
          <a:bodyPr lIns="62506" tIns="35717" rIns="62506" bIns="35717"/>
          <a:lstStyle/>
          <a:p>
            <a:pPr algn="ctr" defTabSz="642938"/>
            <a:r>
              <a:rPr lang="en-US" sz="1200" dirty="0" smtClean="0">
                <a:solidFill>
                  <a:srgbClr val="000000"/>
                </a:solidFill>
                <a:latin typeface="Arial" pitchFamily="34" charset="0"/>
                <a:ea typeface="ヒラギノ角ゴ ProN W3"/>
                <a:cs typeface="ヒラギノ角ゴ ProN W3"/>
                <a:sym typeface="Trebuchet MS" pitchFamily="34" charset="0"/>
              </a:rPr>
              <a:t>Multi-Site Private </a:t>
            </a:r>
            <a:r>
              <a:rPr lang="en-US" sz="1200" dirty="0">
                <a:solidFill>
                  <a:srgbClr val="000000"/>
                </a:solidFill>
                <a:latin typeface="Arial" pitchFamily="34" charset="0"/>
                <a:ea typeface="ヒラギノ角ゴ ProN W3"/>
                <a:cs typeface="ヒラギノ角ゴ ProN W3"/>
                <a:sym typeface="Trebuchet MS" pitchFamily="34" charset="0"/>
              </a:rPr>
              <a:t>Cloud</a:t>
            </a:r>
            <a:endParaRPr lang="en-US" sz="1200" b="1" dirty="0">
              <a:solidFill>
                <a:srgbClr val="000000"/>
              </a:solidFill>
              <a:latin typeface="Arial" pitchFamily="34" charset="0"/>
              <a:ea typeface="ヒラギノ角ゴ ProN W3"/>
              <a:cs typeface="ヒラギノ角ゴ ProN W3"/>
              <a:sym typeface="Trebuchet MS" pitchFamily="34" charset="0"/>
            </a:endParaRPr>
          </a:p>
        </p:txBody>
      </p:sp>
      <p:sp>
        <p:nvSpPr>
          <p:cNvPr id="62" name="Oval 61"/>
          <p:cNvSpPr/>
          <p:nvPr/>
        </p:nvSpPr>
        <p:spPr bwMode="auto">
          <a:xfrm>
            <a:off x="5878752" y="3251781"/>
            <a:ext cx="2523460" cy="1641987"/>
          </a:xfrm>
          <a:prstGeom prst="ellipse">
            <a:avLst/>
          </a:prstGeom>
          <a:solidFill>
            <a:schemeClr val="accent4">
              <a:lumMod val="60000"/>
              <a:lumOff val="40000"/>
              <a:alpha val="29000"/>
            </a:schemeClr>
          </a:solidFill>
          <a:ln w="19050" cap="flat" cmpd="sng" algn="ctr">
            <a:noFill/>
            <a:prstDash val="solid"/>
            <a:round/>
            <a:headEnd type="none" w="med" len="med"/>
            <a:tailEnd type="none" w="med" len="med"/>
          </a:ln>
          <a:effectLst>
            <a:outerShdw dir="7020000" sx="95000" sy="95000" algn="ctr" rotWithShape="0">
              <a:schemeClr val="accent4">
                <a:lumMod val="40000"/>
                <a:lumOff val="60000"/>
              </a:schemeClr>
            </a:outerShdw>
          </a:effectLst>
          <a:scene3d>
            <a:camera prst="orthographicFront">
              <a:rot lat="19800000" lon="0" rev="0"/>
            </a:camera>
            <a:lightRig rig="threePt" dir="t"/>
          </a:scene3d>
          <a:sp3d extrusionH="76200" contourW="12700">
            <a:bevelB/>
            <a:extrusionClr>
              <a:schemeClr val="accent4">
                <a:lumMod val="60000"/>
                <a:lumOff val="40000"/>
              </a:schemeClr>
            </a:extrusionClr>
            <a:contourClr>
              <a:schemeClr val="accent4">
                <a:lumMod val="60000"/>
                <a:lumOff val="40000"/>
              </a:schemeClr>
            </a:contourClr>
          </a:sp3d>
        </p:spPr>
        <p:txBody>
          <a:bodyPr lIns="0" tIns="0" rIns="0" bIns="0"/>
          <a:lstStyle/>
          <a:p>
            <a:pPr algn="ctr" eaLnBrk="0" hangingPunct="0">
              <a:lnSpc>
                <a:spcPct val="90000"/>
              </a:lnSpc>
              <a:spcAft>
                <a:spcPts val="600"/>
              </a:spcAft>
              <a:buClr>
                <a:srgbClr val="FFFFFF"/>
              </a:buClr>
              <a:buFont typeface="Times New Roman" pitchFamily="18" charset="0"/>
              <a:buNone/>
              <a:tabLst>
                <a:tab pos="3946525" algn="l"/>
              </a:tabLst>
              <a:defRPr/>
            </a:pPr>
            <a:endParaRPr lang="en-US" sz="1600" dirty="0">
              <a:solidFill>
                <a:srgbClr val="000000"/>
              </a:solidFill>
              <a:latin typeface="Trebuchet MS" pitchFamily="34" charset="0"/>
            </a:endParaRPr>
          </a:p>
        </p:txBody>
      </p:sp>
      <p:sp>
        <p:nvSpPr>
          <p:cNvPr id="63" name="TextBox 62"/>
          <p:cNvSpPr txBox="1"/>
          <p:nvPr/>
        </p:nvSpPr>
        <p:spPr>
          <a:xfrm>
            <a:off x="6424305" y="3491841"/>
            <a:ext cx="1308100" cy="461665"/>
          </a:xfrm>
          <a:prstGeom prst="rect">
            <a:avLst/>
          </a:prstGeom>
          <a:noFill/>
          <a:scene3d>
            <a:camera prst="orthographicFront">
              <a:rot lat="0" lon="0" rev="0"/>
            </a:camera>
            <a:lightRig rig="threePt" dir="t"/>
          </a:scene3d>
        </p:spPr>
        <p:txBody>
          <a:bodyPr wrap="square">
            <a:spAutoFit/>
          </a:bodyPr>
          <a:lstStyle/>
          <a:p>
            <a:pPr algn="ctr">
              <a:defRPr/>
            </a:pPr>
            <a:r>
              <a:rPr lang="en-US" sz="1200" b="1" dirty="0" smtClean="0">
                <a:solidFill>
                  <a:srgbClr val="000000"/>
                </a:solidFill>
                <a:latin typeface="Arial" pitchFamily="34" charset="0"/>
              </a:rPr>
              <a:t>Alcatel-Lucent Mesh</a:t>
            </a:r>
            <a:endParaRPr lang="en-US" sz="1200" b="1" dirty="0">
              <a:solidFill>
                <a:srgbClr val="000000"/>
              </a:solidFill>
              <a:latin typeface="Arial" pitchFamily="34" charset="0"/>
            </a:endParaRPr>
          </a:p>
        </p:txBody>
      </p:sp>
      <p:sp>
        <p:nvSpPr>
          <p:cNvPr id="64" name="Oval 63"/>
          <p:cNvSpPr/>
          <p:nvPr/>
        </p:nvSpPr>
        <p:spPr bwMode="auto">
          <a:xfrm>
            <a:off x="6537257" y="3997894"/>
            <a:ext cx="1191357" cy="717466"/>
          </a:xfrm>
          <a:prstGeom prst="ellipse">
            <a:avLst/>
          </a:prstGeom>
          <a:solidFill>
            <a:schemeClr val="bg1">
              <a:lumMod val="85000"/>
            </a:schemeClr>
          </a:solidFill>
          <a:ln w="19050" cap="flat" cmpd="sng" algn="ctr">
            <a:noFill/>
            <a:prstDash val="solid"/>
            <a:round/>
            <a:headEnd type="none" w="med" len="med"/>
            <a:tailEnd type="none" w="med" len="med"/>
          </a:ln>
          <a:effectLst>
            <a:outerShdw dir="7020000" sx="95000" sy="95000" algn="ctr" rotWithShape="0">
              <a:schemeClr val="accent3">
                <a:lumMod val="40000"/>
                <a:lumOff val="60000"/>
              </a:schemeClr>
            </a:outerShdw>
          </a:effectLst>
          <a:scene3d>
            <a:camera prst="orthographicFront">
              <a:rot lat="19800000" lon="0" rev="0"/>
            </a:camera>
            <a:lightRig rig="threePt" dir="t"/>
          </a:scene3d>
          <a:sp3d extrusionH="76200" contourW="12700">
            <a:bevelT/>
            <a:bevelB/>
            <a:extrusionClr>
              <a:schemeClr val="bg1">
                <a:lumMod val="75000"/>
              </a:schemeClr>
            </a:extrusionClr>
            <a:contourClr>
              <a:schemeClr val="bg1">
                <a:lumMod val="65000"/>
              </a:schemeClr>
            </a:contourClr>
          </a:sp3d>
        </p:spPr>
        <p:txBody>
          <a:bodyPr lIns="0" tIns="0" rIns="0" bIns="0" anchor="ctr" anchorCtr="1"/>
          <a:lstStyle/>
          <a:p>
            <a:pPr algn="ctr" eaLnBrk="0" hangingPunct="0">
              <a:lnSpc>
                <a:spcPct val="90000"/>
              </a:lnSpc>
              <a:spcAft>
                <a:spcPts val="600"/>
              </a:spcAft>
              <a:buClr>
                <a:srgbClr val="FFFFFF"/>
              </a:buClr>
              <a:buFont typeface="Times New Roman" pitchFamily="18" charset="0"/>
              <a:buNone/>
              <a:tabLst>
                <a:tab pos="3946525" algn="l"/>
              </a:tabLst>
              <a:defRPr/>
            </a:pPr>
            <a:r>
              <a:rPr lang="en-US" sz="1200" dirty="0">
                <a:solidFill>
                  <a:srgbClr val="000000"/>
                </a:solidFill>
                <a:latin typeface="Trebuchet MS" pitchFamily="34" charset="0"/>
              </a:rPr>
              <a:t>Production</a:t>
            </a:r>
          </a:p>
        </p:txBody>
      </p:sp>
      <p:sp>
        <p:nvSpPr>
          <p:cNvPr id="65" name="Oval 64"/>
          <p:cNvSpPr/>
          <p:nvPr/>
        </p:nvSpPr>
        <p:spPr bwMode="auto">
          <a:xfrm>
            <a:off x="7521363" y="3614487"/>
            <a:ext cx="788780" cy="586934"/>
          </a:xfrm>
          <a:prstGeom prst="ellipse">
            <a:avLst/>
          </a:prstGeom>
          <a:solidFill>
            <a:schemeClr val="bg1">
              <a:lumMod val="85000"/>
            </a:schemeClr>
          </a:solidFill>
          <a:ln w="19050" cap="flat" cmpd="sng" algn="ctr">
            <a:noFill/>
            <a:prstDash val="solid"/>
            <a:round/>
            <a:headEnd type="none" w="med" len="med"/>
            <a:tailEnd type="none" w="med" len="med"/>
          </a:ln>
          <a:effectLst>
            <a:outerShdw dir="7020000" sx="95000" sy="95000" algn="ctr" rotWithShape="0">
              <a:schemeClr val="accent3">
                <a:lumMod val="40000"/>
                <a:lumOff val="60000"/>
              </a:schemeClr>
            </a:outerShdw>
          </a:effectLst>
          <a:scene3d>
            <a:camera prst="orthographicFront">
              <a:rot lat="19800000" lon="0" rev="0"/>
            </a:camera>
            <a:lightRig rig="threePt" dir="t"/>
          </a:scene3d>
          <a:sp3d extrusionH="76200" contourW="12700">
            <a:bevelT/>
            <a:bevelB/>
            <a:extrusionClr>
              <a:schemeClr val="bg1">
                <a:lumMod val="75000"/>
              </a:schemeClr>
            </a:extrusionClr>
            <a:contourClr>
              <a:schemeClr val="bg1">
                <a:lumMod val="65000"/>
              </a:schemeClr>
            </a:contourClr>
          </a:sp3d>
        </p:spPr>
        <p:txBody>
          <a:bodyPr lIns="0" tIns="0" rIns="0" bIns="0" anchor="ctr" anchorCtr="1"/>
          <a:lstStyle/>
          <a:p>
            <a:pPr algn="ctr" eaLnBrk="0" hangingPunct="0">
              <a:lnSpc>
                <a:spcPct val="90000"/>
              </a:lnSpc>
              <a:spcAft>
                <a:spcPts val="600"/>
              </a:spcAft>
              <a:buClr>
                <a:srgbClr val="FFFFFF"/>
              </a:buClr>
              <a:buFont typeface="Times New Roman" pitchFamily="18" charset="0"/>
              <a:buNone/>
              <a:tabLst>
                <a:tab pos="3946525" algn="l"/>
              </a:tabLst>
              <a:defRPr/>
            </a:pPr>
            <a:r>
              <a:rPr lang="en-US" sz="1200" dirty="0">
                <a:solidFill>
                  <a:srgbClr val="000000"/>
                </a:solidFill>
                <a:latin typeface="Arial" pitchFamily="34" charset="0"/>
              </a:rPr>
              <a:t>F</a:t>
            </a:r>
            <a:r>
              <a:rPr lang="en-US" sz="1200" dirty="0">
                <a:solidFill>
                  <a:srgbClr val="000000"/>
                </a:solidFill>
                <a:latin typeface="Trebuchet MS" pitchFamily="34" charset="0"/>
              </a:rPr>
              <a:t>inance</a:t>
            </a:r>
          </a:p>
        </p:txBody>
      </p:sp>
      <p:sp>
        <p:nvSpPr>
          <p:cNvPr id="66" name="Oval 65"/>
          <p:cNvSpPr/>
          <p:nvPr/>
        </p:nvSpPr>
        <p:spPr bwMode="auto">
          <a:xfrm>
            <a:off x="5955830" y="3705043"/>
            <a:ext cx="651652" cy="586934"/>
          </a:xfrm>
          <a:prstGeom prst="ellipse">
            <a:avLst/>
          </a:prstGeom>
          <a:solidFill>
            <a:schemeClr val="bg1">
              <a:lumMod val="85000"/>
            </a:schemeClr>
          </a:solidFill>
          <a:ln w="19050" cap="flat" cmpd="sng" algn="ctr">
            <a:noFill/>
            <a:prstDash val="solid"/>
            <a:round/>
            <a:headEnd type="none" w="med" len="med"/>
            <a:tailEnd type="none" w="med" len="med"/>
          </a:ln>
          <a:effectLst>
            <a:outerShdw dir="7020000" sx="95000" sy="95000" algn="ctr" rotWithShape="0">
              <a:schemeClr val="accent3">
                <a:lumMod val="40000"/>
                <a:lumOff val="60000"/>
              </a:schemeClr>
            </a:outerShdw>
          </a:effectLst>
          <a:scene3d>
            <a:camera prst="orthographicFront">
              <a:rot lat="19800000" lon="0" rev="0"/>
            </a:camera>
            <a:lightRig rig="threePt" dir="t"/>
          </a:scene3d>
          <a:sp3d extrusionH="76200" contourW="12700">
            <a:bevelT/>
            <a:bevelB/>
            <a:extrusionClr>
              <a:schemeClr val="bg1">
                <a:lumMod val="75000"/>
              </a:schemeClr>
            </a:extrusionClr>
            <a:contourClr>
              <a:schemeClr val="bg1">
                <a:lumMod val="65000"/>
              </a:schemeClr>
            </a:contourClr>
          </a:sp3d>
        </p:spPr>
        <p:txBody>
          <a:bodyPr lIns="0" tIns="0" rIns="0" bIns="0" anchor="ctr" anchorCtr="1"/>
          <a:lstStyle/>
          <a:p>
            <a:pPr algn="ctr" eaLnBrk="0" hangingPunct="0">
              <a:lnSpc>
                <a:spcPct val="90000"/>
              </a:lnSpc>
              <a:spcAft>
                <a:spcPts val="600"/>
              </a:spcAft>
              <a:buClr>
                <a:srgbClr val="FFFFFF"/>
              </a:buClr>
              <a:buFont typeface="Times New Roman" pitchFamily="18" charset="0"/>
              <a:buNone/>
              <a:tabLst>
                <a:tab pos="3946525" algn="l"/>
              </a:tabLst>
              <a:defRPr/>
            </a:pPr>
            <a:r>
              <a:rPr lang="en-US" sz="1200" dirty="0">
                <a:solidFill>
                  <a:srgbClr val="000000"/>
                </a:solidFill>
                <a:latin typeface="Trebuchet MS" pitchFamily="34" charset="0"/>
              </a:rPr>
              <a:t>HR</a:t>
            </a:r>
          </a:p>
        </p:txBody>
      </p:sp>
      <p:pic>
        <p:nvPicPr>
          <p:cNvPr id="20540" name="Picture 45"/>
          <p:cNvPicPr>
            <a:picLocks noChangeAspect="1" noChangeArrowheads="1"/>
          </p:cNvPicPr>
          <p:nvPr/>
        </p:nvPicPr>
        <p:blipFill>
          <a:blip r:embed="rId3" cstate="print"/>
          <a:srcRect/>
          <a:stretch>
            <a:fillRect/>
          </a:stretch>
        </p:blipFill>
        <p:spPr bwMode="auto">
          <a:xfrm>
            <a:off x="5843302" y="1373860"/>
            <a:ext cx="2457450" cy="1143915"/>
          </a:xfrm>
          <a:prstGeom prst="rect">
            <a:avLst/>
          </a:prstGeom>
          <a:noFill/>
          <a:ln w="12700">
            <a:noFill/>
            <a:miter lim="800000"/>
            <a:headEnd/>
            <a:tailEnd/>
          </a:ln>
        </p:spPr>
      </p:pic>
      <p:pic>
        <p:nvPicPr>
          <p:cNvPr id="20541" name="Picture 2"/>
          <p:cNvPicPr>
            <a:picLocks noChangeAspect="1" noChangeArrowheads="1"/>
          </p:cNvPicPr>
          <p:nvPr/>
        </p:nvPicPr>
        <p:blipFill>
          <a:blip r:embed="rId10" cstate="print"/>
          <a:srcRect/>
          <a:stretch>
            <a:fillRect/>
          </a:stretch>
        </p:blipFill>
        <p:spPr bwMode="auto">
          <a:xfrm>
            <a:off x="6208858" y="1182788"/>
            <a:ext cx="841239" cy="669020"/>
          </a:xfrm>
          <a:prstGeom prst="rect">
            <a:avLst/>
          </a:prstGeom>
          <a:noFill/>
          <a:ln w="9525">
            <a:noFill/>
            <a:miter lim="800000"/>
            <a:headEnd/>
            <a:tailEnd/>
          </a:ln>
        </p:spPr>
      </p:pic>
      <p:sp>
        <p:nvSpPr>
          <p:cNvPr id="20542" name="Rectangle 27"/>
          <p:cNvSpPr>
            <a:spLocks/>
          </p:cNvSpPr>
          <p:nvPr/>
        </p:nvSpPr>
        <p:spPr bwMode="auto">
          <a:xfrm>
            <a:off x="6037272" y="1958605"/>
            <a:ext cx="2089150" cy="389971"/>
          </a:xfrm>
          <a:prstGeom prst="rect">
            <a:avLst/>
          </a:prstGeom>
          <a:noFill/>
          <a:ln w="12700">
            <a:noFill/>
            <a:miter lim="800000"/>
            <a:headEnd/>
            <a:tailEnd/>
          </a:ln>
        </p:spPr>
        <p:txBody>
          <a:bodyPr lIns="62506" tIns="35717" rIns="62506" bIns="35717"/>
          <a:lstStyle/>
          <a:p>
            <a:pPr algn="ctr" defTabSz="642938"/>
            <a:r>
              <a:rPr lang="en-US" sz="1200" dirty="0">
                <a:solidFill>
                  <a:srgbClr val="000000"/>
                </a:solidFill>
                <a:latin typeface="Arial" pitchFamily="34" charset="0"/>
                <a:ea typeface="ヒラギノ角ゴ ProN W3"/>
                <a:cs typeface="ヒラギノ角ゴ ProN W3"/>
                <a:sym typeface="Trebuchet MS" pitchFamily="34" charset="0"/>
              </a:rPr>
              <a:t>Cloud Data Center</a:t>
            </a:r>
            <a:endParaRPr lang="en-US" sz="1200" b="1" dirty="0">
              <a:solidFill>
                <a:srgbClr val="000000"/>
              </a:solidFill>
              <a:latin typeface="Arial" pitchFamily="34" charset="0"/>
              <a:ea typeface="ヒラギノ角ゴ ProN W3"/>
              <a:cs typeface="ヒラギノ角ゴ ProN W3"/>
              <a:sym typeface="Trebuchet MS" pitchFamily="34" charset="0"/>
            </a:endParaRPr>
          </a:p>
        </p:txBody>
      </p:sp>
      <p:cxnSp>
        <p:nvCxnSpPr>
          <p:cNvPr id="72" name="Straight Connector 71"/>
          <p:cNvCxnSpPr/>
          <p:nvPr/>
        </p:nvCxnSpPr>
        <p:spPr bwMode="auto">
          <a:xfrm rot="5400000">
            <a:off x="6871208" y="2472531"/>
            <a:ext cx="400050" cy="1588"/>
          </a:xfrm>
          <a:prstGeom prst="line">
            <a:avLst/>
          </a:prstGeom>
          <a:noFill/>
          <a:ln w="73025" cap="flat" cmpd="dbl" algn="ctr">
            <a:solidFill>
              <a:schemeClr val="tx2">
                <a:lumMod val="60000"/>
                <a:lumOff val="40000"/>
              </a:schemeClr>
            </a:solidFill>
            <a:prstDash val="solid"/>
            <a:round/>
            <a:headEnd type="none" w="med" len="med"/>
            <a:tailEnd type="none" w="med" len="med"/>
          </a:ln>
          <a:effectLst/>
        </p:spPr>
      </p:cxnSp>
      <p:pic>
        <p:nvPicPr>
          <p:cNvPr id="69" name="Picture 68" descr="ALUE_Segments_Dots.ai"/>
          <p:cNvPicPr>
            <a:picLocks noChangeAspect="1"/>
          </p:cNvPicPr>
          <p:nvPr/>
        </p:nvPicPr>
        <p:blipFill>
          <a:blip r:embed="rId11" cstate="print"/>
          <a:srcRect l="95177"/>
          <a:stretch>
            <a:fillRect/>
          </a:stretch>
        </p:blipFill>
        <p:spPr bwMode="auto">
          <a:xfrm>
            <a:off x="7009153" y="1319268"/>
            <a:ext cx="415925" cy="495300"/>
          </a:xfrm>
          <a:prstGeom prst="rect">
            <a:avLst/>
          </a:prstGeom>
          <a:noFill/>
          <a:ln w="9525">
            <a:noFill/>
            <a:miter lim="800000"/>
            <a:headEnd/>
            <a:tailEnd/>
          </a:ln>
        </p:spPr>
      </p:pic>
      <p:sp>
        <p:nvSpPr>
          <p:cNvPr id="70" name="TextBox 69"/>
          <p:cNvSpPr txBox="1"/>
          <p:nvPr/>
        </p:nvSpPr>
        <p:spPr>
          <a:xfrm>
            <a:off x="7156450" y="1624995"/>
            <a:ext cx="906178" cy="253916"/>
          </a:xfrm>
          <a:prstGeom prst="rect">
            <a:avLst/>
          </a:prstGeom>
          <a:noFill/>
        </p:spPr>
        <p:txBody>
          <a:bodyPr wrap="square" rtlCol="0">
            <a:spAutoFit/>
          </a:bodyPr>
          <a:lstStyle/>
          <a:p>
            <a:r>
              <a:rPr lang="en-US" sz="1050" i="1" dirty="0" smtClean="0">
                <a:solidFill>
                  <a:srgbClr val="000000"/>
                </a:solidFill>
                <a:latin typeface="Arial" pitchFamily="34" charset="0"/>
              </a:rPr>
              <a:t>CloudBand </a:t>
            </a:r>
          </a:p>
        </p:txBody>
      </p:sp>
      <p:pic>
        <p:nvPicPr>
          <p:cNvPr id="71" name="Picture 70" descr="ALUE_Segments_Dots.ai"/>
          <p:cNvPicPr>
            <a:picLocks noChangeAspect="1"/>
          </p:cNvPicPr>
          <p:nvPr/>
        </p:nvPicPr>
        <p:blipFill>
          <a:blip r:embed="rId11" cstate="print"/>
          <a:srcRect l="95177"/>
          <a:stretch>
            <a:fillRect/>
          </a:stretch>
        </p:blipFill>
        <p:spPr bwMode="auto">
          <a:xfrm>
            <a:off x="7016413" y="2603605"/>
            <a:ext cx="415925" cy="495300"/>
          </a:xfrm>
          <a:prstGeom prst="rect">
            <a:avLst/>
          </a:prstGeom>
          <a:noFill/>
          <a:ln w="9525">
            <a:noFill/>
            <a:miter lim="800000"/>
            <a:headEnd/>
            <a:tailEnd/>
          </a:ln>
        </p:spPr>
      </p:pic>
      <p:sp>
        <p:nvSpPr>
          <p:cNvPr id="73" name="TextBox 72"/>
          <p:cNvSpPr txBox="1"/>
          <p:nvPr/>
        </p:nvSpPr>
        <p:spPr>
          <a:xfrm>
            <a:off x="7321624" y="2622724"/>
            <a:ext cx="986667" cy="415498"/>
          </a:xfrm>
          <a:prstGeom prst="rect">
            <a:avLst/>
          </a:prstGeom>
          <a:noFill/>
        </p:spPr>
        <p:txBody>
          <a:bodyPr wrap="square" rtlCol="0">
            <a:spAutoFit/>
          </a:bodyPr>
          <a:lstStyle/>
          <a:p>
            <a:r>
              <a:rPr lang="en-US" sz="1050" i="1" dirty="0" smtClean="0">
                <a:solidFill>
                  <a:srgbClr val="000000"/>
                </a:solidFill>
                <a:latin typeface="Arial" pitchFamily="34" charset="0"/>
              </a:rPr>
              <a:t>Service Router</a:t>
            </a:r>
            <a:endParaRPr lang="en-US" sz="1050" dirty="0">
              <a:solidFill>
                <a:srgbClr val="000000"/>
              </a:solidFill>
              <a:latin typeface="Tahoma"/>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13" descr="cloud3_blue"/>
          <p:cNvPicPr>
            <a:picLocks noChangeAspect="1" noChangeArrowheads="1"/>
          </p:cNvPicPr>
          <p:nvPr/>
        </p:nvPicPr>
        <p:blipFill>
          <a:blip r:embed="rId3" cstate="print"/>
          <a:srcRect/>
          <a:stretch>
            <a:fillRect/>
          </a:stretch>
        </p:blipFill>
        <p:spPr bwMode="auto">
          <a:xfrm>
            <a:off x="0" y="1092200"/>
            <a:ext cx="9144000" cy="5635171"/>
          </a:xfrm>
          <a:prstGeom prst="rect">
            <a:avLst/>
          </a:prstGeom>
          <a:noFill/>
          <a:ln w="9525">
            <a:noFill/>
            <a:miter lim="800000"/>
            <a:headEnd/>
            <a:tailEnd/>
          </a:ln>
        </p:spPr>
      </p:pic>
      <p:sp>
        <p:nvSpPr>
          <p:cNvPr id="2" name="Title 1"/>
          <p:cNvSpPr>
            <a:spLocks noGrp="1"/>
          </p:cNvSpPr>
          <p:nvPr>
            <p:ph type="title"/>
          </p:nvPr>
        </p:nvSpPr>
        <p:spPr>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US" sz="3000" dirty="0" smtClean="0">
                <a:solidFill>
                  <a:schemeClr val="tx1"/>
                </a:solidFill>
                <a:latin typeface="Tahoma" pitchFamily="34" charset="0"/>
              </a:rPr>
              <a:t>Alcatel-Lucent Mesh</a:t>
            </a:r>
            <a:r>
              <a:rPr lang="en-US" sz="2400" dirty="0" smtClean="0"/>
              <a:t/>
            </a:r>
            <a:br>
              <a:rPr lang="en-US" sz="2400" dirty="0" smtClean="0"/>
            </a:br>
            <a:r>
              <a:rPr lang="en-US" sz="2400" dirty="0" smtClean="0"/>
              <a:t>Multi-Site Cloud Solution</a:t>
            </a:r>
            <a:endParaRPr lang="nl-BE" sz="2400" dirty="0"/>
          </a:p>
        </p:txBody>
      </p:sp>
      <p:pic>
        <p:nvPicPr>
          <p:cNvPr id="125" name="Picture 8"/>
          <p:cNvPicPr>
            <a:picLocks noChangeAspect="1" noChangeArrowheads="1"/>
          </p:cNvPicPr>
          <p:nvPr/>
        </p:nvPicPr>
        <p:blipFill>
          <a:blip r:embed="rId4" cstate="print"/>
          <a:srcRect/>
          <a:stretch>
            <a:fillRect/>
          </a:stretch>
        </p:blipFill>
        <p:spPr bwMode="auto">
          <a:xfrm>
            <a:off x="163290" y="2220639"/>
            <a:ext cx="2656114" cy="2264274"/>
          </a:xfrm>
          <a:prstGeom prst="rect">
            <a:avLst/>
          </a:prstGeom>
          <a:noFill/>
          <a:ln w="9525">
            <a:noFill/>
            <a:miter lim="800000"/>
            <a:headEnd/>
            <a:tailEnd/>
          </a:ln>
        </p:spPr>
      </p:pic>
      <p:pic>
        <p:nvPicPr>
          <p:cNvPr id="127" name="Picture 8"/>
          <p:cNvPicPr>
            <a:picLocks noChangeAspect="1" noChangeArrowheads="1"/>
          </p:cNvPicPr>
          <p:nvPr/>
        </p:nvPicPr>
        <p:blipFill>
          <a:blip r:embed="rId5" cstate="print"/>
          <a:srcRect/>
          <a:stretch>
            <a:fillRect/>
          </a:stretch>
        </p:blipFill>
        <p:spPr bwMode="auto">
          <a:xfrm>
            <a:off x="6430079" y="2220639"/>
            <a:ext cx="2656114" cy="2264274"/>
          </a:xfrm>
          <a:prstGeom prst="rect">
            <a:avLst/>
          </a:prstGeom>
          <a:noFill/>
          <a:ln w="9525">
            <a:noFill/>
            <a:miter lim="800000"/>
            <a:headEnd/>
            <a:tailEnd/>
          </a:ln>
        </p:spPr>
      </p:pic>
      <p:grpSp>
        <p:nvGrpSpPr>
          <p:cNvPr id="193" name="Group 192"/>
          <p:cNvGrpSpPr/>
          <p:nvPr/>
        </p:nvGrpSpPr>
        <p:grpSpPr>
          <a:xfrm>
            <a:off x="816762" y="2029990"/>
            <a:ext cx="1312668" cy="1208530"/>
            <a:chOff x="1023257" y="1149234"/>
            <a:chExt cx="5519057" cy="2993568"/>
          </a:xfrm>
          <a:scene3d>
            <a:camera prst="orthographicFront">
              <a:rot lat="3000002" lon="21599976" rev="0"/>
            </a:camera>
            <a:lightRig rig="threePt" dir="t"/>
          </a:scene3d>
        </p:grpSpPr>
        <p:sp>
          <p:nvSpPr>
            <p:cNvPr id="136" name="Rounded Rectangle 135"/>
            <p:cNvSpPr/>
            <p:nvPr/>
          </p:nvSpPr>
          <p:spPr>
            <a:xfrm>
              <a:off x="1023257" y="1149234"/>
              <a:ext cx="5519057" cy="299356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139" name="Groupe 42"/>
            <p:cNvGrpSpPr>
              <a:grpSpLocks/>
            </p:cNvGrpSpPr>
            <p:nvPr/>
          </p:nvGrpSpPr>
          <p:grpSpPr bwMode="auto">
            <a:xfrm>
              <a:off x="1381579" y="2852316"/>
              <a:ext cx="969735" cy="1102437"/>
              <a:chOff x="6280396" y="3200400"/>
              <a:chExt cx="1873004" cy="2505091"/>
            </a:xfrm>
          </p:grpSpPr>
          <p:sp>
            <p:nvSpPr>
              <p:cNvPr id="191"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800" b="1" dirty="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192"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pic>
          <p:nvPicPr>
            <p:cNvPr id="142" name="Picture 14" descr="OS10K-front_cabletray2_lr"/>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754091" y="1251855"/>
              <a:ext cx="829112" cy="1295401"/>
            </a:xfrm>
            <a:prstGeom prst="rect">
              <a:avLst/>
            </a:prstGeom>
            <a:noFill/>
            <a:ln w="9525">
              <a:noFill/>
              <a:miter lim="800000"/>
              <a:headEnd/>
              <a:tailEnd/>
            </a:ln>
          </p:spPr>
        </p:pic>
        <p:pic>
          <p:nvPicPr>
            <p:cNvPr id="151" name="Picture 14" descr="OS10K-front_cabletray2_lr"/>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3975099" y="1251855"/>
              <a:ext cx="829112" cy="1295401"/>
            </a:xfrm>
            <a:prstGeom prst="rect">
              <a:avLst/>
            </a:prstGeom>
            <a:noFill/>
            <a:ln w="9525">
              <a:noFill/>
              <a:miter lim="800000"/>
              <a:headEnd/>
              <a:tailEnd/>
            </a:ln>
          </p:spPr>
        </p:pic>
        <p:cxnSp>
          <p:nvCxnSpPr>
            <p:cNvPr id="158" name="Straight Connector 157"/>
            <p:cNvCxnSpPr>
              <a:stCxn id="191" idx="0"/>
              <a:endCxn id="142" idx="2"/>
            </p:cNvCxnSpPr>
            <p:nvPr/>
          </p:nvCxnSpPr>
          <p:spPr>
            <a:xfrm flipV="1">
              <a:off x="1866447" y="2547256"/>
              <a:ext cx="1302200"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164" name="Straight Connector 163"/>
            <p:cNvCxnSpPr>
              <a:endCxn id="151" idx="2"/>
            </p:cNvCxnSpPr>
            <p:nvPr/>
          </p:nvCxnSpPr>
          <p:spPr>
            <a:xfrm flipV="1">
              <a:off x="1866447" y="2547256"/>
              <a:ext cx="2523208"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167" name="Straight Connector 166"/>
            <p:cNvCxnSpPr/>
            <p:nvPr/>
          </p:nvCxnSpPr>
          <p:spPr>
            <a:xfrm flipH="1">
              <a:off x="3485225" y="1964868"/>
              <a:ext cx="56425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168" name="Straight Connector 167"/>
            <p:cNvCxnSpPr/>
            <p:nvPr/>
          </p:nvCxnSpPr>
          <p:spPr>
            <a:xfrm flipH="1">
              <a:off x="3485221" y="1899548"/>
              <a:ext cx="564258" cy="0"/>
            </a:xfrm>
            <a:prstGeom prst="line">
              <a:avLst/>
            </a:prstGeom>
          </p:spPr>
          <p:style>
            <a:lnRef idx="2">
              <a:schemeClr val="accent6"/>
            </a:lnRef>
            <a:fillRef idx="0">
              <a:schemeClr val="accent6"/>
            </a:fillRef>
            <a:effectRef idx="1">
              <a:schemeClr val="accent6"/>
            </a:effectRef>
            <a:fontRef idx="minor">
              <a:schemeClr val="tx1"/>
            </a:fontRef>
          </p:style>
        </p:cxnSp>
        <p:grpSp>
          <p:nvGrpSpPr>
            <p:cNvPr id="171" name="Groupe 42"/>
            <p:cNvGrpSpPr>
              <a:grpSpLocks/>
            </p:cNvGrpSpPr>
            <p:nvPr/>
          </p:nvGrpSpPr>
          <p:grpSpPr bwMode="auto">
            <a:xfrm>
              <a:off x="2600807" y="2852312"/>
              <a:ext cx="969735" cy="1102437"/>
              <a:chOff x="6280396" y="3200400"/>
              <a:chExt cx="1873004" cy="2505091"/>
            </a:xfrm>
          </p:grpSpPr>
          <p:sp>
            <p:nvSpPr>
              <p:cNvPr id="184"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185"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cxnSp>
          <p:nvCxnSpPr>
            <p:cNvPr id="172" name="Straight Connector 171"/>
            <p:cNvCxnSpPr>
              <a:endCxn id="142" idx="2"/>
            </p:cNvCxnSpPr>
            <p:nvPr/>
          </p:nvCxnSpPr>
          <p:spPr>
            <a:xfrm flipH="1" flipV="1">
              <a:off x="3168647" y="2547256"/>
              <a:ext cx="6790"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3" name="Straight Connector 172"/>
            <p:cNvCxnSpPr>
              <a:endCxn id="151" idx="2"/>
            </p:cNvCxnSpPr>
            <p:nvPr/>
          </p:nvCxnSpPr>
          <p:spPr>
            <a:xfrm flipV="1">
              <a:off x="3175437" y="2547256"/>
              <a:ext cx="1214218" cy="305060"/>
            </a:xfrm>
            <a:prstGeom prst="line">
              <a:avLst/>
            </a:prstGeom>
          </p:spPr>
          <p:style>
            <a:lnRef idx="2">
              <a:schemeClr val="accent6"/>
            </a:lnRef>
            <a:fillRef idx="0">
              <a:schemeClr val="accent6"/>
            </a:fillRef>
            <a:effectRef idx="1">
              <a:schemeClr val="accent6"/>
            </a:effectRef>
            <a:fontRef idx="minor">
              <a:schemeClr val="tx1"/>
            </a:fontRef>
          </p:style>
        </p:cxnSp>
        <p:grpSp>
          <p:nvGrpSpPr>
            <p:cNvPr id="174" name="Groupe 42"/>
            <p:cNvGrpSpPr>
              <a:grpSpLocks/>
            </p:cNvGrpSpPr>
            <p:nvPr/>
          </p:nvGrpSpPr>
          <p:grpSpPr bwMode="auto">
            <a:xfrm>
              <a:off x="3830925" y="2863198"/>
              <a:ext cx="969735" cy="1102437"/>
              <a:chOff x="6280396" y="3200400"/>
              <a:chExt cx="1873004" cy="2505091"/>
            </a:xfrm>
          </p:grpSpPr>
          <p:sp>
            <p:nvSpPr>
              <p:cNvPr id="182"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800" b="1" dirty="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183"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cxnSp>
          <p:nvCxnSpPr>
            <p:cNvPr id="175" name="Straight Connector 174"/>
            <p:cNvCxnSpPr>
              <a:endCxn id="142" idx="2"/>
            </p:cNvCxnSpPr>
            <p:nvPr/>
          </p:nvCxnSpPr>
          <p:spPr>
            <a:xfrm flipH="1" flipV="1">
              <a:off x="3168647" y="2547256"/>
              <a:ext cx="1128925"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6" name="Straight Connector 175"/>
            <p:cNvCxnSpPr>
              <a:endCxn id="151" idx="2"/>
            </p:cNvCxnSpPr>
            <p:nvPr/>
          </p:nvCxnSpPr>
          <p:spPr>
            <a:xfrm flipV="1">
              <a:off x="4297572" y="2547256"/>
              <a:ext cx="92083" cy="305060"/>
            </a:xfrm>
            <a:prstGeom prst="line">
              <a:avLst/>
            </a:prstGeom>
          </p:spPr>
          <p:style>
            <a:lnRef idx="2">
              <a:schemeClr val="accent6"/>
            </a:lnRef>
            <a:fillRef idx="0">
              <a:schemeClr val="accent6"/>
            </a:fillRef>
            <a:effectRef idx="1">
              <a:schemeClr val="accent6"/>
            </a:effectRef>
            <a:fontRef idx="minor">
              <a:schemeClr val="tx1"/>
            </a:fontRef>
          </p:style>
        </p:cxnSp>
        <p:grpSp>
          <p:nvGrpSpPr>
            <p:cNvPr id="177" name="Groupe 42"/>
            <p:cNvGrpSpPr>
              <a:grpSpLocks/>
            </p:cNvGrpSpPr>
            <p:nvPr/>
          </p:nvGrpSpPr>
          <p:grpSpPr bwMode="auto">
            <a:xfrm>
              <a:off x="5093697" y="2852308"/>
              <a:ext cx="969735" cy="1102437"/>
              <a:chOff x="6280396" y="3200400"/>
              <a:chExt cx="1873004" cy="2505091"/>
            </a:xfrm>
          </p:grpSpPr>
          <p:sp>
            <p:nvSpPr>
              <p:cNvPr id="180"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181"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cxnSp>
          <p:nvCxnSpPr>
            <p:cNvPr id="178" name="Straight Connector 177"/>
            <p:cNvCxnSpPr>
              <a:endCxn id="142" idx="2"/>
            </p:cNvCxnSpPr>
            <p:nvPr/>
          </p:nvCxnSpPr>
          <p:spPr>
            <a:xfrm flipH="1" flipV="1">
              <a:off x="3168647" y="2547256"/>
              <a:ext cx="2445195"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179" name="Straight Connector 178"/>
            <p:cNvCxnSpPr>
              <a:endCxn id="151" idx="2"/>
            </p:cNvCxnSpPr>
            <p:nvPr/>
          </p:nvCxnSpPr>
          <p:spPr>
            <a:xfrm flipH="1" flipV="1">
              <a:off x="4389655" y="2547256"/>
              <a:ext cx="1224187" cy="305060"/>
            </a:xfrm>
            <a:prstGeom prst="line">
              <a:avLst/>
            </a:prstGeom>
          </p:spPr>
          <p:style>
            <a:lnRef idx="2">
              <a:schemeClr val="accent6"/>
            </a:lnRef>
            <a:fillRef idx="0">
              <a:schemeClr val="accent6"/>
            </a:fillRef>
            <a:effectRef idx="1">
              <a:schemeClr val="accent6"/>
            </a:effectRef>
            <a:fontRef idx="minor">
              <a:schemeClr val="tx1"/>
            </a:fontRef>
          </p:style>
        </p:cxnSp>
      </p:grpSp>
      <p:pic>
        <p:nvPicPr>
          <p:cNvPr id="194" name="Picture 193" descr="al_corp_v_bk_75mm.gif"/>
          <p:cNvPicPr>
            <a:picLocks noChangeAspect="1"/>
          </p:cNvPicPr>
          <p:nvPr/>
        </p:nvPicPr>
        <p:blipFill>
          <a:blip r:embed="rId8" cstate="screen"/>
          <a:stretch>
            <a:fillRect/>
          </a:stretch>
        </p:blipFill>
        <p:spPr>
          <a:xfrm>
            <a:off x="1154402" y="3169242"/>
            <a:ext cx="664494" cy="521859"/>
          </a:xfrm>
          <a:prstGeom prst="rect">
            <a:avLst/>
          </a:prstGeom>
        </p:spPr>
      </p:pic>
      <p:pic>
        <p:nvPicPr>
          <p:cNvPr id="195" name="Picture 194" descr="al_corp_v_bk_75mm.gif"/>
          <p:cNvPicPr>
            <a:picLocks noChangeAspect="1"/>
          </p:cNvPicPr>
          <p:nvPr/>
        </p:nvPicPr>
        <p:blipFill>
          <a:blip r:embed="rId8" cstate="screen"/>
          <a:stretch>
            <a:fillRect/>
          </a:stretch>
        </p:blipFill>
        <p:spPr>
          <a:xfrm>
            <a:off x="7446715" y="3219276"/>
            <a:ext cx="664494" cy="521859"/>
          </a:xfrm>
          <a:prstGeom prst="rect">
            <a:avLst/>
          </a:prstGeom>
        </p:spPr>
      </p:pic>
      <p:grpSp>
        <p:nvGrpSpPr>
          <p:cNvPr id="196" name="Group 195"/>
          <p:cNvGrpSpPr/>
          <p:nvPr/>
        </p:nvGrpSpPr>
        <p:grpSpPr>
          <a:xfrm>
            <a:off x="7199699" y="2029990"/>
            <a:ext cx="1312668" cy="1208530"/>
            <a:chOff x="1023257" y="1149234"/>
            <a:chExt cx="5519057" cy="2993568"/>
          </a:xfrm>
          <a:scene3d>
            <a:camera prst="orthographicFront">
              <a:rot lat="3000002" lon="21599976" rev="0"/>
            </a:camera>
            <a:lightRig rig="threePt" dir="t"/>
          </a:scene3d>
        </p:grpSpPr>
        <p:sp>
          <p:nvSpPr>
            <p:cNvPr id="197" name="Rounded Rectangle 196"/>
            <p:cNvSpPr/>
            <p:nvPr/>
          </p:nvSpPr>
          <p:spPr>
            <a:xfrm>
              <a:off x="1023257" y="1149234"/>
              <a:ext cx="5519057" cy="2993568"/>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grpSp>
          <p:nvGrpSpPr>
            <p:cNvPr id="198" name="Groupe 42"/>
            <p:cNvGrpSpPr>
              <a:grpSpLocks/>
            </p:cNvGrpSpPr>
            <p:nvPr/>
          </p:nvGrpSpPr>
          <p:grpSpPr bwMode="auto">
            <a:xfrm>
              <a:off x="1381579" y="2852316"/>
              <a:ext cx="969735" cy="1102437"/>
              <a:chOff x="6280396" y="3200400"/>
              <a:chExt cx="1873004" cy="2505091"/>
            </a:xfrm>
          </p:grpSpPr>
          <p:sp>
            <p:nvSpPr>
              <p:cNvPr id="220"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800" b="1" dirty="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221"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pic>
          <p:nvPicPr>
            <p:cNvPr id="199" name="Picture 14" descr="OS10K-front_cabletray2_lr"/>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2754091" y="1251855"/>
              <a:ext cx="829112" cy="1295401"/>
            </a:xfrm>
            <a:prstGeom prst="rect">
              <a:avLst/>
            </a:prstGeom>
            <a:noFill/>
            <a:ln w="9525">
              <a:noFill/>
              <a:miter lim="800000"/>
              <a:headEnd/>
              <a:tailEnd/>
            </a:ln>
          </p:spPr>
        </p:pic>
        <p:pic>
          <p:nvPicPr>
            <p:cNvPr id="200" name="Picture 14" descr="OS10K-front_cabletray2_lr"/>
            <p:cNvPicPr>
              <a:picLocks noChangeAspect="1" noChangeArrowheads="1"/>
            </p:cNvPicPr>
            <p:nvPr/>
          </p:nvPicPr>
          <p:blipFill>
            <a:blip r:embed="rId7" cstate="email">
              <a:clrChange>
                <a:clrFrom>
                  <a:srgbClr val="FFFFFF"/>
                </a:clrFrom>
                <a:clrTo>
                  <a:srgbClr val="FFFFFF">
                    <a:alpha val="0"/>
                  </a:srgbClr>
                </a:clrTo>
              </a:clrChange>
            </a:blip>
            <a:srcRect/>
            <a:stretch>
              <a:fillRect/>
            </a:stretch>
          </p:blipFill>
          <p:spPr bwMode="auto">
            <a:xfrm>
              <a:off x="3975099" y="1251855"/>
              <a:ext cx="829112" cy="1295401"/>
            </a:xfrm>
            <a:prstGeom prst="rect">
              <a:avLst/>
            </a:prstGeom>
            <a:noFill/>
            <a:ln w="9525">
              <a:noFill/>
              <a:miter lim="800000"/>
              <a:headEnd/>
              <a:tailEnd/>
            </a:ln>
          </p:spPr>
        </p:pic>
        <p:cxnSp>
          <p:nvCxnSpPr>
            <p:cNvPr id="201" name="Straight Connector 200"/>
            <p:cNvCxnSpPr>
              <a:stCxn id="220" idx="0"/>
              <a:endCxn id="199" idx="2"/>
            </p:cNvCxnSpPr>
            <p:nvPr/>
          </p:nvCxnSpPr>
          <p:spPr>
            <a:xfrm flipV="1">
              <a:off x="1866447" y="2547256"/>
              <a:ext cx="1302200"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2" name="Straight Connector 201"/>
            <p:cNvCxnSpPr>
              <a:endCxn id="200" idx="2"/>
            </p:cNvCxnSpPr>
            <p:nvPr/>
          </p:nvCxnSpPr>
          <p:spPr>
            <a:xfrm flipV="1">
              <a:off x="1866447" y="2547256"/>
              <a:ext cx="2523208"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3" name="Straight Connector 202"/>
            <p:cNvCxnSpPr/>
            <p:nvPr/>
          </p:nvCxnSpPr>
          <p:spPr>
            <a:xfrm flipH="1">
              <a:off x="3485225" y="1964868"/>
              <a:ext cx="564258"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4" name="Straight Connector 203"/>
            <p:cNvCxnSpPr/>
            <p:nvPr/>
          </p:nvCxnSpPr>
          <p:spPr>
            <a:xfrm flipH="1">
              <a:off x="3485221" y="1899548"/>
              <a:ext cx="564258" cy="0"/>
            </a:xfrm>
            <a:prstGeom prst="line">
              <a:avLst/>
            </a:prstGeom>
          </p:spPr>
          <p:style>
            <a:lnRef idx="2">
              <a:schemeClr val="accent6"/>
            </a:lnRef>
            <a:fillRef idx="0">
              <a:schemeClr val="accent6"/>
            </a:fillRef>
            <a:effectRef idx="1">
              <a:schemeClr val="accent6"/>
            </a:effectRef>
            <a:fontRef idx="minor">
              <a:schemeClr val="tx1"/>
            </a:fontRef>
          </p:style>
        </p:cxnSp>
        <p:grpSp>
          <p:nvGrpSpPr>
            <p:cNvPr id="205" name="Groupe 42"/>
            <p:cNvGrpSpPr>
              <a:grpSpLocks/>
            </p:cNvGrpSpPr>
            <p:nvPr/>
          </p:nvGrpSpPr>
          <p:grpSpPr bwMode="auto">
            <a:xfrm>
              <a:off x="2600807" y="2852312"/>
              <a:ext cx="969735" cy="1102437"/>
              <a:chOff x="6280396" y="3200400"/>
              <a:chExt cx="1873004" cy="2505091"/>
            </a:xfrm>
          </p:grpSpPr>
          <p:sp>
            <p:nvSpPr>
              <p:cNvPr id="218"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219"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cxnSp>
          <p:nvCxnSpPr>
            <p:cNvPr id="206" name="Straight Connector 205"/>
            <p:cNvCxnSpPr>
              <a:endCxn id="199" idx="2"/>
            </p:cNvCxnSpPr>
            <p:nvPr/>
          </p:nvCxnSpPr>
          <p:spPr>
            <a:xfrm flipH="1" flipV="1">
              <a:off x="3168647" y="2547256"/>
              <a:ext cx="6790"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207" name="Straight Connector 206"/>
            <p:cNvCxnSpPr>
              <a:endCxn id="200" idx="2"/>
            </p:cNvCxnSpPr>
            <p:nvPr/>
          </p:nvCxnSpPr>
          <p:spPr>
            <a:xfrm flipV="1">
              <a:off x="3175437" y="2547256"/>
              <a:ext cx="1214218" cy="305060"/>
            </a:xfrm>
            <a:prstGeom prst="line">
              <a:avLst/>
            </a:prstGeom>
          </p:spPr>
          <p:style>
            <a:lnRef idx="2">
              <a:schemeClr val="accent6"/>
            </a:lnRef>
            <a:fillRef idx="0">
              <a:schemeClr val="accent6"/>
            </a:fillRef>
            <a:effectRef idx="1">
              <a:schemeClr val="accent6"/>
            </a:effectRef>
            <a:fontRef idx="minor">
              <a:schemeClr val="tx1"/>
            </a:fontRef>
          </p:style>
        </p:cxnSp>
        <p:grpSp>
          <p:nvGrpSpPr>
            <p:cNvPr id="208" name="Groupe 42"/>
            <p:cNvGrpSpPr>
              <a:grpSpLocks/>
            </p:cNvGrpSpPr>
            <p:nvPr/>
          </p:nvGrpSpPr>
          <p:grpSpPr bwMode="auto">
            <a:xfrm>
              <a:off x="3830925" y="2863198"/>
              <a:ext cx="969735" cy="1102437"/>
              <a:chOff x="6280396" y="3200400"/>
              <a:chExt cx="1873004" cy="2505091"/>
            </a:xfrm>
          </p:grpSpPr>
          <p:sp>
            <p:nvSpPr>
              <p:cNvPr id="216"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800" b="1" dirty="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217"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cxnSp>
          <p:nvCxnSpPr>
            <p:cNvPr id="209" name="Straight Connector 208"/>
            <p:cNvCxnSpPr>
              <a:endCxn id="199" idx="2"/>
            </p:cNvCxnSpPr>
            <p:nvPr/>
          </p:nvCxnSpPr>
          <p:spPr>
            <a:xfrm flipH="1" flipV="1">
              <a:off x="3168647" y="2547256"/>
              <a:ext cx="1128925"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210" name="Straight Connector 209"/>
            <p:cNvCxnSpPr>
              <a:endCxn id="200" idx="2"/>
            </p:cNvCxnSpPr>
            <p:nvPr/>
          </p:nvCxnSpPr>
          <p:spPr>
            <a:xfrm flipV="1">
              <a:off x="4297572" y="2547256"/>
              <a:ext cx="92083" cy="305060"/>
            </a:xfrm>
            <a:prstGeom prst="line">
              <a:avLst/>
            </a:prstGeom>
          </p:spPr>
          <p:style>
            <a:lnRef idx="2">
              <a:schemeClr val="accent6"/>
            </a:lnRef>
            <a:fillRef idx="0">
              <a:schemeClr val="accent6"/>
            </a:fillRef>
            <a:effectRef idx="1">
              <a:schemeClr val="accent6"/>
            </a:effectRef>
            <a:fontRef idx="minor">
              <a:schemeClr val="tx1"/>
            </a:fontRef>
          </p:style>
        </p:cxnSp>
        <p:grpSp>
          <p:nvGrpSpPr>
            <p:cNvPr id="211" name="Groupe 42"/>
            <p:cNvGrpSpPr>
              <a:grpSpLocks/>
            </p:cNvGrpSpPr>
            <p:nvPr/>
          </p:nvGrpSpPr>
          <p:grpSpPr bwMode="auto">
            <a:xfrm>
              <a:off x="5093697" y="2852308"/>
              <a:ext cx="969735" cy="1102437"/>
              <a:chOff x="6280396" y="3200400"/>
              <a:chExt cx="1873004" cy="2505091"/>
            </a:xfrm>
          </p:grpSpPr>
          <p:sp>
            <p:nvSpPr>
              <p:cNvPr id="214" name="Rounded Rectangle 20"/>
              <p:cNvSpPr/>
              <p:nvPr/>
            </p:nvSpPr>
            <p:spPr bwMode="auto">
              <a:xfrm>
                <a:off x="6280396" y="3200400"/>
                <a:ext cx="1873004" cy="2505091"/>
              </a:xfrm>
              <a:prstGeom prst="roundRect">
                <a:avLst>
                  <a:gd name="adj" fmla="val 108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wrap="none" lIns="0" tIns="0" rIns="0" bIns="0"/>
              <a:lstStyle/>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a:p>
                <a:pPr algn="ctr">
                  <a:lnSpc>
                    <a:spcPct val="90000"/>
                  </a:lnSpc>
                  <a:defRPr/>
                </a:pPr>
                <a:endParaRPr lang="en-US" sz="1000" b="1" dirty="0" smtClean="0">
                  <a:solidFill>
                    <a:srgbClr val="000000"/>
                  </a:solidFill>
                  <a:effectLst>
                    <a:outerShdw blurRad="38100" dist="38100" dir="2700000" algn="tl">
                      <a:srgbClr val="000000">
                        <a:alpha val="43137"/>
                      </a:srgbClr>
                    </a:outerShdw>
                  </a:effectLst>
                  <a:latin typeface="Tahoma"/>
                  <a:cs typeface="Arial" pitchFamily="34" charset="0"/>
                </a:endParaRPr>
              </a:p>
            </p:txBody>
          </p:sp>
          <p:pic>
            <p:nvPicPr>
              <p:cNvPr id="215" name="Image 33" descr="Super POD.png"/>
              <p:cNvPicPr>
                <a:picLocks noChangeAspect="1"/>
              </p:cNvPicPr>
              <p:nvPr/>
            </p:nvPicPr>
            <p:blipFill>
              <a:blip r:embed="rId6" cstate="print"/>
              <a:srcRect/>
              <a:stretch>
                <a:fillRect/>
              </a:stretch>
            </p:blipFill>
            <p:spPr bwMode="auto">
              <a:xfrm>
                <a:off x="6379772" y="3581400"/>
                <a:ext cx="1621228" cy="1524000"/>
              </a:xfrm>
              <a:prstGeom prst="rect">
                <a:avLst/>
              </a:prstGeom>
              <a:noFill/>
              <a:ln w="9525">
                <a:noFill/>
                <a:miter lim="800000"/>
                <a:headEnd/>
                <a:tailEnd/>
              </a:ln>
            </p:spPr>
          </p:pic>
        </p:grpSp>
        <p:cxnSp>
          <p:nvCxnSpPr>
            <p:cNvPr id="212" name="Straight Connector 211"/>
            <p:cNvCxnSpPr>
              <a:endCxn id="199" idx="2"/>
            </p:cNvCxnSpPr>
            <p:nvPr/>
          </p:nvCxnSpPr>
          <p:spPr>
            <a:xfrm flipH="1" flipV="1">
              <a:off x="3168647" y="2547256"/>
              <a:ext cx="2445195" cy="305060"/>
            </a:xfrm>
            <a:prstGeom prst="line">
              <a:avLst/>
            </a:prstGeom>
          </p:spPr>
          <p:style>
            <a:lnRef idx="2">
              <a:schemeClr val="accent6"/>
            </a:lnRef>
            <a:fillRef idx="0">
              <a:schemeClr val="accent6"/>
            </a:fillRef>
            <a:effectRef idx="1">
              <a:schemeClr val="accent6"/>
            </a:effectRef>
            <a:fontRef idx="minor">
              <a:schemeClr val="tx1"/>
            </a:fontRef>
          </p:style>
        </p:cxnSp>
        <p:cxnSp>
          <p:nvCxnSpPr>
            <p:cNvPr id="213" name="Straight Connector 212"/>
            <p:cNvCxnSpPr>
              <a:endCxn id="200" idx="2"/>
            </p:cNvCxnSpPr>
            <p:nvPr/>
          </p:nvCxnSpPr>
          <p:spPr>
            <a:xfrm flipH="1" flipV="1">
              <a:off x="4389655" y="2547256"/>
              <a:ext cx="1224187" cy="30506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224" name="Group 223"/>
          <p:cNvGrpSpPr/>
          <p:nvPr/>
        </p:nvGrpSpPr>
        <p:grpSpPr>
          <a:xfrm>
            <a:off x="1013335" y="4049489"/>
            <a:ext cx="879808" cy="377825"/>
            <a:chOff x="522515" y="5641975"/>
            <a:chExt cx="879808" cy="377825"/>
          </a:xfrm>
        </p:grpSpPr>
        <p:sp>
          <p:nvSpPr>
            <p:cNvPr id="223" name="Rounded Rectangle 222"/>
            <p:cNvSpPr/>
            <p:nvPr/>
          </p:nvSpPr>
          <p:spPr>
            <a:xfrm>
              <a:off x="522515" y="5641975"/>
              <a:ext cx="879808" cy="37782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22" name="Picture 37" descr="PSS-4(12GbE&amp;4xAny)_600"/>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716433" y="5718177"/>
              <a:ext cx="511995" cy="214539"/>
            </a:xfrm>
            <a:prstGeom prst="rect">
              <a:avLst/>
            </a:prstGeom>
            <a:noFill/>
          </p:spPr>
        </p:pic>
      </p:grpSp>
      <p:grpSp>
        <p:nvGrpSpPr>
          <p:cNvPr id="225" name="Group 224"/>
          <p:cNvGrpSpPr/>
          <p:nvPr/>
        </p:nvGrpSpPr>
        <p:grpSpPr>
          <a:xfrm>
            <a:off x="7365648" y="4078292"/>
            <a:ext cx="879808" cy="377825"/>
            <a:chOff x="522515" y="5641975"/>
            <a:chExt cx="879808" cy="377825"/>
          </a:xfrm>
        </p:grpSpPr>
        <p:sp>
          <p:nvSpPr>
            <p:cNvPr id="226" name="Rounded Rectangle 225"/>
            <p:cNvSpPr/>
            <p:nvPr/>
          </p:nvSpPr>
          <p:spPr>
            <a:xfrm>
              <a:off x="522515" y="5641975"/>
              <a:ext cx="879808" cy="37782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27" name="Picture 37" descr="PSS-4(12GbE&amp;4xAny)_600"/>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716433" y="5718177"/>
              <a:ext cx="511995" cy="214539"/>
            </a:xfrm>
            <a:prstGeom prst="rect">
              <a:avLst/>
            </a:prstGeom>
            <a:noFill/>
          </p:spPr>
        </p:pic>
      </p:grpSp>
      <p:grpSp>
        <p:nvGrpSpPr>
          <p:cNvPr id="236" name="Group 235"/>
          <p:cNvGrpSpPr/>
          <p:nvPr/>
        </p:nvGrpSpPr>
        <p:grpSpPr>
          <a:xfrm>
            <a:off x="1897714" y="4169236"/>
            <a:ext cx="5472505" cy="164622"/>
            <a:chOff x="2239075" y="5522911"/>
            <a:chExt cx="5472505" cy="181203"/>
          </a:xfrm>
        </p:grpSpPr>
        <p:cxnSp>
          <p:nvCxnSpPr>
            <p:cNvPr id="232" name="Straight Connector 231"/>
            <p:cNvCxnSpPr/>
            <p:nvPr/>
          </p:nvCxnSpPr>
          <p:spPr>
            <a:xfrm>
              <a:off x="2239075" y="5522911"/>
              <a:ext cx="5472505" cy="28803"/>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33" name="Straight Connector 232"/>
            <p:cNvCxnSpPr/>
            <p:nvPr/>
          </p:nvCxnSpPr>
          <p:spPr>
            <a:xfrm>
              <a:off x="2239075" y="5566451"/>
              <a:ext cx="5472505" cy="28803"/>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34" name="Straight Connector 233"/>
            <p:cNvCxnSpPr/>
            <p:nvPr/>
          </p:nvCxnSpPr>
          <p:spPr>
            <a:xfrm>
              <a:off x="2239075" y="5609995"/>
              <a:ext cx="5472505" cy="28803"/>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35" name="Straight Connector 234"/>
            <p:cNvCxnSpPr/>
            <p:nvPr/>
          </p:nvCxnSpPr>
          <p:spPr>
            <a:xfrm>
              <a:off x="2239075" y="5675311"/>
              <a:ext cx="5472505" cy="28803"/>
            </a:xfrm>
            <a:prstGeom prst="line">
              <a:avLst/>
            </a:prstGeom>
            <a:ln/>
          </p:spPr>
          <p:style>
            <a:lnRef idx="3">
              <a:schemeClr val="accent4"/>
            </a:lnRef>
            <a:fillRef idx="0">
              <a:schemeClr val="accent4"/>
            </a:fillRef>
            <a:effectRef idx="2">
              <a:schemeClr val="accent4"/>
            </a:effectRef>
            <a:fontRef idx="minor">
              <a:schemeClr val="tx1"/>
            </a:fontRef>
          </p:style>
        </p:cxnSp>
      </p:grpSp>
      <p:sp>
        <p:nvSpPr>
          <p:cNvPr id="237" name="Rectangle 236"/>
          <p:cNvSpPr/>
          <p:nvPr/>
        </p:nvSpPr>
        <p:spPr>
          <a:xfrm>
            <a:off x="3184806" y="2270420"/>
            <a:ext cx="2841172" cy="1807872"/>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Optical backbone</a:t>
            </a:r>
          </a:p>
          <a:p>
            <a:pPr marL="168275" indent="-168275">
              <a:buFont typeface="Arial" pitchFamily="34" charset="0"/>
              <a:buChar char="•"/>
            </a:pPr>
            <a:r>
              <a:rPr lang="en-US" dirty="0" smtClean="0"/>
              <a:t>Long distance</a:t>
            </a:r>
          </a:p>
          <a:p>
            <a:pPr marL="168275" indent="-168275">
              <a:buFont typeface="Arial" pitchFamily="34" charset="0"/>
              <a:buChar char="•"/>
            </a:pPr>
            <a:r>
              <a:rPr lang="en-US" dirty="0" smtClean="0"/>
              <a:t>Secured/Encrypted </a:t>
            </a:r>
          </a:p>
          <a:p>
            <a:pPr marL="168275" indent="-168275">
              <a:buFont typeface="Arial" pitchFamily="34" charset="0"/>
              <a:buChar char="•"/>
            </a:pPr>
            <a:r>
              <a:rPr lang="en-US" dirty="0" smtClean="0"/>
              <a:t>Unsecured</a:t>
            </a:r>
          </a:p>
          <a:p>
            <a:pPr marL="168275" indent="-168275">
              <a:buFont typeface="Arial" pitchFamily="34" charset="0"/>
              <a:buChar char="•"/>
            </a:pPr>
            <a:r>
              <a:rPr lang="en-US" dirty="0" smtClean="0"/>
              <a:t>Optical SAN/MAN</a:t>
            </a:r>
          </a:p>
          <a:p>
            <a:pPr marL="168275" indent="-168275">
              <a:buFont typeface="Arial" pitchFamily="34" charset="0"/>
              <a:buChar char="•"/>
            </a:pPr>
            <a:r>
              <a:rPr lang="en-US" dirty="0" smtClean="0"/>
              <a:t>40G/100G</a:t>
            </a:r>
            <a:endParaRPr lang="en-US" dirty="0"/>
          </a:p>
        </p:txBody>
      </p:sp>
      <p:grpSp>
        <p:nvGrpSpPr>
          <p:cNvPr id="241" name="Group 240"/>
          <p:cNvGrpSpPr/>
          <p:nvPr/>
        </p:nvGrpSpPr>
        <p:grpSpPr>
          <a:xfrm>
            <a:off x="2048456" y="2464168"/>
            <a:ext cx="879808" cy="377825"/>
            <a:chOff x="522515" y="5641975"/>
            <a:chExt cx="879808" cy="377825"/>
          </a:xfrm>
          <a:scene3d>
            <a:camera prst="orthographicFront">
              <a:rot lat="27949" lon="3906049" rev="126648"/>
            </a:camera>
            <a:lightRig rig="threePt" dir="t"/>
          </a:scene3d>
        </p:grpSpPr>
        <p:sp>
          <p:nvSpPr>
            <p:cNvPr id="242" name="Rounded Rectangle 241"/>
            <p:cNvSpPr/>
            <p:nvPr/>
          </p:nvSpPr>
          <p:spPr>
            <a:xfrm>
              <a:off x="522515" y="5641975"/>
              <a:ext cx="879808" cy="37782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43" name="Picture 242" descr="PSS-4(12GbE&amp;4xAny)_600"/>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716433" y="5718177"/>
              <a:ext cx="511995" cy="214539"/>
            </a:xfrm>
            <a:prstGeom prst="rect">
              <a:avLst/>
            </a:prstGeom>
            <a:noFill/>
          </p:spPr>
        </p:pic>
      </p:grpSp>
      <p:grpSp>
        <p:nvGrpSpPr>
          <p:cNvPr id="244" name="Group 243"/>
          <p:cNvGrpSpPr/>
          <p:nvPr/>
        </p:nvGrpSpPr>
        <p:grpSpPr>
          <a:xfrm>
            <a:off x="6374321" y="2506725"/>
            <a:ext cx="879808" cy="377825"/>
            <a:chOff x="522515" y="5641975"/>
            <a:chExt cx="879808" cy="377825"/>
          </a:xfrm>
          <a:scene3d>
            <a:camera prst="orthographicFront">
              <a:rot lat="0" lon="17699972" rev="0"/>
            </a:camera>
            <a:lightRig rig="threePt" dir="t"/>
          </a:scene3d>
        </p:grpSpPr>
        <p:sp>
          <p:nvSpPr>
            <p:cNvPr id="245" name="Rounded Rectangle 244"/>
            <p:cNvSpPr/>
            <p:nvPr/>
          </p:nvSpPr>
          <p:spPr>
            <a:xfrm>
              <a:off x="522515" y="5641975"/>
              <a:ext cx="879808" cy="377825"/>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46" name="Picture 245" descr="PSS-4(12GbE&amp;4xAny)_600"/>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716433" y="5718177"/>
              <a:ext cx="511995" cy="214539"/>
            </a:xfrm>
            <a:prstGeom prst="rect">
              <a:avLst/>
            </a:prstGeom>
            <a:noFill/>
          </p:spPr>
        </p:pic>
      </p:grpSp>
      <p:grpSp>
        <p:nvGrpSpPr>
          <p:cNvPr id="247" name="Group 246"/>
          <p:cNvGrpSpPr/>
          <p:nvPr/>
        </p:nvGrpSpPr>
        <p:grpSpPr>
          <a:xfrm>
            <a:off x="1147941" y="3741135"/>
            <a:ext cx="601340" cy="678341"/>
            <a:chOff x="7422122" y="4739129"/>
            <a:chExt cx="937830" cy="1258888"/>
          </a:xfrm>
        </p:grpSpPr>
        <p:sp>
          <p:nvSpPr>
            <p:cNvPr id="248" name="Rounded Rectangle 247"/>
            <p:cNvSpPr/>
            <p:nvPr/>
          </p:nvSpPr>
          <p:spPr>
            <a:xfrm>
              <a:off x="7422122" y="4739129"/>
              <a:ext cx="937830" cy="12588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49" name="Picture 5" descr="http://ts3.mm.bing.net/images/thumbnail.aspx?q=4641404229321646&amp;id=e2edb91a52618780ee585499e0a061ca"/>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608746" y="4739129"/>
              <a:ext cx="651493" cy="1241222"/>
            </a:xfrm>
            <a:prstGeom prst="rect">
              <a:avLst/>
            </a:prstGeom>
            <a:noFill/>
          </p:spPr>
        </p:pic>
      </p:grpSp>
      <p:grpSp>
        <p:nvGrpSpPr>
          <p:cNvPr id="250" name="Group 249"/>
          <p:cNvGrpSpPr/>
          <p:nvPr/>
        </p:nvGrpSpPr>
        <p:grpSpPr>
          <a:xfrm>
            <a:off x="7484589" y="3764748"/>
            <a:ext cx="601340" cy="678341"/>
            <a:chOff x="7422122" y="4739129"/>
            <a:chExt cx="937830" cy="1258888"/>
          </a:xfrm>
        </p:grpSpPr>
        <p:sp>
          <p:nvSpPr>
            <p:cNvPr id="251" name="Rounded Rectangle 250"/>
            <p:cNvSpPr/>
            <p:nvPr/>
          </p:nvSpPr>
          <p:spPr>
            <a:xfrm>
              <a:off x="7422122" y="4739129"/>
              <a:ext cx="937830" cy="12588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52" name="Picture 5" descr="http://ts3.mm.bing.net/images/thumbnail.aspx?q=4641404229321646&amp;id=e2edb91a52618780ee585499e0a061ca"/>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7608746" y="4739129"/>
              <a:ext cx="651493" cy="1241222"/>
            </a:xfrm>
            <a:prstGeom prst="rect">
              <a:avLst/>
            </a:prstGeom>
            <a:noFill/>
          </p:spPr>
        </p:pic>
      </p:grpSp>
      <p:grpSp>
        <p:nvGrpSpPr>
          <p:cNvPr id="253" name="Group 252"/>
          <p:cNvGrpSpPr/>
          <p:nvPr/>
        </p:nvGrpSpPr>
        <p:grpSpPr>
          <a:xfrm>
            <a:off x="1727194" y="4121836"/>
            <a:ext cx="5757395" cy="179362"/>
            <a:chOff x="2887447" y="533400"/>
            <a:chExt cx="5472505" cy="164622"/>
          </a:xfrm>
        </p:grpSpPr>
        <p:cxnSp>
          <p:nvCxnSpPr>
            <p:cNvPr id="254" name="Straight Connector 253"/>
            <p:cNvCxnSpPr/>
            <p:nvPr/>
          </p:nvCxnSpPr>
          <p:spPr>
            <a:xfrm>
              <a:off x="2887447" y="533400"/>
              <a:ext cx="5472505" cy="26167"/>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55" name="Straight Connector 254"/>
            <p:cNvCxnSpPr/>
            <p:nvPr/>
          </p:nvCxnSpPr>
          <p:spPr>
            <a:xfrm>
              <a:off x="2887447" y="572956"/>
              <a:ext cx="5472505" cy="26167"/>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56" name="Straight Connector 255"/>
            <p:cNvCxnSpPr/>
            <p:nvPr/>
          </p:nvCxnSpPr>
          <p:spPr>
            <a:xfrm>
              <a:off x="2887447" y="612515"/>
              <a:ext cx="5472505" cy="2616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57" name="Straight Connector 256"/>
            <p:cNvCxnSpPr/>
            <p:nvPr/>
          </p:nvCxnSpPr>
          <p:spPr>
            <a:xfrm>
              <a:off x="2887447" y="671855"/>
              <a:ext cx="5472505" cy="26167"/>
            </a:xfrm>
            <a:prstGeom prst="line">
              <a:avLst/>
            </a:prstGeom>
            <a:ln/>
          </p:spPr>
          <p:style>
            <a:lnRef idx="3">
              <a:schemeClr val="accent6"/>
            </a:lnRef>
            <a:fillRef idx="0">
              <a:schemeClr val="accent6"/>
            </a:fillRef>
            <a:effectRef idx="2">
              <a:schemeClr val="accent6"/>
            </a:effectRef>
            <a:fontRef idx="minor">
              <a:schemeClr val="tx1"/>
            </a:fontRef>
          </p:style>
        </p:cxnSp>
      </p:grpSp>
      <p:sp>
        <p:nvSpPr>
          <p:cNvPr id="258" name="Rectangle 257"/>
          <p:cNvSpPr/>
          <p:nvPr/>
        </p:nvSpPr>
        <p:spPr>
          <a:xfrm>
            <a:off x="3635828" y="2464167"/>
            <a:ext cx="1676401" cy="130058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168275" indent="-168275" algn="ctr"/>
            <a:r>
              <a:rPr lang="en-US" dirty="0" smtClean="0"/>
              <a:t>IP Backbone</a:t>
            </a:r>
          </a:p>
          <a:p>
            <a:pPr marL="168275" indent="-168275">
              <a:buFont typeface="Arial" pitchFamily="34" charset="0"/>
              <a:buChar char="•"/>
            </a:pPr>
            <a:r>
              <a:rPr lang="en-US" dirty="0" smtClean="0"/>
              <a:t>MPLS</a:t>
            </a:r>
          </a:p>
          <a:p>
            <a:pPr marL="168275" indent="-168275">
              <a:buFont typeface="Arial" pitchFamily="34" charset="0"/>
              <a:buChar char="•"/>
            </a:pPr>
            <a:r>
              <a:rPr lang="en-US" dirty="0" smtClean="0"/>
              <a:t>PBB</a:t>
            </a:r>
          </a:p>
          <a:p>
            <a:pPr marL="168275" indent="-168275">
              <a:buFont typeface="Arial" pitchFamily="34" charset="0"/>
              <a:buChar char="•"/>
            </a:pPr>
            <a:r>
              <a:rPr lang="en-US" dirty="0" smtClean="0"/>
              <a:t>SPB</a:t>
            </a:r>
            <a:endParaRPr lang="en-US" dirty="0"/>
          </a:p>
        </p:txBody>
      </p:sp>
      <p:grpSp>
        <p:nvGrpSpPr>
          <p:cNvPr id="259" name="Group 258"/>
          <p:cNvGrpSpPr/>
          <p:nvPr/>
        </p:nvGrpSpPr>
        <p:grpSpPr>
          <a:xfrm>
            <a:off x="6522438" y="3842161"/>
            <a:ext cx="480266" cy="508282"/>
            <a:chOff x="7422122" y="4739129"/>
            <a:chExt cx="937830" cy="1258888"/>
          </a:xfrm>
          <a:scene3d>
            <a:camera prst="orthographicFront">
              <a:rot lat="0" lon="19199988" rev="0"/>
            </a:camera>
            <a:lightRig rig="threePt" dir="t"/>
          </a:scene3d>
        </p:grpSpPr>
        <p:sp>
          <p:nvSpPr>
            <p:cNvPr id="260" name="Rounded Rectangle 259"/>
            <p:cNvSpPr/>
            <p:nvPr/>
          </p:nvSpPr>
          <p:spPr>
            <a:xfrm>
              <a:off x="7422122" y="4739129"/>
              <a:ext cx="937830" cy="12588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61" name="Picture 5" descr="http://ts3.mm.bing.net/images/thumbnail.aspx?q=4641404229321646&amp;id=e2edb91a52618780ee585499e0a061ca"/>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608746" y="4739129"/>
              <a:ext cx="651493" cy="1241222"/>
            </a:xfrm>
            <a:prstGeom prst="rect">
              <a:avLst/>
            </a:prstGeom>
            <a:noFill/>
          </p:spPr>
        </p:pic>
      </p:grpSp>
      <p:grpSp>
        <p:nvGrpSpPr>
          <p:cNvPr id="262" name="Group 261"/>
          <p:cNvGrpSpPr/>
          <p:nvPr/>
        </p:nvGrpSpPr>
        <p:grpSpPr>
          <a:xfrm>
            <a:off x="2274103" y="3900353"/>
            <a:ext cx="480266" cy="508282"/>
            <a:chOff x="7422122" y="4739129"/>
            <a:chExt cx="937830" cy="1258888"/>
          </a:xfrm>
          <a:scene3d>
            <a:camera prst="orthographicFront">
              <a:rot lat="0" lon="2999974" rev="0"/>
            </a:camera>
            <a:lightRig rig="threePt" dir="t"/>
          </a:scene3d>
        </p:grpSpPr>
        <p:sp>
          <p:nvSpPr>
            <p:cNvPr id="263" name="Rounded Rectangle 262"/>
            <p:cNvSpPr/>
            <p:nvPr/>
          </p:nvSpPr>
          <p:spPr>
            <a:xfrm>
              <a:off x="7422122" y="4739129"/>
              <a:ext cx="937830" cy="1258888"/>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pic>
          <p:nvPicPr>
            <p:cNvPr id="264" name="Picture 5" descr="http://ts3.mm.bing.net/images/thumbnail.aspx?q=4641404229321646&amp;id=e2edb91a52618780ee585499e0a061ca"/>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7608746" y="4739129"/>
              <a:ext cx="651493" cy="1241222"/>
            </a:xfrm>
            <a:prstGeom prst="rect">
              <a:avLst/>
            </a:prstGeom>
            <a:noFill/>
          </p:spPr>
        </p:pic>
      </p:grpSp>
      <p:grpSp>
        <p:nvGrpSpPr>
          <p:cNvPr id="265" name="Group 264"/>
          <p:cNvGrpSpPr/>
          <p:nvPr/>
        </p:nvGrpSpPr>
        <p:grpSpPr>
          <a:xfrm>
            <a:off x="2692420" y="4114806"/>
            <a:ext cx="3864933" cy="148543"/>
            <a:chOff x="2887447" y="533400"/>
            <a:chExt cx="5472505" cy="164622"/>
          </a:xfrm>
        </p:grpSpPr>
        <p:cxnSp>
          <p:nvCxnSpPr>
            <p:cNvPr id="266" name="Straight Connector 265"/>
            <p:cNvCxnSpPr/>
            <p:nvPr/>
          </p:nvCxnSpPr>
          <p:spPr>
            <a:xfrm>
              <a:off x="2887447" y="533400"/>
              <a:ext cx="5472505" cy="26167"/>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67" name="Straight Connector 266"/>
            <p:cNvCxnSpPr/>
            <p:nvPr/>
          </p:nvCxnSpPr>
          <p:spPr>
            <a:xfrm>
              <a:off x="2887447" y="572956"/>
              <a:ext cx="5472505" cy="26167"/>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68" name="Straight Connector 267"/>
            <p:cNvCxnSpPr/>
            <p:nvPr/>
          </p:nvCxnSpPr>
          <p:spPr>
            <a:xfrm>
              <a:off x="2887447" y="612515"/>
              <a:ext cx="5472505" cy="2616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69" name="Straight Connector 268"/>
            <p:cNvCxnSpPr/>
            <p:nvPr/>
          </p:nvCxnSpPr>
          <p:spPr>
            <a:xfrm>
              <a:off x="2887447" y="671855"/>
              <a:ext cx="5472505" cy="26167"/>
            </a:xfrm>
            <a:prstGeom prst="line">
              <a:avLst/>
            </a:prstGeom>
            <a:ln/>
          </p:spPr>
          <p:style>
            <a:lnRef idx="3">
              <a:schemeClr val="accent6"/>
            </a:lnRef>
            <a:fillRef idx="0">
              <a:schemeClr val="accent6"/>
            </a:fillRef>
            <a:effectRef idx="2">
              <a:schemeClr val="accent6"/>
            </a:effectRef>
            <a:fontRef idx="minor">
              <a:schemeClr val="tx1"/>
            </a:fontRef>
          </p:style>
        </p:cxnSp>
      </p:grpSp>
      <p:grpSp>
        <p:nvGrpSpPr>
          <p:cNvPr id="271" name="Group 270"/>
          <p:cNvGrpSpPr/>
          <p:nvPr/>
        </p:nvGrpSpPr>
        <p:grpSpPr>
          <a:xfrm>
            <a:off x="2692420" y="2518337"/>
            <a:ext cx="3875819" cy="203595"/>
            <a:chOff x="2887447" y="533400"/>
            <a:chExt cx="5472505" cy="164622"/>
          </a:xfrm>
        </p:grpSpPr>
        <p:cxnSp>
          <p:nvCxnSpPr>
            <p:cNvPr id="272" name="Straight Connector 271"/>
            <p:cNvCxnSpPr/>
            <p:nvPr/>
          </p:nvCxnSpPr>
          <p:spPr>
            <a:xfrm>
              <a:off x="2887447" y="533400"/>
              <a:ext cx="5472505" cy="26167"/>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273" name="Straight Connector 272"/>
            <p:cNvCxnSpPr/>
            <p:nvPr/>
          </p:nvCxnSpPr>
          <p:spPr>
            <a:xfrm>
              <a:off x="2887447" y="572956"/>
              <a:ext cx="5472505" cy="26167"/>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274" name="Straight Connector 273"/>
            <p:cNvCxnSpPr/>
            <p:nvPr/>
          </p:nvCxnSpPr>
          <p:spPr>
            <a:xfrm>
              <a:off x="2887447" y="612515"/>
              <a:ext cx="5472505" cy="26167"/>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275" name="Straight Connector 274"/>
            <p:cNvCxnSpPr/>
            <p:nvPr/>
          </p:nvCxnSpPr>
          <p:spPr>
            <a:xfrm>
              <a:off x="2887447" y="671855"/>
              <a:ext cx="5472505" cy="26167"/>
            </a:xfrm>
            <a:prstGeom prst="line">
              <a:avLst/>
            </a:prstGeom>
            <a:ln/>
          </p:spPr>
          <p:style>
            <a:lnRef idx="3">
              <a:schemeClr val="accent6"/>
            </a:lnRef>
            <a:fillRef idx="0">
              <a:schemeClr val="accent6"/>
            </a:fillRef>
            <a:effectRef idx="2">
              <a:schemeClr val="accent6"/>
            </a:effectRef>
            <a:fontRef idx="minor">
              <a:schemeClr val="tx1"/>
            </a:fontRef>
          </p:style>
        </p:cxnSp>
      </p:grpSp>
      <p:pic>
        <p:nvPicPr>
          <p:cNvPr id="277" name="Picture 7" descr="Image Detail"/>
          <p:cNvPicPr>
            <a:picLocks noChangeAspect="1" noChangeArrowheads="1"/>
          </p:cNvPicPr>
          <p:nvPr/>
        </p:nvPicPr>
        <p:blipFill>
          <a:blip r:embed="rId12" cstate="print">
            <a:clrChange>
              <a:clrFrom>
                <a:srgbClr val="FDFDFD"/>
              </a:clrFrom>
              <a:clrTo>
                <a:srgbClr val="FDFDFD">
                  <a:alpha val="0"/>
                </a:srgbClr>
              </a:clrTo>
            </a:clrChange>
          </a:blip>
          <a:srcRect/>
          <a:stretch>
            <a:fillRect/>
          </a:stretch>
        </p:blipFill>
        <p:spPr bwMode="auto">
          <a:xfrm>
            <a:off x="2986159" y="1904968"/>
            <a:ext cx="3039819" cy="2620323"/>
          </a:xfrm>
          <a:prstGeom prst="rect">
            <a:avLst/>
          </a:prstGeom>
          <a:noFill/>
        </p:spPr>
      </p:pic>
      <p:sp>
        <p:nvSpPr>
          <p:cNvPr id="278" name="Rectangle 277"/>
          <p:cNvSpPr/>
          <p:nvPr/>
        </p:nvSpPr>
        <p:spPr>
          <a:xfrm>
            <a:off x="2129430" y="4996543"/>
            <a:ext cx="4663256" cy="468086"/>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Secured Public/Private/Hybrid Cloud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37"/>
                                        </p:tgtEl>
                                      </p:cBhvr>
                                    </p:animEffect>
                                    <p:set>
                                      <p:cBhvr>
                                        <p:cTn id="17" dur="1" fill="hold">
                                          <p:stCondLst>
                                            <p:cond delay="499"/>
                                          </p:stCondLst>
                                        </p:cTn>
                                        <p:tgtEl>
                                          <p:spTgt spid="237"/>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224"/>
                                        </p:tgtEl>
                                      </p:cBhvr>
                                    </p:animEffect>
                                    <p:set>
                                      <p:cBhvr>
                                        <p:cTn id="20" dur="1" fill="hold">
                                          <p:stCondLst>
                                            <p:cond delay="499"/>
                                          </p:stCondLst>
                                        </p:cTn>
                                        <p:tgtEl>
                                          <p:spTgt spid="22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225"/>
                                        </p:tgtEl>
                                      </p:cBhvr>
                                    </p:animEffect>
                                    <p:set>
                                      <p:cBhvr>
                                        <p:cTn id="23" dur="1" fill="hold">
                                          <p:stCondLst>
                                            <p:cond delay="499"/>
                                          </p:stCondLst>
                                        </p:cTn>
                                        <p:tgtEl>
                                          <p:spTgt spid="22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236"/>
                                        </p:tgtEl>
                                      </p:cBhvr>
                                    </p:animEffect>
                                    <p:set>
                                      <p:cBhvr>
                                        <p:cTn id="26" dur="1" fill="hold">
                                          <p:stCondLst>
                                            <p:cond delay="499"/>
                                          </p:stCondLst>
                                        </p:cTn>
                                        <p:tgtEl>
                                          <p:spTgt spid="23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5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258"/>
                                        </p:tgtEl>
                                      </p:cBhvr>
                                    </p:animEffect>
                                    <p:set>
                                      <p:cBhvr>
                                        <p:cTn id="43" dur="1" fill="hold">
                                          <p:stCondLst>
                                            <p:cond delay="499"/>
                                          </p:stCondLst>
                                        </p:cTn>
                                        <p:tgtEl>
                                          <p:spTgt spid="258"/>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53"/>
                                        </p:tgtEl>
                                      </p:cBhvr>
                                    </p:animEffect>
                                    <p:set>
                                      <p:cBhvr>
                                        <p:cTn id="46" dur="1" fill="hold">
                                          <p:stCondLst>
                                            <p:cond delay="499"/>
                                          </p:stCondLst>
                                        </p:cTn>
                                        <p:tgtEl>
                                          <p:spTgt spid="253"/>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250"/>
                                        </p:tgtEl>
                                      </p:cBhvr>
                                    </p:animEffect>
                                    <p:set>
                                      <p:cBhvr>
                                        <p:cTn id="49" dur="1" fill="hold">
                                          <p:stCondLst>
                                            <p:cond delay="499"/>
                                          </p:stCondLst>
                                        </p:cTn>
                                        <p:tgtEl>
                                          <p:spTgt spid="25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47"/>
                                        </p:tgtEl>
                                      </p:cBhvr>
                                    </p:animEffect>
                                    <p:set>
                                      <p:cBhvr>
                                        <p:cTn id="52" dur="1" fill="hold">
                                          <p:stCondLst>
                                            <p:cond delay="499"/>
                                          </p:stCondLst>
                                        </p:cTn>
                                        <p:tgtEl>
                                          <p:spTgt spid="247"/>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2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6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6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7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7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 grpId="0" animBg="1"/>
      <p:bldP spid="237" grpId="1" animBg="1"/>
      <p:bldP spid="258" grpId="0" animBg="1"/>
      <p:bldP spid="258" grpId="1" animBg="1"/>
      <p:bldP spid="27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0825" y="1495425"/>
            <a:ext cx="8613775" cy="4525963"/>
          </a:xfrm>
        </p:spPr>
        <p:txBody>
          <a:bodyPr/>
          <a:lstStyle/>
          <a:p>
            <a:pPr>
              <a:defRPr/>
            </a:pPr>
            <a:r>
              <a:rPr lang="en-US" dirty="0" smtClean="0"/>
              <a:t>Market Insight</a:t>
            </a:r>
            <a:endParaRPr dirty="0" smtClean="0"/>
          </a:p>
          <a:p>
            <a:pPr>
              <a:defRPr/>
            </a:pPr>
            <a:r>
              <a:rPr dirty="0" smtClean="0"/>
              <a:t>Alcatel-Lucent Vision for the Data Center</a:t>
            </a:r>
            <a:endParaRPr dirty="0"/>
          </a:p>
          <a:p>
            <a:pPr>
              <a:defRPr/>
            </a:pPr>
            <a:r>
              <a:rPr dirty="0" smtClean="0"/>
              <a:t>The Alcatel-Lucent Mesh</a:t>
            </a:r>
            <a:endParaRPr dirty="0"/>
          </a:p>
          <a:p>
            <a:pPr>
              <a:defRPr/>
            </a:pPr>
            <a:r>
              <a:rPr dirty="0" smtClean="0"/>
              <a:t>Competitive Overview</a:t>
            </a:r>
          </a:p>
          <a:p>
            <a:pPr>
              <a:defRPr/>
            </a:pPr>
            <a:r>
              <a:rPr lang="en-US" dirty="0" smtClean="0"/>
              <a:t>Conclusion</a:t>
            </a:r>
          </a:p>
          <a:p>
            <a:pPr>
              <a:buNone/>
              <a:defRPr/>
            </a:pPr>
            <a:endParaRPr dirty="0"/>
          </a:p>
        </p:txBody>
      </p:sp>
      <p:sp>
        <p:nvSpPr>
          <p:cNvPr id="3" name="Title 2"/>
          <p:cNvSpPr>
            <a:spLocks noGrp="1"/>
          </p:cNvSpPr>
          <p:nvPr>
            <p:ph type="title"/>
          </p:nvPr>
        </p:nvSpPr>
        <p:spPr>
          <a:xfrm>
            <a:off x="219075" y="238125"/>
            <a:ext cx="8645525" cy="1143000"/>
          </a:xfrm>
        </p:spPr>
        <p:txBody>
          <a:bodyPr/>
          <a:lstStyle/>
          <a:p>
            <a:pPr>
              <a:defRPr/>
            </a:pPr>
            <a:r>
              <a:rPr smtClean="0"/>
              <a:t>Agenda</a:t>
            </a:r>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5"/>
          <p:cNvSpPr txBox="1"/>
          <p:nvPr/>
        </p:nvSpPr>
        <p:spPr>
          <a:xfrm>
            <a:off x="2596579" y="3907280"/>
            <a:ext cx="6309360" cy="1107996"/>
          </a:xfrm>
          <a:prstGeom prst="rect">
            <a:avLst/>
          </a:prstGeom>
          <a:solidFill>
            <a:srgbClr val="6639B7">
              <a:lumMod val="40000"/>
              <a:lumOff val="60000"/>
            </a:srgbClr>
          </a:solid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Lossless </a:t>
            </a:r>
            <a:r>
              <a:rPr kumimoji="0" lang="en-US" sz="2000" b="0" i="0" u="none" strike="noStrike" kern="0" cap="none" spc="0" normalizeH="0" baseline="0" noProof="0" dirty="0">
                <a:ln>
                  <a:noFill/>
                </a:ln>
                <a:solidFill>
                  <a:sysClr val="windowText" lastClr="000000"/>
                </a:solidFill>
                <a:effectLst/>
                <a:uLnTx/>
                <a:uFillTx/>
              </a:rPr>
              <a:t>Ethernet (FCoE)</a:t>
            </a:r>
          </a:p>
          <a:p>
            <a:pPr marL="166688" marR="0" lvl="0" indent="-166688" defTabSz="91440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0" cap="none" spc="0" normalizeH="0" baseline="0" noProof="0" dirty="0">
                <a:ln>
                  <a:noFill/>
                </a:ln>
                <a:solidFill>
                  <a:sysClr val="windowText" lastClr="000000"/>
                </a:solidFill>
                <a:effectLst/>
                <a:uLnTx/>
                <a:uFillTx/>
              </a:rPr>
              <a:t>Platform support for Latest IEEE standards</a:t>
            </a:r>
          </a:p>
          <a:p>
            <a:pPr marL="166688" marR="0" lvl="0" indent="-166688" defTabSz="91440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0" cap="none" spc="0" normalizeH="0" baseline="0" noProof="0" dirty="0" smtClean="0">
                <a:ln>
                  <a:noFill/>
                </a:ln>
                <a:solidFill>
                  <a:sysClr val="windowText" lastClr="000000"/>
                </a:solidFill>
                <a:effectLst/>
                <a:uLnTx/>
                <a:uFillTx/>
              </a:rPr>
              <a:t>DCB IEEE 802.1Qbb, IEEE 802.1Qau and IEEE 802.1Qaz </a:t>
            </a:r>
            <a:endParaRPr kumimoji="0" lang="en-US" sz="1800" b="0" i="0" u="none" strike="noStrike" kern="0" cap="none" spc="0" normalizeH="0" baseline="0" noProof="0" dirty="0">
              <a:ln>
                <a:noFill/>
              </a:ln>
              <a:solidFill>
                <a:sysClr val="windowText" lastClr="000000"/>
              </a:solidFill>
              <a:effectLst/>
              <a:uLnTx/>
              <a:uFillTx/>
            </a:endParaRPr>
          </a:p>
        </p:txBody>
      </p:sp>
      <p:sp>
        <p:nvSpPr>
          <p:cNvPr id="32" name="TextBox 5"/>
          <p:cNvSpPr txBox="1">
            <a:spLocks noChangeArrowheads="1"/>
          </p:cNvSpPr>
          <p:nvPr/>
        </p:nvSpPr>
        <p:spPr bwMode="auto">
          <a:xfrm>
            <a:off x="2587689" y="1189753"/>
            <a:ext cx="6318250" cy="2523768"/>
          </a:xfrm>
          <a:prstGeom prst="rect">
            <a:avLst/>
          </a:prstGeom>
          <a:solidFill>
            <a:srgbClr val="6639B7">
              <a:lumMod val="40000"/>
              <a:lumOff val="60000"/>
            </a:srgbClr>
          </a:solidFill>
          <a:ln w="9525">
            <a:noFill/>
            <a:miter lim="800000"/>
            <a:headEnd/>
            <a:tailEnd/>
          </a:ln>
        </p:spPr>
        <p:txBody>
          <a:bodyPr>
            <a:spAutoFit/>
          </a:bodyPr>
          <a:lstStyle/>
          <a:p>
            <a:pPr>
              <a:spcAft>
                <a:spcPts val="600"/>
              </a:spcAft>
              <a:defRPr/>
            </a:pPr>
            <a:r>
              <a:rPr lang="en-US" sz="2000" dirty="0" smtClean="0"/>
              <a:t>Leader in Raw Performance</a:t>
            </a:r>
          </a:p>
          <a:p>
            <a:pPr marL="168275" indent="-168275">
              <a:spcAft>
                <a:spcPts val="600"/>
              </a:spcAft>
              <a:buFont typeface="Wingdings" pitchFamily="2" charset="2"/>
              <a:buChar char="§"/>
              <a:defRPr/>
            </a:pPr>
            <a:r>
              <a:rPr lang="en-US" dirty="0" smtClean="0"/>
              <a:t>Virtual Chassis: </a:t>
            </a:r>
            <a:r>
              <a:rPr lang="en-US" sz="1400" b="1" dirty="0" smtClean="0"/>
              <a:t>512x10GigE</a:t>
            </a:r>
            <a:r>
              <a:rPr lang="en-US" sz="1400" dirty="0" smtClean="0"/>
              <a:t> or </a:t>
            </a:r>
            <a:r>
              <a:rPr lang="en-US" sz="1400" b="1" dirty="0" smtClean="0"/>
              <a:t>128x40GigE</a:t>
            </a:r>
            <a:r>
              <a:rPr lang="en-US" sz="1400" dirty="0" smtClean="0"/>
              <a:t> wire rate, non blocking </a:t>
            </a:r>
          </a:p>
          <a:p>
            <a:pPr marL="168275" indent="-168275">
              <a:spcAft>
                <a:spcPts val="600"/>
              </a:spcAft>
              <a:buFont typeface="Wingdings" pitchFamily="2" charset="2"/>
              <a:buChar char="§"/>
              <a:defRPr/>
            </a:pPr>
            <a:r>
              <a:rPr lang="en-US" dirty="0" smtClean="0"/>
              <a:t>Single System: </a:t>
            </a:r>
            <a:r>
              <a:rPr lang="en-US" sz="1400" b="1" dirty="0" smtClean="0"/>
              <a:t>256x10GigE</a:t>
            </a:r>
            <a:r>
              <a:rPr lang="en-US" sz="1400" dirty="0" smtClean="0"/>
              <a:t> or </a:t>
            </a:r>
            <a:r>
              <a:rPr lang="en-US" sz="1400" b="1" dirty="0" smtClean="0"/>
              <a:t>64x40GigE</a:t>
            </a:r>
            <a:r>
              <a:rPr lang="en-US" sz="1400" dirty="0" smtClean="0"/>
              <a:t> wire rate, non blocking</a:t>
            </a:r>
          </a:p>
          <a:p>
            <a:pPr marL="168275" indent="-168275">
              <a:spcAft>
                <a:spcPts val="600"/>
              </a:spcAft>
              <a:buFont typeface="Wingdings" pitchFamily="2" charset="2"/>
              <a:buChar char="§"/>
              <a:defRPr/>
            </a:pPr>
            <a:r>
              <a:rPr lang="en-US" dirty="0" smtClean="0"/>
              <a:t> Layer2, Layer3, </a:t>
            </a:r>
            <a:r>
              <a:rPr lang="en-US" dirty="0" err="1" smtClean="0"/>
              <a:t>uni</a:t>
            </a:r>
            <a:r>
              <a:rPr lang="en-US" dirty="0" smtClean="0"/>
              <a:t>-cast, multi-cast</a:t>
            </a:r>
          </a:p>
          <a:p>
            <a:pPr marL="168275" indent="-168275">
              <a:spcAft>
                <a:spcPts val="600"/>
              </a:spcAft>
              <a:buFont typeface="Wingdings" pitchFamily="2" charset="2"/>
              <a:buChar char="§"/>
              <a:defRPr/>
            </a:pPr>
            <a:r>
              <a:rPr lang="en-US" dirty="0" smtClean="0"/>
              <a:t> Verified by Independent Tests (Lippis / Ixia)</a:t>
            </a:r>
          </a:p>
          <a:p>
            <a:pPr marL="168275" indent="-168275">
              <a:spcAft>
                <a:spcPts val="600"/>
              </a:spcAft>
              <a:buFont typeface="Wingdings" pitchFamily="2" charset="2"/>
              <a:buChar char="§"/>
              <a:defRPr/>
            </a:pPr>
            <a:r>
              <a:rPr lang="en-US" dirty="0" smtClean="0"/>
              <a:t> 5Gbyte of buffer per card and 15k Queues system-wide</a:t>
            </a:r>
          </a:p>
          <a:p>
            <a:pPr marL="168275" indent="-168275">
              <a:spcAft>
                <a:spcPts val="600"/>
              </a:spcAft>
              <a:buFont typeface="Wingdings" pitchFamily="2" charset="2"/>
              <a:buChar char="§"/>
              <a:defRPr/>
            </a:pPr>
            <a:r>
              <a:rPr lang="en-US" dirty="0" smtClean="0"/>
              <a:t> Platform to Evolve to 100GigE</a:t>
            </a:r>
            <a:endParaRPr lang="en-US" dirty="0"/>
          </a:p>
        </p:txBody>
      </p:sp>
      <p:sp>
        <p:nvSpPr>
          <p:cNvPr id="21" name="Rounded Rectangle 20"/>
          <p:cNvSpPr/>
          <p:nvPr/>
        </p:nvSpPr>
        <p:spPr>
          <a:xfrm>
            <a:off x="1069975" y="1362851"/>
            <a:ext cx="1431925" cy="1739900"/>
          </a:xfrm>
          <a:prstGeom prst="roundRect">
            <a:avLst/>
          </a:prstGeom>
          <a:gradFill>
            <a:gsLst>
              <a:gs pos="0">
                <a:srgbClr val="A283D9"/>
              </a:gs>
              <a:gs pos="35000">
                <a:schemeClr val="accent4">
                  <a:tint val="37000"/>
                  <a:satMod val="300000"/>
                </a:schemeClr>
              </a:gs>
              <a:gs pos="100000">
                <a:schemeClr val="accent4">
                  <a:tint val="15000"/>
                  <a:satMod val="350000"/>
                </a:schemeClr>
              </a:gs>
            </a:gsLst>
            <a:lin ang="16200000" scaled="1"/>
          </a:gradFill>
          <a:ln>
            <a:solidFill>
              <a:srgbClr val="6639B7"/>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en-US" dirty="0"/>
          </a:p>
        </p:txBody>
      </p:sp>
      <p:sp>
        <p:nvSpPr>
          <p:cNvPr id="18433" name="Title 1"/>
          <p:cNvSpPr>
            <a:spLocks noGrp="1"/>
          </p:cNvSpPr>
          <p:nvPr>
            <p:ph type="title"/>
          </p:nvPr>
        </p:nvSpPr>
        <p:spPr>
          <a:xfrm>
            <a:off x="276225" y="241300"/>
            <a:ext cx="8615363" cy="874713"/>
          </a:xfrm>
        </p:spPr>
        <p:txBody>
          <a:bodyPr/>
          <a:lstStyle/>
          <a:p>
            <a:pPr>
              <a:lnSpc>
                <a:spcPct val="100000"/>
              </a:lnSpc>
              <a:defRPr/>
            </a:pPr>
            <a:r>
              <a:rPr lang="en-US" sz="3000" dirty="0" err="1" smtClean="0">
                <a:latin typeface="Tahoma" pitchFamily="34" charset="0"/>
              </a:rPr>
              <a:t>OmniSwitch</a:t>
            </a:r>
            <a:r>
              <a:rPr lang="en-US" sz="3000" baseline="30000" dirty="0" err="1" smtClean="0">
                <a:latin typeface="Tahoma" pitchFamily="34" charset="0"/>
              </a:rPr>
              <a:t>TM</a:t>
            </a:r>
            <a:r>
              <a:rPr lang="en-US" sz="3000" dirty="0" smtClean="0">
                <a:latin typeface="Tahoma" pitchFamily="34" charset="0"/>
              </a:rPr>
              <a:t> 10K</a:t>
            </a:r>
            <a:r>
              <a:rPr dirty="0" smtClean="0"/>
              <a:t/>
            </a:r>
            <a:br>
              <a:rPr dirty="0" smtClean="0"/>
            </a:br>
            <a:r>
              <a:rPr sz="1800" b="0" dirty="0" smtClean="0"/>
              <a:t>Core and End of Row Data Center Switch</a:t>
            </a:r>
            <a:endParaRPr lang="nl-NL" sz="1800" b="0" dirty="0" smtClean="0"/>
          </a:p>
        </p:txBody>
      </p:sp>
      <p:pic>
        <p:nvPicPr>
          <p:cNvPr id="22532" name="Picture 14" descr="OS10K-front_cabletray2_l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613" y="1362851"/>
            <a:ext cx="822325" cy="1539875"/>
          </a:xfrm>
          <a:prstGeom prst="rect">
            <a:avLst/>
          </a:prstGeom>
          <a:noFill/>
          <a:ln w="9525">
            <a:noFill/>
            <a:miter lim="800000"/>
            <a:headEnd/>
            <a:tailEnd/>
          </a:ln>
        </p:spPr>
      </p:pic>
      <p:pic>
        <p:nvPicPr>
          <p:cNvPr id="22534" name="Picture 2"/>
          <p:cNvPicPr>
            <a:picLocks noChangeAspect="1" noChangeArrowheads="1"/>
          </p:cNvPicPr>
          <p:nvPr/>
        </p:nvPicPr>
        <p:blipFill>
          <a:blip r:embed="rId4" cstate="print"/>
          <a:srcRect/>
          <a:stretch>
            <a:fillRect/>
          </a:stretch>
        </p:blipFill>
        <p:spPr bwMode="auto">
          <a:xfrm>
            <a:off x="7683294" y="1134190"/>
            <a:ext cx="1222375" cy="555625"/>
          </a:xfrm>
          <a:prstGeom prst="rect">
            <a:avLst/>
          </a:prstGeom>
          <a:noFill/>
          <a:ln w="9525">
            <a:noFill/>
            <a:miter lim="800000"/>
            <a:headEnd/>
            <a:tailEnd/>
          </a:ln>
        </p:spPr>
      </p:pic>
      <p:pic>
        <p:nvPicPr>
          <p:cNvPr id="22536" name="Picture 2"/>
          <p:cNvPicPr>
            <a:picLocks noChangeAspect="1" noChangeArrowheads="1"/>
          </p:cNvPicPr>
          <p:nvPr/>
        </p:nvPicPr>
        <p:blipFill>
          <a:blip r:embed="rId5" cstate="print"/>
          <a:srcRect/>
          <a:stretch>
            <a:fillRect/>
          </a:stretch>
        </p:blipFill>
        <p:spPr bwMode="auto">
          <a:xfrm>
            <a:off x="7683294" y="3888297"/>
            <a:ext cx="1289050" cy="414337"/>
          </a:xfrm>
          <a:prstGeom prst="rect">
            <a:avLst/>
          </a:prstGeom>
          <a:noFill/>
          <a:ln w="9525">
            <a:noFill/>
            <a:miter lim="800000"/>
            <a:headEnd/>
            <a:tailEnd/>
          </a:ln>
        </p:spPr>
      </p:pic>
      <p:pic>
        <p:nvPicPr>
          <p:cNvPr id="22537" name="Picture 5"/>
          <p:cNvPicPr>
            <a:picLocks noChangeAspect="1" noChangeArrowheads="1"/>
          </p:cNvPicPr>
          <p:nvPr/>
        </p:nvPicPr>
        <p:blipFill>
          <a:blip r:embed="rId6" cstate="print"/>
          <a:srcRect/>
          <a:stretch>
            <a:fillRect/>
          </a:stretch>
        </p:blipFill>
        <p:spPr bwMode="auto">
          <a:xfrm>
            <a:off x="7683294" y="4207384"/>
            <a:ext cx="1246188" cy="455613"/>
          </a:xfrm>
          <a:prstGeom prst="rect">
            <a:avLst/>
          </a:prstGeom>
          <a:noFill/>
          <a:ln w="9525">
            <a:noFill/>
            <a:miter lim="800000"/>
            <a:headEnd/>
            <a:tailEnd/>
          </a:ln>
        </p:spPr>
      </p:pic>
      <p:sp>
        <p:nvSpPr>
          <p:cNvPr id="15" name="TextBox 14"/>
          <p:cNvSpPr txBox="1"/>
          <p:nvPr/>
        </p:nvSpPr>
        <p:spPr>
          <a:xfrm rot="5400000">
            <a:off x="1439069" y="4790281"/>
            <a:ext cx="1336675" cy="277813"/>
          </a:xfrm>
          <a:prstGeom prst="rect">
            <a:avLst/>
          </a:prstGeom>
          <a:noFill/>
        </p:spPr>
        <p:txBody>
          <a:bodyPr wrap="none">
            <a:spAutoFit/>
          </a:bodyPr>
          <a:lstStyle/>
          <a:p>
            <a:pPr>
              <a:defRPr/>
            </a:pPr>
            <a:r>
              <a:rPr lang="en-US" sz="1200" b="1" dirty="0">
                <a:latin typeface="+mn-lt"/>
              </a:rPr>
              <a:t>4 Port 40 GigE </a:t>
            </a:r>
          </a:p>
        </p:txBody>
      </p:sp>
      <p:sp>
        <p:nvSpPr>
          <p:cNvPr id="16" name="TextBox 15"/>
          <p:cNvSpPr txBox="1"/>
          <p:nvPr/>
        </p:nvSpPr>
        <p:spPr>
          <a:xfrm rot="5400000">
            <a:off x="-289718" y="4837906"/>
            <a:ext cx="1435100" cy="277813"/>
          </a:xfrm>
          <a:prstGeom prst="rect">
            <a:avLst/>
          </a:prstGeom>
          <a:noFill/>
        </p:spPr>
        <p:txBody>
          <a:bodyPr wrap="none">
            <a:spAutoFit/>
          </a:bodyPr>
          <a:lstStyle/>
          <a:p>
            <a:pPr>
              <a:defRPr/>
            </a:pPr>
            <a:r>
              <a:rPr lang="en-US" sz="1200" b="1" dirty="0">
                <a:latin typeface="+mn-lt"/>
              </a:rPr>
              <a:t>16 Port 10 GigE </a:t>
            </a:r>
          </a:p>
        </p:txBody>
      </p:sp>
      <p:pic>
        <p:nvPicPr>
          <p:cNvPr id="22542" name="Picture 27"/>
          <p:cNvPicPr>
            <a:picLocks noChangeAspect="1" noChangeArrowheads="1"/>
          </p:cNvPicPr>
          <p:nvPr/>
        </p:nvPicPr>
        <p:blipFill>
          <a:blip r:embed="rId7" cstate="print"/>
          <a:srcRect l="11964" t="8861" r="16768" b="12152"/>
          <a:stretch>
            <a:fillRect/>
          </a:stretch>
        </p:blipFill>
        <p:spPr bwMode="auto">
          <a:xfrm>
            <a:off x="74613" y="3355975"/>
            <a:ext cx="830262" cy="496888"/>
          </a:xfrm>
          <a:prstGeom prst="rect">
            <a:avLst/>
          </a:prstGeom>
          <a:noFill/>
          <a:ln w="9525">
            <a:noFill/>
            <a:miter lim="800000"/>
            <a:headEnd/>
            <a:tailEnd/>
          </a:ln>
        </p:spPr>
      </p:pic>
      <p:pic>
        <p:nvPicPr>
          <p:cNvPr id="22543" name="Picture 27"/>
          <p:cNvPicPr>
            <a:picLocks noChangeAspect="1" noChangeArrowheads="1"/>
          </p:cNvPicPr>
          <p:nvPr/>
        </p:nvPicPr>
        <p:blipFill>
          <a:blip r:embed="rId7" cstate="print"/>
          <a:srcRect l="11964" t="8861" r="16768" b="12152"/>
          <a:stretch>
            <a:fillRect/>
          </a:stretch>
        </p:blipFill>
        <p:spPr bwMode="auto">
          <a:xfrm>
            <a:off x="1554163" y="3355975"/>
            <a:ext cx="830262" cy="496888"/>
          </a:xfrm>
          <a:prstGeom prst="rect">
            <a:avLst/>
          </a:prstGeom>
          <a:noFill/>
          <a:ln w="9525">
            <a:noFill/>
            <a:miter lim="800000"/>
            <a:headEnd/>
            <a:tailEnd/>
          </a:ln>
        </p:spPr>
      </p:pic>
      <p:pic>
        <p:nvPicPr>
          <p:cNvPr id="22544" name="Picture 2" descr="https://marcomstore.alcatel-lucent.com/browse/fullsize/159210-.jpg?collection_id=10730&amp;sessionId=e01f0e0a1c241ab9aa42a4cb90714c11"/>
          <p:cNvPicPr>
            <a:picLocks noChangeAspect="1" noChangeArrowheads="1"/>
          </p:cNvPicPr>
          <p:nvPr/>
        </p:nvPicPr>
        <p:blipFill>
          <a:blip r:embed="rId8" cstate="print">
            <a:clrChange>
              <a:clrFrom>
                <a:srgbClr val="FDFDFD"/>
              </a:clrFrom>
              <a:clrTo>
                <a:srgbClr val="FDFDFD">
                  <a:alpha val="0"/>
                </a:srgbClr>
              </a:clrTo>
            </a:clrChange>
          </a:blip>
          <a:srcRect/>
          <a:stretch>
            <a:fillRect/>
          </a:stretch>
        </p:blipFill>
        <p:spPr bwMode="auto">
          <a:xfrm>
            <a:off x="566738" y="3722688"/>
            <a:ext cx="536575" cy="2476500"/>
          </a:xfrm>
          <a:prstGeom prst="rect">
            <a:avLst/>
          </a:prstGeom>
          <a:noFill/>
          <a:ln w="9525">
            <a:noFill/>
            <a:miter lim="800000"/>
            <a:headEnd/>
            <a:tailEnd/>
          </a:ln>
        </p:spPr>
      </p:pic>
      <p:pic>
        <p:nvPicPr>
          <p:cNvPr id="22545" name="Picture 4" descr="https://marcomstore.alcatel-lucent.com/browse/fullsize/159207-.jpg?collection_id=10730&amp;sessionId=e01f0e0a1c241ab9aa42a4cb90714c11"/>
          <p:cNvPicPr>
            <a:picLocks noChangeAspect="1" noChangeArrowheads="1"/>
          </p:cNvPicPr>
          <p:nvPr/>
        </p:nvPicPr>
        <p:blipFill>
          <a:blip r:embed="rId9" cstate="print">
            <a:clrChange>
              <a:clrFrom>
                <a:srgbClr val="FEFEFE"/>
              </a:clrFrom>
              <a:clrTo>
                <a:srgbClr val="FEFEFE">
                  <a:alpha val="0"/>
                </a:srgbClr>
              </a:clrTo>
            </a:clrChange>
          </a:blip>
          <a:srcRect/>
          <a:stretch>
            <a:fillRect/>
          </a:stretch>
        </p:blipFill>
        <p:spPr bwMode="auto">
          <a:xfrm>
            <a:off x="1403350" y="3681413"/>
            <a:ext cx="523875" cy="2559050"/>
          </a:xfrm>
          <a:prstGeom prst="rect">
            <a:avLst/>
          </a:prstGeom>
          <a:noFill/>
          <a:ln w="9525">
            <a:noFill/>
            <a:miter lim="800000"/>
            <a:headEnd/>
            <a:tailEnd/>
          </a:ln>
        </p:spPr>
      </p:pic>
      <p:pic>
        <p:nvPicPr>
          <p:cNvPr id="22546" name="Picture 14" descr="OS10K-front_cabletray2_l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724025" y="1362851"/>
            <a:ext cx="820738" cy="1539875"/>
          </a:xfrm>
          <a:prstGeom prst="rect">
            <a:avLst/>
          </a:prstGeom>
          <a:noFill/>
          <a:ln w="9525">
            <a:noFill/>
            <a:miter lim="800000"/>
            <a:headEnd/>
            <a:tailEnd/>
          </a:ln>
        </p:spPr>
      </p:pic>
      <p:pic>
        <p:nvPicPr>
          <p:cNvPr id="22547" name="Picture 14" descr="OS10K-front_cabletray2_l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69975" y="1362851"/>
            <a:ext cx="822325" cy="1539875"/>
          </a:xfrm>
          <a:prstGeom prst="rect">
            <a:avLst/>
          </a:prstGeom>
          <a:noFill/>
          <a:ln w="9525">
            <a:noFill/>
            <a:miter lim="800000"/>
            <a:headEnd/>
            <a:tailEnd/>
          </a:ln>
        </p:spPr>
      </p:pic>
      <p:sp>
        <p:nvSpPr>
          <p:cNvPr id="20" name="TextBox 19"/>
          <p:cNvSpPr txBox="1"/>
          <p:nvPr/>
        </p:nvSpPr>
        <p:spPr>
          <a:xfrm>
            <a:off x="1006313" y="2789691"/>
            <a:ext cx="1521570" cy="307777"/>
          </a:xfrm>
          <a:prstGeom prst="rect">
            <a:avLst/>
          </a:prstGeom>
          <a:noFill/>
        </p:spPr>
        <p:txBody>
          <a:bodyPr wrap="none" rtlCol="0">
            <a:spAutoFit/>
          </a:bodyPr>
          <a:lstStyle/>
          <a:p>
            <a:r>
              <a:rPr lang="en-US" sz="1400" b="1" dirty="0" smtClean="0"/>
              <a:t>Virtual Chassis</a:t>
            </a:r>
            <a:endParaRPr lang="en-US" sz="1400" b="1" dirty="0"/>
          </a:p>
        </p:txBody>
      </p:sp>
      <p:sp>
        <p:nvSpPr>
          <p:cNvPr id="37" name="TextBox 5"/>
          <p:cNvSpPr txBox="1">
            <a:spLocks noChangeArrowheads="1"/>
          </p:cNvSpPr>
          <p:nvPr/>
        </p:nvSpPr>
        <p:spPr bwMode="auto">
          <a:xfrm>
            <a:off x="2586875" y="5239737"/>
            <a:ext cx="3048317" cy="892552"/>
          </a:xfrm>
          <a:prstGeom prst="rect">
            <a:avLst/>
          </a:prstGeom>
          <a:solidFill>
            <a:srgbClr val="6639B7">
              <a:lumMod val="40000"/>
              <a:lumOff val="60000"/>
            </a:srgbClr>
          </a:soli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40 GigE Line Cards</a:t>
            </a:r>
          </a:p>
          <a:p>
            <a:pPr marL="168275" marR="0" lvl="1" indent="-1682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smtClean="0">
                <a:ln>
                  <a:noFill/>
                </a:ln>
                <a:solidFill>
                  <a:sysClr val="windowText" lastClr="000000"/>
                </a:solidFill>
                <a:effectLst/>
                <a:uLnTx/>
                <a:uFillTx/>
              </a:rPr>
              <a:t>4 x 40GigE</a:t>
            </a:r>
            <a:endParaRPr kumimoji="0" lang="en-US" sz="2000" b="0" i="0" u="none" strike="noStrike" kern="0" cap="none" spc="0" normalizeH="0" baseline="0" noProof="0" dirty="0" smtClean="0">
              <a:ln>
                <a:noFill/>
              </a:ln>
              <a:solidFill>
                <a:sysClr val="windowText" lastClr="000000"/>
              </a:solidFill>
              <a:effectLst/>
              <a:uLnTx/>
              <a:uFillTx/>
            </a:endParaRPr>
          </a:p>
          <a:p>
            <a:pPr marL="168275" marR="0" lvl="1" indent="-168275" defTabSz="91440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0" cap="none" spc="0" normalizeH="0" baseline="0" noProof="0" dirty="0" smtClean="0">
                <a:ln>
                  <a:noFill/>
                </a:ln>
                <a:solidFill>
                  <a:sysClr val="windowText" lastClr="000000"/>
                </a:solidFill>
                <a:effectLst/>
                <a:uLnTx/>
                <a:uFillTx/>
              </a:rPr>
              <a:t>8 x 40GigE</a:t>
            </a:r>
            <a:endParaRPr kumimoji="0" lang="en-US" sz="2400" b="0" i="0" u="none" strike="noStrike" kern="0" cap="none" spc="0" normalizeH="0" baseline="0" noProof="0" dirty="0" smtClean="0">
              <a:ln>
                <a:noFill/>
              </a:ln>
              <a:solidFill>
                <a:sysClr val="windowText" lastClr="000000"/>
              </a:solidFill>
              <a:effectLst/>
              <a:uLnTx/>
              <a:uFillTx/>
            </a:endParaRPr>
          </a:p>
        </p:txBody>
      </p:sp>
      <p:sp>
        <p:nvSpPr>
          <p:cNvPr id="38" name="TextBox 5"/>
          <p:cNvSpPr txBox="1">
            <a:spLocks noChangeArrowheads="1"/>
          </p:cNvSpPr>
          <p:nvPr/>
        </p:nvSpPr>
        <p:spPr bwMode="auto">
          <a:xfrm>
            <a:off x="5849415" y="5239737"/>
            <a:ext cx="3048317" cy="892552"/>
          </a:xfrm>
          <a:prstGeom prst="rect">
            <a:avLst/>
          </a:prstGeom>
          <a:solidFill>
            <a:srgbClr val="6639B7">
              <a:lumMod val="40000"/>
              <a:lumOff val="60000"/>
            </a:srgbClr>
          </a:soli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10 GigE Line Cards</a:t>
            </a:r>
          </a:p>
          <a:p>
            <a:pPr marL="168275" lvl="1" indent="-168275">
              <a:spcAft>
                <a:spcPts val="0"/>
              </a:spcAft>
              <a:buFont typeface="Arial" pitchFamily="34" charset="0"/>
              <a:buChar char="•"/>
              <a:defRPr/>
            </a:pPr>
            <a:r>
              <a:rPr lang="en-US" sz="1600" dirty="0" smtClean="0"/>
              <a:t>  8 x 10GigE + 8 x 1GigE</a:t>
            </a:r>
            <a:endParaRPr lang="en-US" sz="2000" dirty="0" smtClean="0"/>
          </a:p>
          <a:p>
            <a:pPr marL="168275" lvl="1" indent="-168275">
              <a:spcAft>
                <a:spcPts val="0"/>
              </a:spcAft>
              <a:buFont typeface="Arial" pitchFamily="34" charset="0"/>
              <a:buChar char="•"/>
              <a:defRPr/>
            </a:pPr>
            <a:r>
              <a:rPr lang="en-US" sz="1600" dirty="0" smtClean="0"/>
              <a:t>16 x 10GigE &amp; 32 x 10GigE</a:t>
            </a:r>
            <a:endParaRPr lang="en-US" sz="2400" dirty="0"/>
          </a:p>
        </p:txBody>
      </p:sp>
      <p:pic>
        <p:nvPicPr>
          <p:cNvPr id="41" name="Picture 3" descr="D:\Documents and Settings\cgrossne\Desktop\photo.JPG"/>
          <p:cNvPicPr>
            <a:picLocks noChangeAspect="1" noChangeArrowheads="1"/>
          </p:cNvPicPr>
          <p:nvPr/>
        </p:nvPicPr>
        <p:blipFill>
          <a:blip r:embed="rId10" cstate="email"/>
          <a:srcRect/>
          <a:stretch>
            <a:fillRect/>
          </a:stretch>
        </p:blipFill>
        <p:spPr bwMode="auto">
          <a:xfrm rot="16200000" flipV="1">
            <a:off x="438301" y="4789019"/>
            <a:ext cx="2475882" cy="426404"/>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5"/>
          <p:cNvSpPr txBox="1"/>
          <p:nvPr/>
        </p:nvSpPr>
        <p:spPr>
          <a:xfrm>
            <a:off x="2568443" y="3808804"/>
            <a:ext cx="6309360" cy="1107996"/>
          </a:xfrm>
          <a:prstGeom prst="rect">
            <a:avLst/>
          </a:prstGeom>
          <a:solidFill>
            <a:srgbClr val="6639B7">
              <a:lumMod val="40000"/>
              <a:lumOff val="60000"/>
            </a:srgbClr>
          </a:solidFill>
        </p:spPr>
        <p:txBody>
          <a:bodyPr wrap="square">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Lossless </a:t>
            </a:r>
            <a:r>
              <a:rPr kumimoji="0" lang="en-US" sz="2000" b="0" i="0" u="none" strike="noStrike" kern="0" cap="none" spc="0" normalizeH="0" baseline="0" noProof="0" dirty="0">
                <a:ln>
                  <a:noFill/>
                </a:ln>
                <a:solidFill>
                  <a:sysClr val="windowText" lastClr="000000"/>
                </a:solidFill>
                <a:effectLst/>
                <a:uLnTx/>
                <a:uFillTx/>
              </a:rPr>
              <a:t>Ethernet (FCoE)</a:t>
            </a:r>
          </a:p>
          <a:p>
            <a:pPr marL="166688" marR="0" lvl="0" indent="-166688" defTabSz="91440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0" cap="none" spc="0" normalizeH="0" baseline="0" noProof="0" dirty="0">
                <a:ln>
                  <a:noFill/>
                </a:ln>
                <a:solidFill>
                  <a:sysClr val="windowText" lastClr="000000"/>
                </a:solidFill>
                <a:effectLst/>
                <a:uLnTx/>
                <a:uFillTx/>
              </a:rPr>
              <a:t>Platform support for Latest IEEE standards</a:t>
            </a:r>
          </a:p>
          <a:p>
            <a:pPr marL="166688" marR="0" lvl="0" indent="-166688" defTabSz="914400" eaLnBrk="1" fontAlgn="auto" latinLnBrk="0" hangingPunct="1">
              <a:lnSpc>
                <a:spcPct val="100000"/>
              </a:lnSpc>
              <a:spcBef>
                <a:spcPts val="0"/>
              </a:spcBef>
              <a:spcAft>
                <a:spcPts val="600"/>
              </a:spcAft>
              <a:buClrTx/>
              <a:buSzTx/>
              <a:buFont typeface="Wingdings" pitchFamily="2" charset="2"/>
              <a:buChar char="§"/>
              <a:tabLst/>
              <a:defRPr/>
            </a:pPr>
            <a:r>
              <a:rPr kumimoji="0" lang="en-US" sz="1800" b="0" i="0" u="none" strike="noStrike" kern="0" cap="none" spc="0" normalizeH="0" baseline="0" noProof="0" dirty="0" smtClean="0">
                <a:ln>
                  <a:noFill/>
                </a:ln>
                <a:solidFill>
                  <a:sysClr val="windowText" lastClr="000000"/>
                </a:solidFill>
                <a:effectLst/>
                <a:uLnTx/>
                <a:uFillTx/>
              </a:rPr>
              <a:t>DCB IEEE 802.1Qbb, IEEE 802.1Qau and IEEE 802.1Qaz </a:t>
            </a:r>
            <a:endParaRPr kumimoji="0" lang="en-US" sz="1800" b="0" i="0" u="none" strike="noStrike" kern="0" cap="none" spc="0" normalizeH="0" baseline="0" noProof="0" dirty="0">
              <a:ln>
                <a:noFill/>
              </a:ln>
              <a:solidFill>
                <a:sysClr val="windowText" lastClr="000000"/>
              </a:solidFill>
              <a:effectLst/>
              <a:uLnTx/>
              <a:uFillTx/>
            </a:endParaRPr>
          </a:p>
        </p:txBody>
      </p:sp>
      <p:sp>
        <p:nvSpPr>
          <p:cNvPr id="22" name="TextBox 5"/>
          <p:cNvSpPr txBox="1">
            <a:spLocks noChangeArrowheads="1"/>
          </p:cNvSpPr>
          <p:nvPr/>
        </p:nvSpPr>
        <p:spPr bwMode="auto">
          <a:xfrm>
            <a:off x="2546350" y="1089466"/>
            <a:ext cx="6318250" cy="2523768"/>
          </a:xfrm>
          <a:prstGeom prst="rect">
            <a:avLst/>
          </a:prstGeom>
          <a:solidFill>
            <a:srgbClr val="6639B7">
              <a:lumMod val="40000"/>
              <a:lumOff val="60000"/>
            </a:srgbClr>
          </a:solidFill>
          <a:ln w="9525">
            <a:noFill/>
            <a:miter lim="800000"/>
            <a:headEnd/>
            <a:tailEnd/>
          </a:ln>
        </p:spPr>
        <p:txBody>
          <a:bodyPr>
            <a:spAutoFit/>
          </a:bodyPr>
          <a:lstStyle/>
          <a:p>
            <a:pPr>
              <a:spcAft>
                <a:spcPts val="600"/>
              </a:spcAft>
              <a:defRPr/>
            </a:pPr>
            <a:r>
              <a:rPr lang="en-US" sz="2000" dirty="0" smtClean="0"/>
              <a:t>Leader in Raw Performance</a:t>
            </a:r>
          </a:p>
          <a:p>
            <a:pPr marL="168275" indent="-168275">
              <a:spcAft>
                <a:spcPts val="600"/>
              </a:spcAft>
              <a:buFont typeface="Wingdings" pitchFamily="2" charset="2"/>
              <a:buChar char="§"/>
            </a:pPr>
            <a:r>
              <a:rPr lang="en-US" dirty="0" err="1" smtClean="0"/>
              <a:t>Upto</a:t>
            </a:r>
            <a:r>
              <a:rPr lang="en-US" dirty="0" smtClean="0"/>
              <a:t> 64 ports of 10GigE (1.28Tbps)wire rate, non blocking</a:t>
            </a:r>
          </a:p>
          <a:p>
            <a:pPr marL="168275" indent="-168275">
              <a:spcAft>
                <a:spcPts val="600"/>
              </a:spcAft>
              <a:buFont typeface="Wingdings" pitchFamily="2" charset="2"/>
              <a:buChar char="§"/>
            </a:pPr>
            <a:r>
              <a:rPr lang="en-US" dirty="0" smtClean="0"/>
              <a:t> Layer2, Layer3, </a:t>
            </a:r>
            <a:r>
              <a:rPr lang="en-US" dirty="0" err="1" smtClean="0"/>
              <a:t>uni</a:t>
            </a:r>
            <a:r>
              <a:rPr lang="en-US" dirty="0" smtClean="0"/>
              <a:t>-cast, multi-cast</a:t>
            </a:r>
          </a:p>
          <a:p>
            <a:pPr marL="168275" indent="-168275">
              <a:spcAft>
                <a:spcPts val="600"/>
              </a:spcAft>
              <a:buFont typeface="Wingdings" pitchFamily="2" charset="2"/>
              <a:buChar char="§"/>
            </a:pPr>
            <a:r>
              <a:rPr lang="en-US" dirty="0" smtClean="0"/>
              <a:t> Verified by Independent Tests (Lippis / Ixia)</a:t>
            </a:r>
          </a:p>
          <a:p>
            <a:pPr marL="168275" indent="-168275">
              <a:spcAft>
                <a:spcPts val="600"/>
              </a:spcAft>
              <a:buFont typeface="Wingdings" pitchFamily="2" charset="2"/>
              <a:buChar char="§"/>
            </a:pPr>
            <a:r>
              <a:rPr lang="en-US" dirty="0" smtClean="0"/>
              <a:t>Front to Back and Back to Front cooling options</a:t>
            </a:r>
          </a:p>
          <a:p>
            <a:pPr marL="168275" indent="-168275">
              <a:spcAft>
                <a:spcPts val="600"/>
              </a:spcAft>
              <a:buFont typeface="Wingdings" pitchFamily="2" charset="2"/>
              <a:buChar char="§"/>
            </a:pPr>
            <a:r>
              <a:rPr lang="en-US" dirty="0" smtClean="0"/>
              <a:t> 20 and 40 10GigE fixed ports model</a:t>
            </a:r>
          </a:p>
          <a:p>
            <a:pPr marL="168275" indent="-168275">
              <a:spcAft>
                <a:spcPts val="600"/>
              </a:spcAft>
              <a:buFont typeface="Wingdings" pitchFamily="2" charset="2"/>
              <a:buChar char="§"/>
            </a:pPr>
            <a:r>
              <a:rPr lang="en-US" dirty="0" smtClean="0"/>
              <a:t> Optional module for utmost flexibility and future proofing</a:t>
            </a:r>
            <a:endParaRPr lang="en-US" dirty="0"/>
          </a:p>
        </p:txBody>
      </p:sp>
      <p:sp>
        <p:nvSpPr>
          <p:cNvPr id="18433" name="Title 1"/>
          <p:cNvSpPr>
            <a:spLocks noGrp="1"/>
          </p:cNvSpPr>
          <p:nvPr>
            <p:ph type="title"/>
          </p:nvPr>
        </p:nvSpPr>
        <p:spPr>
          <a:xfrm>
            <a:off x="276846" y="241300"/>
            <a:ext cx="8615362" cy="874713"/>
          </a:xfrm>
        </p:spPr>
        <p:txBody>
          <a:bodyPr>
            <a:normAutofit/>
          </a:bodyPr>
          <a:lstStyle/>
          <a:p>
            <a:pPr>
              <a:lnSpc>
                <a:spcPct val="100000"/>
              </a:lnSpc>
              <a:defRPr/>
            </a:pPr>
            <a:r>
              <a:rPr lang="en-US" sz="3000" dirty="0" err="1" smtClean="0">
                <a:latin typeface="Tahoma" pitchFamily="34" charset="0"/>
              </a:rPr>
              <a:t>OmniSwitch</a:t>
            </a:r>
            <a:r>
              <a:rPr lang="en-US" sz="3000" baseline="30000" dirty="0" err="1" smtClean="0">
                <a:latin typeface="Tahoma" pitchFamily="34" charset="0"/>
              </a:rPr>
              <a:t>TM</a:t>
            </a:r>
            <a:r>
              <a:rPr lang="en-US" sz="3000" dirty="0" smtClean="0">
                <a:latin typeface="Tahoma" pitchFamily="34" charset="0"/>
              </a:rPr>
              <a:t> 6900</a:t>
            </a:r>
            <a:r>
              <a:rPr dirty="0" smtClean="0"/>
              <a:t/>
            </a:r>
            <a:br>
              <a:rPr dirty="0" smtClean="0"/>
            </a:br>
            <a:r>
              <a:rPr lang="en-US" sz="1800" b="0" dirty="0" smtClean="0"/>
              <a:t>Core and Top of Row Data Center Switch</a:t>
            </a:r>
            <a:endParaRPr lang="nl-NL" sz="1800" b="0" dirty="0" smtClean="0"/>
          </a:p>
        </p:txBody>
      </p:sp>
      <p:pic>
        <p:nvPicPr>
          <p:cNvPr id="33798" name="Picture 2"/>
          <p:cNvPicPr>
            <a:picLocks noChangeAspect="1" noChangeArrowheads="1"/>
          </p:cNvPicPr>
          <p:nvPr/>
        </p:nvPicPr>
        <p:blipFill>
          <a:blip r:embed="rId3" cstate="email"/>
          <a:srcRect/>
          <a:stretch>
            <a:fillRect/>
          </a:stretch>
        </p:blipFill>
        <p:spPr bwMode="auto">
          <a:xfrm>
            <a:off x="7639050" y="1089466"/>
            <a:ext cx="1222375" cy="434534"/>
          </a:xfrm>
          <a:prstGeom prst="rect">
            <a:avLst/>
          </a:prstGeom>
          <a:noFill/>
          <a:ln w="9525">
            <a:noFill/>
            <a:miter lim="800000"/>
            <a:headEnd/>
            <a:tailEnd/>
          </a:ln>
        </p:spPr>
      </p:pic>
      <p:pic>
        <p:nvPicPr>
          <p:cNvPr id="33800" name="Picture 2"/>
          <p:cNvPicPr>
            <a:picLocks noChangeAspect="1" noChangeArrowheads="1"/>
          </p:cNvPicPr>
          <p:nvPr/>
        </p:nvPicPr>
        <p:blipFill>
          <a:blip r:embed="rId4" cstate="email"/>
          <a:srcRect/>
          <a:stretch>
            <a:fillRect/>
          </a:stretch>
        </p:blipFill>
        <p:spPr bwMode="auto">
          <a:xfrm>
            <a:off x="7617534" y="3798028"/>
            <a:ext cx="1289050" cy="414906"/>
          </a:xfrm>
          <a:prstGeom prst="rect">
            <a:avLst/>
          </a:prstGeom>
          <a:noFill/>
          <a:ln w="9525">
            <a:noFill/>
            <a:miter lim="800000"/>
            <a:headEnd/>
            <a:tailEnd/>
          </a:ln>
        </p:spPr>
      </p:pic>
      <p:pic>
        <p:nvPicPr>
          <p:cNvPr id="33801" name="Picture 5"/>
          <p:cNvPicPr>
            <a:picLocks noChangeAspect="1" noChangeArrowheads="1"/>
          </p:cNvPicPr>
          <p:nvPr/>
        </p:nvPicPr>
        <p:blipFill>
          <a:blip r:embed="rId5" cstate="email"/>
          <a:srcRect/>
          <a:stretch>
            <a:fillRect/>
          </a:stretch>
        </p:blipFill>
        <p:spPr bwMode="auto">
          <a:xfrm>
            <a:off x="7617534" y="4152326"/>
            <a:ext cx="1246188" cy="455613"/>
          </a:xfrm>
          <a:prstGeom prst="rect">
            <a:avLst/>
          </a:prstGeom>
          <a:noFill/>
          <a:ln w="9525">
            <a:noFill/>
            <a:miter lim="800000"/>
            <a:headEnd/>
            <a:tailEnd/>
          </a:ln>
        </p:spPr>
      </p:pic>
      <p:sp>
        <p:nvSpPr>
          <p:cNvPr id="15" name="TextBox 14"/>
          <p:cNvSpPr txBox="1"/>
          <p:nvPr/>
        </p:nvSpPr>
        <p:spPr>
          <a:xfrm rot="5400000">
            <a:off x="1416392" y="5263474"/>
            <a:ext cx="1382110" cy="276999"/>
          </a:xfrm>
          <a:prstGeom prst="rect">
            <a:avLst/>
          </a:prstGeom>
          <a:noFill/>
        </p:spPr>
        <p:txBody>
          <a:bodyPr wrap="none" rtlCol="0">
            <a:spAutoFit/>
          </a:bodyPr>
          <a:lstStyle/>
          <a:p>
            <a:r>
              <a:rPr lang="en-US" sz="1200" b="1" dirty="0" smtClean="0">
                <a:latin typeface="+mn-lt"/>
              </a:rPr>
              <a:t>3  Port 40 GigE </a:t>
            </a:r>
            <a:endParaRPr lang="en-US" sz="1200" b="1" dirty="0">
              <a:latin typeface="+mn-lt"/>
            </a:endParaRPr>
          </a:p>
        </p:txBody>
      </p:sp>
      <p:sp>
        <p:nvSpPr>
          <p:cNvPr id="16" name="TextBox 15"/>
          <p:cNvSpPr txBox="1"/>
          <p:nvPr/>
        </p:nvSpPr>
        <p:spPr>
          <a:xfrm rot="5400000">
            <a:off x="-311942" y="5310181"/>
            <a:ext cx="1479892" cy="276999"/>
          </a:xfrm>
          <a:prstGeom prst="rect">
            <a:avLst/>
          </a:prstGeom>
          <a:noFill/>
        </p:spPr>
        <p:txBody>
          <a:bodyPr wrap="none" rtlCol="0">
            <a:spAutoFit/>
          </a:bodyPr>
          <a:lstStyle/>
          <a:p>
            <a:r>
              <a:rPr lang="en-US" sz="1200" b="1" dirty="0" smtClean="0">
                <a:latin typeface="+mn-lt"/>
              </a:rPr>
              <a:t>12  Port 10 GigE </a:t>
            </a:r>
            <a:endParaRPr lang="en-US" sz="1200" b="1" dirty="0">
              <a:latin typeface="+mn-lt"/>
            </a:endParaRPr>
          </a:p>
        </p:txBody>
      </p:sp>
      <p:pic>
        <p:nvPicPr>
          <p:cNvPr id="17" name="Picture 18" descr="OS6900-X40-back-rt_37.png"/>
          <p:cNvPicPr>
            <a:picLocks noChangeAspect="1"/>
          </p:cNvPicPr>
          <p:nvPr/>
        </p:nvPicPr>
        <p:blipFill>
          <a:blip r:embed="rId6" cstate="print"/>
          <a:srcRect/>
          <a:stretch>
            <a:fillRect/>
          </a:stretch>
        </p:blipFill>
        <p:spPr bwMode="auto">
          <a:xfrm>
            <a:off x="156743" y="1844507"/>
            <a:ext cx="2389607" cy="726569"/>
          </a:xfrm>
          <a:prstGeom prst="rect">
            <a:avLst/>
          </a:prstGeom>
          <a:noFill/>
          <a:ln w="9525">
            <a:noFill/>
            <a:miter lim="800000"/>
            <a:headEnd/>
            <a:tailEnd/>
          </a:ln>
        </p:spPr>
      </p:pic>
      <p:pic>
        <p:nvPicPr>
          <p:cNvPr id="18" name="Picture 17" descr="OS6900-X40-frnt-rt_32.png"/>
          <p:cNvPicPr>
            <a:picLocks noChangeAspect="1"/>
          </p:cNvPicPr>
          <p:nvPr/>
        </p:nvPicPr>
        <p:blipFill>
          <a:blip r:embed="rId7" cstate="print"/>
          <a:srcRect/>
          <a:stretch>
            <a:fillRect/>
          </a:stretch>
        </p:blipFill>
        <p:spPr bwMode="auto">
          <a:xfrm>
            <a:off x="193255" y="1292555"/>
            <a:ext cx="2253339" cy="802680"/>
          </a:xfrm>
          <a:prstGeom prst="rect">
            <a:avLst/>
          </a:prstGeom>
          <a:noFill/>
          <a:ln w="9525">
            <a:noFill/>
            <a:miter lim="800000"/>
            <a:headEnd/>
            <a:tailEnd/>
          </a:ln>
        </p:spPr>
      </p:pic>
      <p:pic>
        <p:nvPicPr>
          <p:cNvPr id="19" name="Picture 7" descr="OS6900-X20-frnt-rt_31.png"/>
          <p:cNvPicPr>
            <a:picLocks noChangeAspect="1"/>
          </p:cNvPicPr>
          <p:nvPr/>
        </p:nvPicPr>
        <p:blipFill>
          <a:blip r:embed="rId8" cstate="print"/>
          <a:srcRect/>
          <a:stretch>
            <a:fillRect/>
          </a:stretch>
        </p:blipFill>
        <p:spPr bwMode="auto">
          <a:xfrm>
            <a:off x="127071" y="2940866"/>
            <a:ext cx="2373313" cy="731838"/>
          </a:xfrm>
          <a:prstGeom prst="rect">
            <a:avLst/>
          </a:prstGeom>
          <a:noFill/>
          <a:ln w="9525">
            <a:noFill/>
            <a:miter lim="800000"/>
            <a:headEnd/>
            <a:tailEnd/>
          </a:ln>
        </p:spPr>
      </p:pic>
      <p:sp>
        <p:nvSpPr>
          <p:cNvPr id="20" name="Text Box 357"/>
          <p:cNvSpPr txBox="1">
            <a:spLocks noChangeArrowheads="1"/>
          </p:cNvSpPr>
          <p:nvPr/>
        </p:nvSpPr>
        <p:spPr bwMode="auto">
          <a:xfrm>
            <a:off x="214282" y="3654611"/>
            <a:ext cx="2225309" cy="153888"/>
          </a:xfrm>
          <a:prstGeom prst="rect">
            <a:avLst/>
          </a:prstGeom>
          <a:noFill/>
          <a:ln w="19050" algn="ctr">
            <a:noFill/>
            <a:miter lim="800000"/>
            <a:headEnd/>
            <a:tailEnd/>
          </a:ln>
        </p:spPr>
        <p:txBody>
          <a:bodyPr wrap="square" lIns="0" tIns="0" rIns="0" bIns="0">
            <a:spAutoFit/>
          </a:bodyPr>
          <a:lstStyle/>
          <a:p>
            <a:pPr>
              <a:buFont typeface="Times New Roman" pitchFamily="18" charset="0"/>
              <a:buNone/>
              <a:tabLst>
                <a:tab pos="3946525" algn="l"/>
              </a:tabLst>
            </a:pPr>
            <a:r>
              <a:rPr lang="en-US" sz="1000" b="1" dirty="0"/>
              <a:t>OmniSwitch OS6900-X20 (front)</a:t>
            </a:r>
          </a:p>
        </p:txBody>
      </p:sp>
      <p:sp>
        <p:nvSpPr>
          <p:cNvPr id="21" name="Text Box 357"/>
          <p:cNvSpPr txBox="1">
            <a:spLocks noChangeArrowheads="1"/>
          </p:cNvSpPr>
          <p:nvPr/>
        </p:nvSpPr>
        <p:spPr bwMode="auto">
          <a:xfrm>
            <a:off x="105888" y="2525193"/>
            <a:ext cx="2333704" cy="307777"/>
          </a:xfrm>
          <a:prstGeom prst="rect">
            <a:avLst/>
          </a:prstGeom>
          <a:noFill/>
          <a:ln w="19050" algn="ctr">
            <a:noFill/>
            <a:miter lim="800000"/>
            <a:headEnd/>
            <a:tailEnd/>
          </a:ln>
        </p:spPr>
        <p:txBody>
          <a:bodyPr wrap="square" lIns="0" tIns="0" rIns="0" bIns="0">
            <a:spAutoFit/>
          </a:bodyPr>
          <a:lstStyle/>
          <a:p>
            <a:pPr algn="ctr">
              <a:buFont typeface="Times New Roman" pitchFamily="18" charset="0"/>
              <a:buNone/>
              <a:tabLst>
                <a:tab pos="3946525" algn="l"/>
              </a:tabLst>
            </a:pPr>
            <a:r>
              <a:rPr lang="en-US" sz="1000" b="1" dirty="0"/>
              <a:t>OmniSwitch OS6900-X40 (front / back views)</a:t>
            </a:r>
          </a:p>
        </p:txBody>
      </p:sp>
      <p:pic>
        <p:nvPicPr>
          <p:cNvPr id="1026" name="Picture 2"/>
          <p:cNvPicPr>
            <a:picLocks noChangeAspect="1" noChangeArrowheads="1"/>
          </p:cNvPicPr>
          <p:nvPr/>
        </p:nvPicPr>
        <p:blipFill>
          <a:blip r:embed="rId9" cstate="print">
            <a:clrChange>
              <a:clrFrom>
                <a:srgbClr val="D3E7FC"/>
              </a:clrFrom>
              <a:clrTo>
                <a:srgbClr val="D3E7FC">
                  <a:alpha val="0"/>
                </a:srgbClr>
              </a:clrTo>
            </a:clrChange>
          </a:blip>
          <a:srcRect/>
          <a:stretch>
            <a:fillRect/>
          </a:stretch>
        </p:blipFill>
        <p:spPr bwMode="auto">
          <a:xfrm>
            <a:off x="566504" y="4708734"/>
            <a:ext cx="533400" cy="1228725"/>
          </a:xfrm>
          <a:prstGeom prst="rect">
            <a:avLst/>
          </a:prstGeom>
          <a:noFill/>
          <a:ln w="9525">
            <a:noFill/>
            <a:miter lim="800000"/>
            <a:headEnd/>
            <a:tailEnd/>
          </a:ln>
        </p:spPr>
      </p:pic>
      <p:pic>
        <p:nvPicPr>
          <p:cNvPr id="1028" name="Picture 4"/>
          <p:cNvPicPr>
            <a:picLocks noChangeAspect="1" noChangeArrowheads="1"/>
          </p:cNvPicPr>
          <p:nvPr/>
        </p:nvPicPr>
        <p:blipFill>
          <a:blip r:embed="rId10" cstate="print"/>
          <a:srcRect/>
          <a:stretch>
            <a:fillRect/>
          </a:stretch>
        </p:blipFill>
        <p:spPr bwMode="auto">
          <a:xfrm>
            <a:off x="1298498" y="4733360"/>
            <a:ext cx="638175" cy="1162050"/>
          </a:xfrm>
          <a:prstGeom prst="rect">
            <a:avLst/>
          </a:prstGeom>
          <a:noFill/>
          <a:ln w="9525">
            <a:noFill/>
            <a:miter lim="800000"/>
            <a:headEnd/>
            <a:tailEnd/>
          </a:ln>
        </p:spPr>
      </p:pic>
      <p:pic>
        <p:nvPicPr>
          <p:cNvPr id="1029" name="Picture 5"/>
          <p:cNvPicPr>
            <a:picLocks noChangeAspect="1" noChangeArrowheads="1"/>
          </p:cNvPicPr>
          <p:nvPr/>
        </p:nvPicPr>
        <p:blipFill>
          <a:blip r:embed="rId11" cstate="print"/>
          <a:srcRect/>
          <a:stretch>
            <a:fillRect/>
          </a:stretch>
        </p:blipFill>
        <p:spPr bwMode="auto">
          <a:xfrm>
            <a:off x="1377610" y="3918159"/>
            <a:ext cx="1061981" cy="790575"/>
          </a:xfrm>
          <a:prstGeom prst="rect">
            <a:avLst/>
          </a:prstGeom>
          <a:noFill/>
          <a:ln w="9525">
            <a:noFill/>
            <a:miter lim="800000"/>
            <a:headEnd/>
            <a:tailEnd/>
          </a:ln>
        </p:spPr>
      </p:pic>
      <p:pic>
        <p:nvPicPr>
          <p:cNvPr id="31" name="Picture 5"/>
          <p:cNvPicPr>
            <a:picLocks noChangeAspect="1" noChangeArrowheads="1"/>
          </p:cNvPicPr>
          <p:nvPr/>
        </p:nvPicPr>
        <p:blipFill>
          <a:blip r:embed="rId11" cstate="print">
            <a:clrChange>
              <a:clrFrom>
                <a:srgbClr val="C0FFE3"/>
              </a:clrFrom>
              <a:clrTo>
                <a:srgbClr val="C0FFE3">
                  <a:alpha val="0"/>
                </a:srgbClr>
              </a:clrTo>
            </a:clrChange>
          </a:blip>
          <a:srcRect/>
          <a:stretch>
            <a:fillRect/>
          </a:stretch>
        </p:blipFill>
        <p:spPr bwMode="auto">
          <a:xfrm>
            <a:off x="105888" y="3920343"/>
            <a:ext cx="1061981" cy="790575"/>
          </a:xfrm>
          <a:prstGeom prst="rect">
            <a:avLst/>
          </a:prstGeom>
          <a:noFill/>
          <a:ln w="9525">
            <a:noFill/>
            <a:miter lim="800000"/>
            <a:headEnd/>
            <a:tailEnd/>
          </a:ln>
        </p:spPr>
      </p:pic>
      <p:sp>
        <p:nvSpPr>
          <p:cNvPr id="24" name="TextBox 5"/>
          <p:cNvSpPr txBox="1">
            <a:spLocks noChangeArrowheads="1"/>
          </p:cNvSpPr>
          <p:nvPr/>
        </p:nvSpPr>
        <p:spPr bwMode="auto">
          <a:xfrm>
            <a:off x="2580271" y="5214545"/>
            <a:ext cx="3048317" cy="892552"/>
          </a:xfrm>
          <a:prstGeom prst="rect">
            <a:avLst/>
          </a:prstGeom>
          <a:solidFill>
            <a:srgbClr val="6639B7">
              <a:lumMod val="40000"/>
              <a:lumOff val="60000"/>
            </a:srgbClr>
          </a:soli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40 GigE Line Cards</a:t>
            </a:r>
          </a:p>
          <a:p>
            <a:pPr marL="168275" lvl="1" indent="-168275">
              <a:spcAft>
                <a:spcPts val="0"/>
              </a:spcAft>
              <a:buFont typeface="Arial" pitchFamily="34" charset="0"/>
              <a:buChar char="•"/>
            </a:pPr>
            <a:r>
              <a:rPr lang="en-US" sz="1600" dirty="0" smtClean="0"/>
              <a:t>3 x 40GigE</a:t>
            </a:r>
            <a:endParaRPr lang="en-US" sz="2000" dirty="0" smtClean="0"/>
          </a:p>
          <a:p>
            <a:pPr marL="168275" lvl="1" indent="-168275">
              <a:spcAft>
                <a:spcPts val="0"/>
              </a:spcAft>
              <a:buFont typeface="Arial" pitchFamily="34" charset="0"/>
              <a:buChar char="•"/>
            </a:pPr>
            <a:r>
              <a:rPr lang="en-US" sz="1600" dirty="0" smtClean="0"/>
              <a:t>2 x 40GigE + 4x 10GigE</a:t>
            </a:r>
            <a:endParaRPr lang="en-US" sz="2400" dirty="0" smtClean="0"/>
          </a:p>
        </p:txBody>
      </p:sp>
      <p:sp>
        <p:nvSpPr>
          <p:cNvPr id="25" name="TextBox 5"/>
          <p:cNvSpPr txBox="1">
            <a:spLocks noChangeArrowheads="1"/>
          </p:cNvSpPr>
          <p:nvPr/>
        </p:nvSpPr>
        <p:spPr bwMode="auto">
          <a:xfrm>
            <a:off x="5843891" y="5200477"/>
            <a:ext cx="3048317" cy="892552"/>
          </a:xfrm>
          <a:prstGeom prst="rect">
            <a:avLst/>
          </a:prstGeom>
          <a:solidFill>
            <a:srgbClr val="6639B7">
              <a:lumMod val="40000"/>
              <a:lumOff val="60000"/>
            </a:srgbClr>
          </a:soli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10 GigE Line Cards</a:t>
            </a:r>
          </a:p>
          <a:p>
            <a:pPr marL="168275" lvl="1" indent="-168275">
              <a:spcAft>
                <a:spcPts val="0"/>
              </a:spcAft>
              <a:buFont typeface="Arial" pitchFamily="34" charset="0"/>
              <a:buChar char="•"/>
            </a:pPr>
            <a:r>
              <a:rPr lang="en-US" sz="1600" dirty="0" smtClean="0"/>
              <a:t>  4 x 10GigE</a:t>
            </a:r>
            <a:endParaRPr lang="en-US" sz="2000" dirty="0" smtClean="0"/>
          </a:p>
          <a:p>
            <a:pPr marL="168275" lvl="1" indent="-168275">
              <a:spcAft>
                <a:spcPts val="0"/>
              </a:spcAft>
              <a:buFont typeface="Arial" pitchFamily="34" charset="0"/>
              <a:buChar char="•"/>
            </a:pPr>
            <a:r>
              <a:rPr lang="en-US" sz="1600" dirty="0" smtClean="0"/>
              <a:t>12 x 10GigE</a:t>
            </a:r>
            <a:endParaRPr lang="en-US" sz="24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Content Placeholder 1"/>
          <p:cNvSpPr>
            <a:spLocks noGrp="1"/>
          </p:cNvSpPr>
          <p:nvPr>
            <p:ph idx="1"/>
          </p:nvPr>
        </p:nvSpPr>
        <p:spPr>
          <a:xfrm>
            <a:off x="411163" y="1176338"/>
            <a:ext cx="4756150" cy="4452937"/>
          </a:xfrm>
        </p:spPr>
        <p:txBody>
          <a:bodyPr/>
          <a:lstStyle/>
          <a:p>
            <a:pPr algn="ctr" eaLnBrk="1" hangingPunct="1">
              <a:spcAft>
                <a:spcPts val="200"/>
              </a:spcAft>
              <a:buFont typeface="Arial" pitchFamily="34" charset="0"/>
              <a:buNone/>
              <a:defRPr/>
            </a:pPr>
            <a:r>
              <a:rPr lang="en-US" sz="1600" b="1" dirty="0" smtClean="0">
                <a:ea typeface="Geneva" pitchFamily="-112" charset="0"/>
                <a:cs typeface="Geneva" pitchFamily="-112" charset="0"/>
              </a:rPr>
              <a:t>Mesh Automatically Adapts </a:t>
            </a:r>
          </a:p>
          <a:p>
            <a:pPr algn="ctr" eaLnBrk="1" hangingPunct="1">
              <a:spcBef>
                <a:spcPts val="300"/>
              </a:spcBef>
              <a:spcAft>
                <a:spcPts val="800"/>
              </a:spcAft>
              <a:buFont typeface="Arial" pitchFamily="34" charset="0"/>
              <a:buNone/>
              <a:defRPr/>
            </a:pPr>
            <a:r>
              <a:rPr lang="en-US" sz="1600" b="1" dirty="0" smtClean="0">
                <a:ea typeface="Geneva" pitchFamily="-112" charset="0"/>
                <a:cs typeface="Geneva" pitchFamily="-112" charset="0"/>
              </a:rPr>
              <a:t>with VM Movement</a:t>
            </a:r>
          </a:p>
          <a:p>
            <a:pPr lvl="1" eaLnBrk="1" hangingPunct="1">
              <a:spcAft>
                <a:spcPts val="200"/>
              </a:spcAft>
              <a:buFont typeface="Arial" pitchFamily="34" charset="0"/>
              <a:buNone/>
              <a:defRPr/>
            </a:pPr>
            <a:r>
              <a:rPr lang="en-US" dirty="0" smtClean="0">
                <a:ea typeface="Geneva" pitchFamily="-112" charset="0"/>
                <a:cs typeface="Geneva" pitchFamily="-112" charset="0"/>
              </a:rPr>
              <a:t>Visibility</a:t>
            </a:r>
          </a:p>
          <a:p>
            <a:pPr marL="465138" lvl="1" indent="-174625" eaLnBrk="1" hangingPunct="1">
              <a:spcBef>
                <a:spcPct val="0"/>
              </a:spcBef>
              <a:spcAft>
                <a:spcPts val="400"/>
              </a:spcAft>
              <a:defRPr/>
            </a:pPr>
            <a:r>
              <a:rPr lang="en-US" sz="1400" dirty="0" smtClean="0">
                <a:ea typeface="Geneva" pitchFamily="-112" charset="0"/>
                <a:cs typeface="Geneva" pitchFamily="-112" charset="0"/>
              </a:rPr>
              <a:t>Provides a unified dashboard of switches, ports, hypervisors and virtual machines</a:t>
            </a:r>
          </a:p>
          <a:p>
            <a:pPr marL="465138" lvl="1" indent="-174625" eaLnBrk="1" hangingPunct="1">
              <a:spcBef>
                <a:spcPct val="0"/>
              </a:spcBef>
              <a:defRPr/>
            </a:pPr>
            <a:r>
              <a:rPr lang="en-US" sz="1400" dirty="0" smtClean="0">
                <a:ea typeface="Geneva" pitchFamily="-112" charset="0"/>
                <a:cs typeface="Geneva" pitchFamily="-112" charset="0"/>
              </a:rPr>
              <a:t>Live and historical data tracking and logging</a:t>
            </a:r>
          </a:p>
          <a:p>
            <a:pPr lvl="1" eaLnBrk="1" hangingPunct="1">
              <a:spcBef>
                <a:spcPts val="600"/>
              </a:spcBef>
              <a:spcAft>
                <a:spcPts val="200"/>
              </a:spcAft>
              <a:buFont typeface="Arial" pitchFamily="34" charset="0"/>
              <a:buNone/>
              <a:defRPr/>
            </a:pPr>
            <a:r>
              <a:rPr lang="en-US" dirty="0" smtClean="0">
                <a:ea typeface="Geneva" pitchFamily="-112" charset="0"/>
                <a:cs typeface="Geneva" pitchFamily="-112" charset="0"/>
              </a:rPr>
              <a:t>Provisioning </a:t>
            </a:r>
          </a:p>
          <a:p>
            <a:pPr marL="465138" lvl="1" indent="-174625" eaLnBrk="1" hangingPunct="1">
              <a:spcBef>
                <a:spcPct val="0"/>
              </a:spcBef>
              <a:defRPr/>
            </a:pPr>
            <a:r>
              <a:rPr lang="en-US" sz="1400" dirty="0" smtClean="0">
                <a:ea typeface="Geneva" pitchFamily="-112" charset="0"/>
                <a:cs typeface="Geneva" pitchFamily="-112" charset="0"/>
              </a:rPr>
              <a:t>Definition of bindings between VM and </a:t>
            </a:r>
            <a:r>
              <a:rPr lang="en-US" sz="1400" dirty="0" err="1" smtClean="0">
                <a:ea typeface="Geneva" pitchFamily="-112" charset="0"/>
                <a:cs typeface="Geneva" pitchFamily="-112" charset="0"/>
              </a:rPr>
              <a:t>vNP</a:t>
            </a:r>
            <a:endParaRPr lang="en-US" sz="1400" dirty="0" smtClean="0">
              <a:ea typeface="Geneva" pitchFamily="-112" charset="0"/>
              <a:cs typeface="Geneva" pitchFamily="-112" charset="0"/>
            </a:endParaRPr>
          </a:p>
          <a:p>
            <a:pPr lvl="1" eaLnBrk="1" hangingPunct="1">
              <a:spcBef>
                <a:spcPts val="600"/>
              </a:spcBef>
              <a:spcAft>
                <a:spcPts val="200"/>
              </a:spcAft>
              <a:buFont typeface="Arial" pitchFamily="34" charset="0"/>
              <a:buNone/>
              <a:defRPr/>
            </a:pPr>
            <a:r>
              <a:rPr lang="en-US" dirty="0" smtClean="0">
                <a:ea typeface="Geneva" pitchFamily="-112" charset="0"/>
                <a:cs typeface="Geneva" pitchFamily="-112" charset="0"/>
              </a:rPr>
              <a:t>Movement</a:t>
            </a:r>
          </a:p>
          <a:p>
            <a:pPr marL="465138" lvl="1" indent="-174625" eaLnBrk="1" hangingPunct="1">
              <a:spcBef>
                <a:spcPct val="0"/>
              </a:spcBef>
              <a:spcAft>
                <a:spcPts val="200"/>
              </a:spcAft>
              <a:defRPr/>
            </a:pPr>
            <a:r>
              <a:rPr lang="en-US" sz="1400" dirty="0" smtClean="0">
                <a:ea typeface="Geneva" pitchFamily="-112" charset="0"/>
                <a:cs typeface="Geneva" pitchFamily="-112" charset="0"/>
              </a:rPr>
              <a:t>Migration of </a:t>
            </a:r>
            <a:r>
              <a:rPr lang="en-US" sz="1400" dirty="0" err="1" smtClean="0">
                <a:ea typeface="Geneva" pitchFamily="-112" charset="0"/>
                <a:cs typeface="Geneva" pitchFamily="-112" charset="0"/>
              </a:rPr>
              <a:t>vNP</a:t>
            </a:r>
            <a:r>
              <a:rPr lang="en-US" sz="1400" dirty="0" smtClean="0">
                <a:ea typeface="Geneva" pitchFamily="-112" charset="0"/>
                <a:cs typeface="Geneva" pitchFamily="-112" charset="0"/>
              </a:rPr>
              <a:t> to new switch</a:t>
            </a:r>
          </a:p>
          <a:p>
            <a:pPr marL="623888" lvl="2" indent="-115888" eaLnBrk="1" hangingPunct="1">
              <a:spcBef>
                <a:spcPct val="0"/>
              </a:spcBef>
              <a:spcAft>
                <a:spcPts val="200"/>
              </a:spcAft>
              <a:defRPr/>
            </a:pPr>
            <a:r>
              <a:rPr lang="en-US" sz="1400" dirty="0" smtClean="0">
                <a:ea typeface="ＭＳ Ｐゴシック" pitchFamily="-112" charset="-128"/>
              </a:rPr>
              <a:t>Security &amp; </a:t>
            </a:r>
            <a:r>
              <a:rPr lang="en-US" sz="1400" dirty="0" err="1" smtClean="0">
                <a:ea typeface="ＭＳ Ｐゴシック" pitchFamily="-112" charset="-128"/>
              </a:rPr>
              <a:t>QoS</a:t>
            </a:r>
            <a:r>
              <a:rPr lang="en-US" sz="1400" dirty="0" smtClean="0">
                <a:ea typeface="ＭＳ Ｐゴシック" pitchFamily="-112" charset="-128"/>
              </a:rPr>
              <a:t> parameters, VLAN configuration</a:t>
            </a:r>
          </a:p>
          <a:p>
            <a:pPr marL="623888" lvl="2" indent="-115888" eaLnBrk="1" hangingPunct="1">
              <a:spcBef>
                <a:spcPct val="0"/>
              </a:spcBef>
              <a:spcAft>
                <a:spcPts val="200"/>
              </a:spcAft>
              <a:defRPr/>
            </a:pPr>
            <a:r>
              <a:rPr lang="en-US" sz="1400" dirty="0" smtClean="0">
                <a:ea typeface="ＭＳ Ｐゴシック" pitchFamily="-112" charset="-128"/>
              </a:rPr>
              <a:t>Add, migrate, remove</a:t>
            </a:r>
          </a:p>
          <a:p>
            <a:pPr lvl="1" eaLnBrk="1" hangingPunct="1">
              <a:spcBef>
                <a:spcPts val="600"/>
              </a:spcBef>
              <a:spcAft>
                <a:spcPts val="200"/>
              </a:spcAft>
              <a:buFont typeface="Arial" pitchFamily="34" charset="0"/>
              <a:buNone/>
              <a:defRPr/>
            </a:pPr>
            <a:r>
              <a:rPr lang="en-US" dirty="0" smtClean="0">
                <a:ea typeface="Geneva" pitchFamily="-112" charset="0"/>
                <a:cs typeface="Geneva" pitchFamily="-112" charset="0"/>
              </a:rPr>
              <a:t>Integration</a:t>
            </a:r>
          </a:p>
          <a:p>
            <a:pPr marL="465138" lvl="1" indent="-174625" eaLnBrk="1" hangingPunct="1">
              <a:spcBef>
                <a:spcPct val="0"/>
              </a:spcBef>
              <a:defRPr/>
            </a:pPr>
            <a:r>
              <a:rPr lang="en-US" sz="1400" dirty="0" err="1" smtClean="0">
                <a:ea typeface="Geneva" pitchFamily="-112" charset="0"/>
                <a:cs typeface="Geneva" pitchFamily="-112" charset="0"/>
              </a:rPr>
              <a:t>vCenter</a:t>
            </a:r>
            <a:r>
              <a:rPr lang="en-US" sz="1400" dirty="0" smtClean="0">
                <a:ea typeface="Geneva" pitchFamily="-112" charset="0"/>
                <a:cs typeface="Geneva" pitchFamily="-112" charset="0"/>
              </a:rPr>
              <a:t>, Hyper-V, </a:t>
            </a:r>
            <a:r>
              <a:rPr lang="en-US" sz="1400" dirty="0" err="1" smtClean="0">
                <a:ea typeface="Geneva" pitchFamily="-112" charset="0"/>
                <a:cs typeface="Geneva" pitchFamily="-112" charset="0"/>
              </a:rPr>
              <a:t>XENServer</a:t>
            </a:r>
            <a:r>
              <a:rPr lang="en-US" sz="1400" dirty="0" smtClean="0">
                <a:ea typeface="Geneva" pitchFamily="-112" charset="0"/>
                <a:cs typeface="Geneva" pitchFamily="-112" charset="0"/>
              </a:rPr>
              <a:t> and KVM</a:t>
            </a:r>
          </a:p>
        </p:txBody>
      </p:sp>
      <p:sp>
        <p:nvSpPr>
          <p:cNvPr id="3" name="Title 2"/>
          <p:cNvSpPr>
            <a:spLocks noGrp="1"/>
          </p:cNvSpPr>
          <p:nvPr>
            <p:ph type="title"/>
          </p:nvPr>
        </p:nvSpPr>
        <p:spPr>
          <a:xfrm>
            <a:off x="325438" y="241300"/>
            <a:ext cx="8185150" cy="868363"/>
          </a:xfrm>
        </p:spPr>
        <p:txBody>
          <a:bodyPr/>
          <a:lstStyle/>
          <a:p>
            <a:pPr>
              <a:defRPr/>
            </a:pPr>
            <a:r>
              <a:rPr lang="en-US" sz="3000" dirty="0" err="1" smtClean="0">
                <a:latin typeface="Tahoma" pitchFamily="34" charset="0"/>
              </a:rPr>
              <a:t>OmniVista</a:t>
            </a:r>
            <a:r>
              <a:rPr lang="en-US" sz="3000" dirty="0" smtClean="0">
                <a:latin typeface="Tahoma" pitchFamily="34" charset="0"/>
              </a:rPr>
              <a:t> 2500 Virtual Machine Manager</a:t>
            </a:r>
            <a:endParaRPr lang="en-US" sz="3000" dirty="0">
              <a:latin typeface="Tahoma" pitchFamily="34" charset="0"/>
            </a:endParaRPr>
          </a:p>
        </p:txBody>
      </p:sp>
      <p:grpSp>
        <p:nvGrpSpPr>
          <p:cNvPr id="2" name="Group 7"/>
          <p:cNvGrpSpPr>
            <a:grpSpLocks/>
          </p:cNvGrpSpPr>
          <p:nvPr/>
        </p:nvGrpSpPr>
        <p:grpSpPr bwMode="auto">
          <a:xfrm>
            <a:off x="5526088" y="1579563"/>
            <a:ext cx="3478212" cy="2986087"/>
            <a:chOff x="5929745" y="1524000"/>
            <a:chExt cx="3089565" cy="2986386"/>
          </a:xfrm>
        </p:grpSpPr>
        <p:pic>
          <p:nvPicPr>
            <p:cNvPr id="25616" name="Picture 1" descr="vNP.png"/>
            <p:cNvPicPr>
              <a:picLocks noChangeAspect="1" noChangeArrowheads="1"/>
            </p:cNvPicPr>
            <p:nvPr/>
          </p:nvPicPr>
          <p:blipFill>
            <a:blip r:embed="rId2" cstate="print"/>
            <a:srcRect r="29683"/>
            <a:stretch>
              <a:fillRect/>
            </a:stretch>
          </p:blipFill>
          <p:spPr bwMode="auto">
            <a:xfrm>
              <a:off x="5929745" y="1524000"/>
              <a:ext cx="3061855" cy="2986386"/>
            </a:xfrm>
            <a:prstGeom prst="rect">
              <a:avLst/>
            </a:prstGeom>
            <a:noFill/>
            <a:ln w="9525">
              <a:noFill/>
              <a:miter lim="800000"/>
              <a:headEnd/>
              <a:tailEnd/>
            </a:ln>
          </p:spPr>
        </p:pic>
        <p:sp>
          <p:nvSpPr>
            <p:cNvPr id="25617" name="Rectangle 6"/>
            <p:cNvSpPr>
              <a:spLocks noChangeArrowheads="1"/>
            </p:cNvSpPr>
            <p:nvPr/>
          </p:nvSpPr>
          <p:spPr bwMode="auto">
            <a:xfrm>
              <a:off x="8785167" y="1524000"/>
              <a:ext cx="234143" cy="2479964"/>
            </a:xfrm>
            <a:prstGeom prst="rect">
              <a:avLst/>
            </a:prstGeom>
            <a:solidFill>
              <a:schemeClr val="bg1"/>
            </a:solidFill>
            <a:ln w="19050" algn="ctr">
              <a:noFill/>
              <a:round/>
              <a:headEnd/>
              <a:tailEnd/>
            </a:ln>
          </p:spPr>
          <p:txBody>
            <a:bodyPr lIns="0" tIns="0" rIns="0" bIns="0" anchor="ctr"/>
            <a:lstStyle/>
            <a:p>
              <a:pPr algn="ctr" eaLnBrk="0" hangingPunct="0">
                <a:lnSpc>
                  <a:spcPct val="90000"/>
                </a:lnSpc>
                <a:spcAft>
                  <a:spcPts val="600"/>
                </a:spcAft>
                <a:buClr>
                  <a:schemeClr val="bg1"/>
                </a:buClr>
                <a:buFont typeface="Times New Roman" pitchFamily="18" charset="0"/>
                <a:buNone/>
                <a:tabLst>
                  <a:tab pos="3946525" algn="l"/>
                </a:tabLst>
              </a:pPr>
              <a:endParaRPr lang="en-US" sz="1600">
                <a:latin typeface="Trebuchet MS" pitchFamily="34" charset="0"/>
              </a:endParaRPr>
            </a:p>
          </p:txBody>
        </p:sp>
      </p:grpSp>
      <p:grpSp>
        <p:nvGrpSpPr>
          <p:cNvPr id="4" name="Group 12"/>
          <p:cNvGrpSpPr>
            <a:grpSpLocks/>
          </p:cNvGrpSpPr>
          <p:nvPr/>
        </p:nvGrpSpPr>
        <p:grpSpPr bwMode="auto">
          <a:xfrm>
            <a:off x="5637213" y="4483100"/>
            <a:ext cx="1347787" cy="787400"/>
            <a:chOff x="4762500" y="255588"/>
            <a:chExt cx="1000126" cy="698656"/>
          </a:xfrm>
        </p:grpSpPr>
        <p:pic>
          <p:nvPicPr>
            <p:cNvPr id="25614" name="Picture 1" descr="vNP.png"/>
            <p:cNvPicPr>
              <a:picLocks noChangeAspect="1" noChangeArrowheads="1"/>
            </p:cNvPicPr>
            <p:nvPr/>
          </p:nvPicPr>
          <p:blipFill>
            <a:blip r:embed="rId2" cstate="print"/>
            <a:srcRect l="74454" b="64960"/>
            <a:stretch>
              <a:fillRect/>
            </a:stretch>
          </p:blipFill>
          <p:spPr bwMode="auto">
            <a:xfrm>
              <a:off x="4762501" y="255588"/>
              <a:ext cx="1000125" cy="698656"/>
            </a:xfrm>
            <a:prstGeom prst="rect">
              <a:avLst/>
            </a:prstGeom>
            <a:noFill/>
            <a:ln w="9525">
              <a:noFill/>
              <a:miter lim="800000"/>
              <a:headEnd/>
              <a:tailEnd/>
            </a:ln>
          </p:spPr>
        </p:pic>
        <p:sp>
          <p:nvSpPr>
            <p:cNvPr id="25615" name="Rectangle 11"/>
            <p:cNvSpPr>
              <a:spLocks noChangeArrowheads="1"/>
            </p:cNvSpPr>
            <p:nvPr/>
          </p:nvSpPr>
          <p:spPr bwMode="auto">
            <a:xfrm>
              <a:off x="4762500" y="514350"/>
              <a:ext cx="100013" cy="439894"/>
            </a:xfrm>
            <a:prstGeom prst="rect">
              <a:avLst/>
            </a:prstGeom>
            <a:solidFill>
              <a:schemeClr val="bg1"/>
            </a:solidFill>
            <a:ln w="19050" algn="ctr">
              <a:noFill/>
              <a:round/>
              <a:headEnd/>
              <a:tailEnd/>
            </a:ln>
          </p:spPr>
          <p:txBody>
            <a:bodyPr lIns="0" tIns="0" rIns="0" bIns="0" anchor="ctr"/>
            <a:lstStyle/>
            <a:p>
              <a:pPr algn="ctr" eaLnBrk="0" hangingPunct="0">
                <a:lnSpc>
                  <a:spcPct val="90000"/>
                </a:lnSpc>
                <a:spcAft>
                  <a:spcPts val="600"/>
                </a:spcAft>
                <a:buClr>
                  <a:schemeClr val="bg1"/>
                </a:buClr>
                <a:buFont typeface="Times New Roman" pitchFamily="18" charset="0"/>
                <a:buNone/>
                <a:tabLst>
                  <a:tab pos="3946525" algn="l"/>
                </a:tabLst>
              </a:pPr>
              <a:endParaRPr lang="en-US" sz="1600">
                <a:latin typeface="Trebuchet MS" pitchFamily="34" charset="0"/>
              </a:endParaRPr>
            </a:p>
          </p:txBody>
        </p:sp>
      </p:grpSp>
      <p:pic>
        <p:nvPicPr>
          <p:cNvPr id="25606" name="Picture 1" descr="vNP.png"/>
          <p:cNvPicPr>
            <a:picLocks noChangeAspect="1" noChangeArrowheads="1"/>
          </p:cNvPicPr>
          <p:nvPr/>
        </p:nvPicPr>
        <p:blipFill>
          <a:blip r:embed="rId2" cstate="print"/>
          <a:srcRect l="75958" t="69463" r="7619" b="5928"/>
          <a:stretch>
            <a:fillRect/>
          </a:stretch>
        </p:blipFill>
        <p:spPr bwMode="auto">
          <a:xfrm>
            <a:off x="7558088" y="4565650"/>
            <a:ext cx="1128712" cy="850900"/>
          </a:xfrm>
          <a:prstGeom prst="rect">
            <a:avLst/>
          </a:prstGeom>
          <a:noFill/>
          <a:ln w="9525">
            <a:noFill/>
            <a:miter lim="800000"/>
            <a:headEnd/>
            <a:tailEnd/>
          </a:ln>
        </p:spPr>
      </p:pic>
      <p:sp>
        <p:nvSpPr>
          <p:cNvPr id="25607" name="TextBox 15"/>
          <p:cNvSpPr txBox="1">
            <a:spLocks noChangeArrowheads="1"/>
          </p:cNvSpPr>
          <p:nvPr/>
        </p:nvSpPr>
        <p:spPr bwMode="auto">
          <a:xfrm>
            <a:off x="7570788" y="4219575"/>
            <a:ext cx="939800" cy="428625"/>
          </a:xfrm>
          <a:prstGeom prst="rect">
            <a:avLst/>
          </a:prstGeom>
          <a:noFill/>
          <a:ln w="9525">
            <a:noFill/>
            <a:miter lim="800000"/>
            <a:headEnd/>
            <a:tailEnd/>
          </a:ln>
        </p:spPr>
        <p:txBody>
          <a:bodyPr>
            <a:spAutoFit/>
          </a:bodyPr>
          <a:lstStyle/>
          <a:p>
            <a:pPr algn="ctr"/>
            <a:r>
              <a:rPr lang="en-US" sz="900"/>
              <a:t>OmniVista 2500 VMM</a:t>
            </a:r>
          </a:p>
        </p:txBody>
      </p:sp>
      <p:sp>
        <p:nvSpPr>
          <p:cNvPr id="20" name="Right Arrow 19"/>
          <p:cNvSpPr/>
          <p:nvPr/>
        </p:nvSpPr>
        <p:spPr bwMode="auto">
          <a:xfrm>
            <a:off x="6762750" y="4760913"/>
            <a:ext cx="909638" cy="179387"/>
          </a:xfrm>
          <a:prstGeom prst="rightArrow">
            <a:avLst/>
          </a:prstGeom>
          <a:solidFill>
            <a:schemeClr val="accent3">
              <a:lumMod val="60000"/>
              <a:lumOff val="40000"/>
            </a:schemeClr>
          </a:solidFill>
          <a:ln w="19050" cap="flat" cmpd="sng" algn="ctr">
            <a:solidFill>
              <a:schemeClr val="tx1"/>
            </a:solidFill>
            <a:prstDash val="solid"/>
            <a:round/>
            <a:headEnd type="none" w="med" len="med"/>
            <a:tailEnd type="none" w="med" len="med"/>
          </a:ln>
          <a:effectLst/>
        </p:spPr>
        <p:txBody>
          <a:bodyPr lIns="0" tIns="0" rIns="0" bIns="0" anchor="ctr"/>
          <a:lstStyle/>
          <a:p>
            <a:pPr algn="ctr" eaLnBrk="0" hangingPunct="0">
              <a:lnSpc>
                <a:spcPct val="90000"/>
              </a:lnSpc>
              <a:spcAft>
                <a:spcPts val="600"/>
              </a:spcAft>
              <a:buClr>
                <a:schemeClr val="bg1"/>
              </a:buClr>
              <a:buFont typeface="Times New Roman" pitchFamily="18" charset="0"/>
              <a:buNone/>
              <a:tabLst>
                <a:tab pos="3946525" algn="l"/>
              </a:tabLst>
              <a:defRPr/>
            </a:pPr>
            <a:endParaRPr lang="en-US" sz="1600" dirty="0">
              <a:latin typeface="Trebuchet MS" pitchFamily="34" charset="0"/>
            </a:endParaRPr>
          </a:p>
        </p:txBody>
      </p:sp>
      <p:pic>
        <p:nvPicPr>
          <p:cNvPr id="25609" name="Picture 174" descr="xen_logo.gif"/>
          <p:cNvPicPr>
            <a:picLocks noChangeAspect="1"/>
          </p:cNvPicPr>
          <p:nvPr/>
        </p:nvPicPr>
        <p:blipFill>
          <a:blip r:embed="rId3" cstate="print"/>
          <a:srcRect/>
          <a:stretch>
            <a:fillRect/>
          </a:stretch>
        </p:blipFill>
        <p:spPr bwMode="auto">
          <a:xfrm>
            <a:off x="3295650" y="5978525"/>
            <a:ext cx="765175" cy="344488"/>
          </a:xfrm>
          <a:prstGeom prst="rect">
            <a:avLst/>
          </a:prstGeom>
          <a:noFill/>
          <a:ln w="9525">
            <a:noFill/>
            <a:miter lim="800000"/>
            <a:headEnd/>
            <a:tailEnd/>
          </a:ln>
        </p:spPr>
      </p:pic>
      <p:pic>
        <p:nvPicPr>
          <p:cNvPr id="25610" name="Picture 176" descr="logo-hyperv-server08-R2.png"/>
          <p:cNvPicPr>
            <a:picLocks noChangeAspect="1"/>
          </p:cNvPicPr>
          <p:nvPr/>
        </p:nvPicPr>
        <p:blipFill>
          <a:blip r:embed="rId4" cstate="print"/>
          <a:srcRect r="26138"/>
          <a:stretch>
            <a:fillRect/>
          </a:stretch>
        </p:blipFill>
        <p:spPr bwMode="auto">
          <a:xfrm>
            <a:off x="1611313" y="6005513"/>
            <a:ext cx="1619250" cy="290512"/>
          </a:xfrm>
          <a:prstGeom prst="rect">
            <a:avLst/>
          </a:prstGeom>
          <a:noFill/>
          <a:ln w="9525">
            <a:noFill/>
            <a:miter lim="800000"/>
            <a:headEnd/>
            <a:tailEnd/>
          </a:ln>
        </p:spPr>
      </p:pic>
      <p:pic>
        <p:nvPicPr>
          <p:cNvPr id="25611" name="Picture 2" descr="D:\Documents and Settings\cgrossne\Desktop\kvmbanner-logo2.png"/>
          <p:cNvPicPr>
            <a:picLocks noChangeAspect="1" noChangeArrowheads="1"/>
          </p:cNvPicPr>
          <p:nvPr/>
        </p:nvPicPr>
        <p:blipFill>
          <a:blip r:embed="rId5" cstate="print"/>
          <a:srcRect/>
          <a:stretch>
            <a:fillRect/>
          </a:stretch>
        </p:blipFill>
        <p:spPr bwMode="auto">
          <a:xfrm>
            <a:off x="4132263" y="5980113"/>
            <a:ext cx="1106487" cy="342900"/>
          </a:xfrm>
          <a:prstGeom prst="rect">
            <a:avLst/>
          </a:prstGeom>
          <a:noFill/>
          <a:ln w="9525">
            <a:noFill/>
            <a:miter lim="800000"/>
            <a:headEnd/>
            <a:tailEnd/>
          </a:ln>
        </p:spPr>
      </p:pic>
      <p:pic>
        <p:nvPicPr>
          <p:cNvPr id="25612" name="Picture 2"/>
          <p:cNvPicPr>
            <a:picLocks noChangeAspect="1" noChangeArrowheads="1"/>
          </p:cNvPicPr>
          <p:nvPr/>
        </p:nvPicPr>
        <p:blipFill>
          <a:blip r:embed="rId6" cstate="print"/>
          <a:srcRect/>
          <a:stretch>
            <a:fillRect/>
          </a:stretch>
        </p:blipFill>
        <p:spPr bwMode="auto">
          <a:xfrm>
            <a:off x="482600" y="5980113"/>
            <a:ext cx="971550" cy="342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US" sz="3000" dirty="0" smtClean="0">
                <a:solidFill>
                  <a:schemeClr val="tx1"/>
                </a:solidFill>
                <a:latin typeface="Tahoma" pitchFamily="34" charset="0"/>
              </a:rPr>
              <a:t>Alcatel-Lucent Mesh</a:t>
            </a:r>
            <a:r>
              <a:rPr lang="en-US" sz="2400" dirty="0" smtClean="0"/>
              <a:t/>
            </a:r>
            <a:br>
              <a:rPr lang="en-US" sz="2400" dirty="0" smtClean="0"/>
            </a:br>
            <a:r>
              <a:rPr lang="en-US" sz="2400" dirty="0" smtClean="0"/>
              <a:t>Application Provisioning &amp; Visibility</a:t>
            </a:r>
            <a:endParaRPr lang="nl-BE" sz="2400" dirty="0"/>
          </a:p>
        </p:txBody>
      </p:sp>
      <p:grpSp>
        <p:nvGrpSpPr>
          <p:cNvPr id="3" name="Group 217"/>
          <p:cNvGrpSpPr/>
          <p:nvPr/>
        </p:nvGrpSpPr>
        <p:grpSpPr>
          <a:xfrm>
            <a:off x="-10886" y="1092200"/>
            <a:ext cx="9154887" cy="5765800"/>
            <a:chOff x="-10886" y="1092200"/>
            <a:chExt cx="9154887" cy="5765800"/>
          </a:xfrm>
        </p:grpSpPr>
        <p:pic>
          <p:nvPicPr>
            <p:cNvPr id="2056" name="Picture 8"/>
            <p:cNvPicPr>
              <a:picLocks noChangeAspect="1" noChangeArrowheads="1"/>
            </p:cNvPicPr>
            <p:nvPr/>
          </p:nvPicPr>
          <p:blipFill>
            <a:blip r:embed="rId3" cstate="screen"/>
            <a:srcRect/>
            <a:stretch>
              <a:fillRect/>
            </a:stretch>
          </p:blipFill>
          <p:spPr bwMode="auto">
            <a:xfrm>
              <a:off x="1" y="1092200"/>
              <a:ext cx="9144000" cy="5765800"/>
            </a:xfrm>
            <a:prstGeom prst="rect">
              <a:avLst/>
            </a:prstGeom>
            <a:noFill/>
            <a:ln w="9525">
              <a:noFill/>
              <a:miter lim="800000"/>
              <a:headEnd/>
              <a:tailEnd/>
            </a:ln>
            <a:scene3d>
              <a:camera prst="orthographicFront">
                <a:rot lat="0" lon="0" rev="0"/>
              </a:camera>
              <a:lightRig rig="threePt" dir="t"/>
            </a:scene3d>
          </p:spPr>
        </p:pic>
        <p:pic>
          <p:nvPicPr>
            <p:cNvPr id="9" name="Picture 8" descr="al_corp_v_bk_75mm.gif"/>
            <p:cNvPicPr>
              <a:picLocks noChangeAspect="1"/>
            </p:cNvPicPr>
            <p:nvPr/>
          </p:nvPicPr>
          <p:blipFill>
            <a:blip r:embed="rId4" cstate="screen"/>
            <a:stretch>
              <a:fillRect/>
            </a:stretch>
          </p:blipFill>
          <p:spPr>
            <a:xfrm>
              <a:off x="3632200" y="3472716"/>
              <a:ext cx="1904999" cy="1087743"/>
            </a:xfrm>
            <a:prstGeom prst="rect">
              <a:avLst/>
            </a:prstGeom>
          </p:spPr>
        </p:pic>
        <p:sp>
          <p:nvSpPr>
            <p:cNvPr id="206" name="Rectangle 205"/>
            <p:cNvSpPr/>
            <p:nvPr/>
          </p:nvSpPr>
          <p:spPr>
            <a:xfrm>
              <a:off x="-10886" y="2502206"/>
              <a:ext cx="2242457" cy="699738"/>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6900</a:t>
              </a:r>
            </a:p>
          </p:txBody>
        </p:sp>
        <p:sp>
          <p:nvSpPr>
            <p:cNvPr id="207" name="Rectangle 206"/>
            <p:cNvSpPr/>
            <p:nvPr/>
          </p:nvSpPr>
          <p:spPr>
            <a:xfrm>
              <a:off x="1872339" y="3111818"/>
              <a:ext cx="870858" cy="502416"/>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6900</a:t>
              </a:r>
            </a:p>
          </p:txBody>
        </p:sp>
        <p:sp>
          <p:nvSpPr>
            <p:cNvPr id="208" name="Rectangle 207"/>
            <p:cNvSpPr/>
            <p:nvPr/>
          </p:nvSpPr>
          <p:spPr>
            <a:xfrm>
              <a:off x="2656109" y="3429172"/>
              <a:ext cx="555182" cy="381006"/>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900" dirty="0" smtClean="0"/>
                <a:t>6900</a:t>
              </a:r>
            </a:p>
          </p:txBody>
        </p:sp>
        <p:sp>
          <p:nvSpPr>
            <p:cNvPr id="209" name="Rectangle 208"/>
            <p:cNvSpPr/>
            <p:nvPr/>
          </p:nvSpPr>
          <p:spPr>
            <a:xfrm>
              <a:off x="3113317" y="3636002"/>
              <a:ext cx="326576" cy="261264"/>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00" dirty="0" smtClean="0"/>
                <a:t>6900</a:t>
              </a:r>
            </a:p>
          </p:txBody>
        </p:sp>
        <p:sp>
          <p:nvSpPr>
            <p:cNvPr id="210" name="Rectangle 209"/>
            <p:cNvSpPr/>
            <p:nvPr/>
          </p:nvSpPr>
          <p:spPr>
            <a:xfrm>
              <a:off x="3385463" y="3744858"/>
              <a:ext cx="239488" cy="185066"/>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 dirty="0" smtClean="0"/>
                <a:t>6900</a:t>
              </a:r>
            </a:p>
          </p:txBody>
        </p:sp>
        <p:sp>
          <p:nvSpPr>
            <p:cNvPr id="211" name="Rectangle 210"/>
            <p:cNvSpPr/>
            <p:nvPr/>
          </p:nvSpPr>
          <p:spPr>
            <a:xfrm>
              <a:off x="3581407" y="3842827"/>
              <a:ext cx="152400" cy="141521"/>
            </a:xfrm>
            <a:prstGeom prst="rect">
              <a:avLst/>
            </a:prstGeom>
            <a:ln/>
            <a:scene3d>
              <a:camera prst="orthographicFront">
                <a:rot lat="20225192" lon="18040171" rev="58770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 dirty="0" smtClean="0"/>
                <a:t>6900</a:t>
              </a:r>
            </a:p>
          </p:txBody>
        </p:sp>
        <p:sp>
          <p:nvSpPr>
            <p:cNvPr id="212" name="Rectangle 211"/>
            <p:cNvSpPr/>
            <p:nvPr/>
          </p:nvSpPr>
          <p:spPr>
            <a:xfrm>
              <a:off x="6945093" y="2457141"/>
              <a:ext cx="2164671" cy="699738"/>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6900</a:t>
              </a:r>
            </a:p>
          </p:txBody>
        </p:sp>
        <p:sp>
          <p:nvSpPr>
            <p:cNvPr id="213" name="Rectangle 212"/>
            <p:cNvSpPr/>
            <p:nvPr/>
          </p:nvSpPr>
          <p:spPr>
            <a:xfrm>
              <a:off x="6346371" y="3102449"/>
              <a:ext cx="936176" cy="490013"/>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dirty="0" smtClean="0"/>
                <a:t>6900</a:t>
              </a:r>
            </a:p>
          </p:txBody>
        </p:sp>
        <p:sp>
          <p:nvSpPr>
            <p:cNvPr id="214" name="Rectangle 213"/>
            <p:cNvSpPr/>
            <p:nvPr/>
          </p:nvSpPr>
          <p:spPr>
            <a:xfrm>
              <a:off x="5932714" y="3499859"/>
              <a:ext cx="566058" cy="299433"/>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0" dirty="0" smtClean="0"/>
                <a:t>6900</a:t>
              </a:r>
            </a:p>
          </p:txBody>
        </p:sp>
        <p:sp>
          <p:nvSpPr>
            <p:cNvPr id="215" name="Rectangle 214"/>
            <p:cNvSpPr/>
            <p:nvPr/>
          </p:nvSpPr>
          <p:spPr>
            <a:xfrm>
              <a:off x="5682332" y="3674031"/>
              <a:ext cx="370128" cy="212349"/>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500" dirty="0" smtClean="0"/>
                <a:t>6900</a:t>
              </a:r>
            </a:p>
          </p:txBody>
        </p:sp>
        <p:sp>
          <p:nvSpPr>
            <p:cNvPr id="216" name="Rectangle 215"/>
            <p:cNvSpPr/>
            <p:nvPr/>
          </p:nvSpPr>
          <p:spPr>
            <a:xfrm>
              <a:off x="5515427" y="3777516"/>
              <a:ext cx="264879" cy="163293"/>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 dirty="0" smtClean="0"/>
                <a:t>6900</a:t>
              </a:r>
            </a:p>
          </p:txBody>
        </p:sp>
        <p:sp>
          <p:nvSpPr>
            <p:cNvPr id="217" name="Rectangle 216"/>
            <p:cNvSpPr/>
            <p:nvPr/>
          </p:nvSpPr>
          <p:spPr>
            <a:xfrm>
              <a:off x="5410202" y="3842828"/>
              <a:ext cx="181428" cy="141521"/>
            </a:xfrm>
            <a:prstGeom prst="rect">
              <a:avLst/>
            </a:prstGeom>
            <a:ln/>
            <a:scene3d>
              <a:camera prst="orthographicFront">
                <a:rot lat="20346650" lon="3250524" rev="2125268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00" dirty="0" smtClean="0"/>
                <a:t>6900</a:t>
              </a:r>
            </a:p>
          </p:txBody>
        </p:sp>
      </p:grpSp>
      <p:sp>
        <p:nvSpPr>
          <p:cNvPr id="220" name="Rectangle 219"/>
          <p:cNvSpPr/>
          <p:nvPr/>
        </p:nvSpPr>
        <p:spPr>
          <a:xfrm>
            <a:off x="402771" y="4234731"/>
            <a:ext cx="664028" cy="315509"/>
          </a:xfrm>
          <a:prstGeom prst="rect">
            <a:avLst/>
          </a:prstGeom>
          <a:gradFill>
            <a:gsLst>
              <a:gs pos="0">
                <a:schemeClr val="accent1">
                  <a:lumMod val="60000"/>
                  <a:lumOff val="40000"/>
                </a:schemeClr>
              </a:gs>
              <a:gs pos="80000">
                <a:schemeClr val="accent1">
                  <a:lumMod val="75000"/>
                </a:schemeClr>
              </a:gs>
              <a:gs pos="100000">
                <a:schemeClr val="accent1">
                  <a:lumMod val="75000"/>
                </a:schemeClr>
              </a:gs>
            </a:gsLst>
          </a:gradFill>
          <a:ln/>
          <a:scene3d>
            <a:camera prst="orthographicFront">
              <a:rot lat="21113125" lon="18193118" rev="54644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t>VM1</a:t>
            </a:r>
          </a:p>
        </p:txBody>
      </p:sp>
      <p:sp>
        <p:nvSpPr>
          <p:cNvPr id="221" name="Rectangle 220"/>
          <p:cNvSpPr/>
          <p:nvPr/>
        </p:nvSpPr>
        <p:spPr>
          <a:xfrm>
            <a:off x="1017817" y="4267389"/>
            <a:ext cx="664028" cy="261079"/>
          </a:xfrm>
          <a:prstGeom prst="rect">
            <a:avLst/>
          </a:prstGeom>
          <a:gradFill>
            <a:gsLst>
              <a:gs pos="0">
                <a:schemeClr val="tx2">
                  <a:lumMod val="40000"/>
                  <a:lumOff val="60000"/>
                </a:schemeClr>
              </a:gs>
              <a:gs pos="80000">
                <a:schemeClr val="tx2">
                  <a:lumMod val="40000"/>
                  <a:lumOff val="60000"/>
                </a:schemeClr>
              </a:gs>
              <a:gs pos="100000">
                <a:schemeClr val="tx2">
                  <a:lumMod val="40000"/>
                  <a:lumOff val="60000"/>
                </a:schemeClr>
              </a:gs>
            </a:gsLst>
          </a:gradFill>
          <a:ln/>
          <a:scene3d>
            <a:camera prst="orthographicFront">
              <a:rot lat="21113123" lon="18193116" rev="546444"/>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t>VM2</a:t>
            </a:r>
          </a:p>
        </p:txBody>
      </p:sp>
      <p:sp>
        <p:nvSpPr>
          <p:cNvPr id="222" name="Rectangular Callout 221"/>
          <p:cNvSpPr/>
          <p:nvPr/>
        </p:nvSpPr>
        <p:spPr>
          <a:xfrm>
            <a:off x="816429" y="2962452"/>
            <a:ext cx="642257" cy="390518"/>
          </a:xfrm>
          <a:prstGeom prst="wedgeRectCallout">
            <a:avLst/>
          </a:prstGeom>
          <a:ln/>
          <a:scene3d>
            <a:camera prst="orthographicFront">
              <a:rot lat="20399999" lon="19499988"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vNP</a:t>
            </a:r>
            <a:endParaRPr lang="en-US" sz="1600" dirty="0"/>
          </a:p>
        </p:txBody>
      </p:sp>
      <p:cxnSp>
        <p:nvCxnSpPr>
          <p:cNvPr id="224" name="Elbow Connector 223"/>
          <p:cNvCxnSpPr>
            <a:stCxn id="220" idx="0"/>
          </p:cNvCxnSpPr>
          <p:nvPr/>
        </p:nvCxnSpPr>
        <p:spPr>
          <a:xfrm rot="5400000" flipH="1" flipV="1">
            <a:off x="466491" y="3697467"/>
            <a:ext cx="805559" cy="268971"/>
          </a:xfrm>
          <a:prstGeom prst="bent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6" name="Elbow Connector 225"/>
          <p:cNvCxnSpPr>
            <a:stCxn id="221" idx="0"/>
            <a:endCxn id="222" idx="4"/>
          </p:cNvCxnSpPr>
          <p:nvPr/>
        </p:nvCxnSpPr>
        <p:spPr>
          <a:xfrm rot="16200000" flipV="1">
            <a:off x="743992" y="3661549"/>
            <a:ext cx="865604" cy="346075"/>
          </a:xfrm>
          <a:prstGeom prst="bentConnector3">
            <a:avLst>
              <a:gd name="adj1" fmla="val 50000"/>
            </a:avLst>
          </a:prstGeom>
          <a:ln>
            <a:solidFill>
              <a:schemeClr val="tx2">
                <a:lumMod val="60000"/>
                <a:lumOff val="40000"/>
              </a:schemeClr>
            </a:solidFill>
            <a:tailEnd type="arrow"/>
          </a:ln>
          <a:scene3d>
            <a:camera prst="orthographicFront">
              <a:rot lat="300003" lon="20999976" rev="0"/>
            </a:camera>
            <a:lightRig rig="threePt" dir="t"/>
          </a:scene3d>
        </p:spPr>
        <p:style>
          <a:lnRef idx="2">
            <a:schemeClr val="accent1"/>
          </a:lnRef>
          <a:fillRef idx="0">
            <a:schemeClr val="accent1"/>
          </a:fillRef>
          <a:effectRef idx="1">
            <a:schemeClr val="accent1"/>
          </a:effectRef>
          <a:fontRef idx="minor">
            <a:schemeClr val="tx1"/>
          </a:fontRef>
        </p:style>
      </p:cxnSp>
      <p:sp>
        <p:nvSpPr>
          <p:cNvPr id="232" name="Rectangle 231"/>
          <p:cNvSpPr/>
          <p:nvPr/>
        </p:nvSpPr>
        <p:spPr>
          <a:xfrm>
            <a:off x="484415" y="2502206"/>
            <a:ext cx="664028" cy="402597"/>
          </a:xfrm>
          <a:prstGeom prst="rect">
            <a:avLst/>
          </a:prstGeom>
          <a:gradFill>
            <a:gsLst>
              <a:gs pos="0">
                <a:schemeClr val="accent1">
                  <a:lumMod val="60000"/>
                  <a:lumOff val="40000"/>
                </a:schemeClr>
              </a:gs>
              <a:gs pos="80000">
                <a:schemeClr val="accent1">
                  <a:lumMod val="75000"/>
                </a:schemeClr>
              </a:gs>
              <a:gs pos="100000">
                <a:schemeClr val="accent1">
                  <a:lumMod val="75000"/>
                </a:schemeClr>
              </a:gs>
            </a:gsLst>
          </a:gradFill>
          <a:ln/>
          <a:scene3d>
            <a:camera prst="orthographicFront">
              <a:rot lat="20474149" lon="18401143" rev="524132"/>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t>vNP1</a:t>
            </a:r>
          </a:p>
        </p:txBody>
      </p:sp>
      <p:sp>
        <p:nvSpPr>
          <p:cNvPr id="233" name="Rectangle 232"/>
          <p:cNvSpPr/>
          <p:nvPr/>
        </p:nvSpPr>
        <p:spPr>
          <a:xfrm>
            <a:off x="1017817" y="2721430"/>
            <a:ext cx="664028" cy="317223"/>
          </a:xfrm>
          <a:prstGeom prst="rect">
            <a:avLst/>
          </a:prstGeom>
          <a:gradFill>
            <a:gsLst>
              <a:gs pos="0">
                <a:schemeClr val="tx2">
                  <a:lumMod val="40000"/>
                  <a:lumOff val="60000"/>
                </a:schemeClr>
              </a:gs>
              <a:gs pos="80000">
                <a:schemeClr val="tx2">
                  <a:lumMod val="40000"/>
                  <a:lumOff val="60000"/>
                </a:schemeClr>
              </a:gs>
              <a:gs pos="100000">
                <a:schemeClr val="tx2">
                  <a:lumMod val="40000"/>
                  <a:lumOff val="60000"/>
                </a:schemeClr>
              </a:gs>
            </a:gsLst>
          </a:gradFill>
          <a:ln/>
          <a:scene3d>
            <a:camera prst="orthographicFront">
              <a:rot lat="20520957" lon="18093756" rev="568963"/>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t>vNP2</a:t>
            </a:r>
          </a:p>
        </p:txBody>
      </p:sp>
      <p:pic>
        <p:nvPicPr>
          <p:cNvPr id="29" name="Picture 4" descr="UNP_Profile2"/>
          <p:cNvPicPr>
            <a:picLocks noChangeAspect="1" noChangeArrowheads="1"/>
          </p:cNvPicPr>
          <p:nvPr/>
        </p:nvPicPr>
        <p:blipFill>
          <a:blip r:embed="rId5" cstate="print"/>
          <a:srcRect/>
          <a:stretch>
            <a:fillRect/>
          </a:stretch>
        </p:blipFill>
        <p:spPr bwMode="auto">
          <a:xfrm>
            <a:off x="3113317" y="2604606"/>
            <a:ext cx="2872244" cy="1804163"/>
          </a:xfrm>
          <a:prstGeom prst="rect">
            <a:avLst/>
          </a:prstGeom>
          <a:noFill/>
          <a:ln w="9525">
            <a:noFill/>
            <a:miter lim="800000"/>
            <a:headEnd/>
            <a:tailEnd/>
          </a:ln>
        </p:spPr>
      </p:pic>
      <p:pic>
        <p:nvPicPr>
          <p:cNvPr id="30" name="Picture 5" descr="Assign_UNP"/>
          <p:cNvPicPr>
            <a:picLocks noChangeAspect="1" noChangeArrowheads="1"/>
          </p:cNvPicPr>
          <p:nvPr/>
        </p:nvPicPr>
        <p:blipFill>
          <a:blip r:embed="rId6" cstate="print"/>
          <a:srcRect/>
          <a:stretch>
            <a:fillRect/>
          </a:stretch>
        </p:blipFill>
        <p:spPr bwMode="auto">
          <a:xfrm>
            <a:off x="3113317" y="2590949"/>
            <a:ext cx="2872244" cy="1817820"/>
          </a:xfrm>
          <a:prstGeom prst="rect">
            <a:avLst/>
          </a:prstGeom>
          <a:noFill/>
          <a:ln w="9525">
            <a:noFill/>
            <a:miter lim="800000"/>
            <a:headEnd/>
            <a:tailEnd/>
          </a:ln>
        </p:spPr>
      </p:pic>
      <p:sp>
        <p:nvSpPr>
          <p:cNvPr id="31" name="Rectangle 30"/>
          <p:cNvSpPr/>
          <p:nvPr/>
        </p:nvSpPr>
        <p:spPr>
          <a:xfrm>
            <a:off x="3113317" y="4528468"/>
            <a:ext cx="2939143" cy="767375"/>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Create vNP Profiles</a:t>
            </a:r>
            <a:endParaRPr lang="en-US" dirty="0"/>
          </a:p>
        </p:txBody>
      </p:sp>
      <p:sp>
        <p:nvSpPr>
          <p:cNvPr id="32" name="Rectangle 31"/>
          <p:cNvSpPr/>
          <p:nvPr/>
        </p:nvSpPr>
        <p:spPr>
          <a:xfrm>
            <a:off x="3124185" y="4527801"/>
            <a:ext cx="2939143" cy="73538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dirty="0" smtClean="0"/>
              <a:t>Bulk Provisioning across the fabric</a:t>
            </a:r>
            <a:endParaRPr lang="en-US" dirty="0"/>
          </a:p>
        </p:txBody>
      </p:sp>
      <p:sp>
        <p:nvSpPr>
          <p:cNvPr id="33" name="Rectangular Callout 32"/>
          <p:cNvSpPr/>
          <p:nvPr/>
        </p:nvSpPr>
        <p:spPr>
          <a:xfrm>
            <a:off x="2155373" y="3407400"/>
            <a:ext cx="473528" cy="265946"/>
          </a:xfrm>
          <a:prstGeom prst="wedgeRectCallout">
            <a:avLst/>
          </a:prstGeom>
          <a:ln/>
          <a:scene3d>
            <a:camera prst="orthographicFront">
              <a:rot lat="20399999" lon="19499988"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200" dirty="0" smtClean="0"/>
              <a:t>vNP</a:t>
            </a:r>
            <a:endParaRPr lang="en-US" sz="1200" dirty="0"/>
          </a:p>
        </p:txBody>
      </p:sp>
      <p:sp>
        <p:nvSpPr>
          <p:cNvPr id="34" name="Rectangular Callout 33"/>
          <p:cNvSpPr/>
          <p:nvPr/>
        </p:nvSpPr>
        <p:spPr>
          <a:xfrm>
            <a:off x="2862941" y="3636002"/>
            <a:ext cx="223167" cy="265946"/>
          </a:xfrm>
          <a:prstGeom prst="wedgeRectCallout">
            <a:avLst/>
          </a:prstGeom>
          <a:ln/>
          <a:scene3d>
            <a:camera prst="orthographicFront">
              <a:rot lat="20399999" lon="19499988"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500" dirty="0" smtClean="0"/>
              <a:t>vNP</a:t>
            </a:r>
            <a:endParaRPr lang="en-US" sz="500" dirty="0"/>
          </a:p>
        </p:txBody>
      </p:sp>
      <p:sp>
        <p:nvSpPr>
          <p:cNvPr id="35" name="Rectangular Callout 34"/>
          <p:cNvSpPr/>
          <p:nvPr/>
        </p:nvSpPr>
        <p:spPr>
          <a:xfrm>
            <a:off x="7652655" y="2930482"/>
            <a:ext cx="642257" cy="390518"/>
          </a:xfrm>
          <a:prstGeom prst="wedgeRectCallout">
            <a:avLst/>
          </a:prstGeom>
          <a:ln/>
          <a:scene3d>
            <a:camera prst="orthographicFront">
              <a:rot lat="642868" lon="18891579" rev="190338"/>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t>vNP</a:t>
            </a:r>
            <a:endParaRPr lang="en-US" sz="1600" dirty="0"/>
          </a:p>
        </p:txBody>
      </p:sp>
      <p:sp>
        <p:nvSpPr>
          <p:cNvPr id="36" name="Rectangular Callout 35"/>
          <p:cNvSpPr/>
          <p:nvPr/>
        </p:nvSpPr>
        <p:spPr>
          <a:xfrm>
            <a:off x="6629404" y="3401784"/>
            <a:ext cx="446321" cy="293334"/>
          </a:xfrm>
          <a:prstGeom prst="wedgeRectCallout">
            <a:avLst/>
          </a:prstGeom>
          <a:ln/>
          <a:scene3d>
            <a:camera prst="orthographicFront">
              <a:rot lat="642868" lon="18891579" rev="190338"/>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000" dirty="0" smtClean="0"/>
              <a:t>vNP</a:t>
            </a:r>
            <a:endParaRPr lang="en-US" sz="1000" dirty="0"/>
          </a:p>
        </p:txBody>
      </p:sp>
      <p:sp>
        <p:nvSpPr>
          <p:cNvPr id="37" name="Rectangular Callout 36"/>
          <p:cNvSpPr/>
          <p:nvPr/>
        </p:nvSpPr>
        <p:spPr>
          <a:xfrm>
            <a:off x="6063328" y="3717474"/>
            <a:ext cx="348359" cy="212450"/>
          </a:xfrm>
          <a:prstGeom prst="wedgeRectCallout">
            <a:avLst/>
          </a:prstGeom>
          <a:ln/>
          <a:scene3d>
            <a:camera prst="orthographicFront">
              <a:rot lat="642868" lon="18891579" rev="190338"/>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500" dirty="0" smtClean="0"/>
              <a:t>vNP</a:t>
            </a:r>
            <a:endParaRPr lang="en-US" sz="500" dirty="0"/>
          </a:p>
        </p:txBody>
      </p:sp>
      <p:sp>
        <p:nvSpPr>
          <p:cNvPr id="38" name="Rectangular Callout 37"/>
          <p:cNvSpPr/>
          <p:nvPr/>
        </p:nvSpPr>
        <p:spPr>
          <a:xfrm>
            <a:off x="5769402" y="3804558"/>
            <a:ext cx="239513" cy="201568"/>
          </a:xfrm>
          <a:prstGeom prst="wedgeRectCallout">
            <a:avLst>
              <a:gd name="adj1" fmla="val -20833"/>
              <a:gd name="adj2" fmla="val 29967"/>
            </a:avLst>
          </a:prstGeom>
          <a:ln/>
          <a:scene3d>
            <a:camera prst="orthographicFront">
              <a:rot lat="642868" lon="18891579" rev="190338"/>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500" dirty="0"/>
          </a:p>
        </p:txBody>
      </p:sp>
      <p:sp>
        <p:nvSpPr>
          <p:cNvPr id="39" name="Rectangular Callout 38"/>
          <p:cNvSpPr/>
          <p:nvPr/>
        </p:nvSpPr>
        <p:spPr>
          <a:xfrm>
            <a:off x="5606108" y="3875488"/>
            <a:ext cx="130658" cy="174178"/>
          </a:xfrm>
          <a:prstGeom prst="wedgeRectCallout">
            <a:avLst>
              <a:gd name="adj1" fmla="val -20833"/>
              <a:gd name="adj2" fmla="val 29967"/>
            </a:avLst>
          </a:prstGeom>
          <a:ln/>
          <a:scene3d>
            <a:camera prst="orthographicFront">
              <a:rot lat="642868" lon="18891579" rev="190338"/>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500" dirty="0"/>
          </a:p>
        </p:txBody>
      </p:sp>
      <p:sp>
        <p:nvSpPr>
          <p:cNvPr id="40" name="Rectangular Callout 39"/>
          <p:cNvSpPr/>
          <p:nvPr/>
        </p:nvSpPr>
        <p:spPr>
          <a:xfrm>
            <a:off x="5464586" y="3929920"/>
            <a:ext cx="130658" cy="152400"/>
          </a:xfrm>
          <a:prstGeom prst="wedgeRectCallout">
            <a:avLst>
              <a:gd name="adj1" fmla="val -20833"/>
              <a:gd name="adj2" fmla="val 29967"/>
            </a:avLst>
          </a:prstGeom>
          <a:ln/>
          <a:scene3d>
            <a:camera prst="orthographicFront">
              <a:rot lat="642868" lon="18891579" rev="190338"/>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500" dirty="0"/>
          </a:p>
        </p:txBody>
      </p:sp>
      <p:sp>
        <p:nvSpPr>
          <p:cNvPr id="41" name="Rectangular Callout 40"/>
          <p:cNvSpPr/>
          <p:nvPr/>
        </p:nvSpPr>
        <p:spPr>
          <a:xfrm>
            <a:off x="3200404" y="3766630"/>
            <a:ext cx="195950" cy="152407"/>
          </a:xfrm>
          <a:prstGeom prst="wedgeRectCallout">
            <a:avLst/>
          </a:prstGeom>
          <a:ln/>
          <a:scene3d>
            <a:camera prst="orthographicFront">
              <a:rot lat="20399999" lon="19499988"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500" dirty="0"/>
          </a:p>
        </p:txBody>
      </p:sp>
      <p:sp>
        <p:nvSpPr>
          <p:cNvPr id="42" name="Rectangular Callout 41"/>
          <p:cNvSpPr/>
          <p:nvPr/>
        </p:nvSpPr>
        <p:spPr>
          <a:xfrm>
            <a:off x="3439892" y="3853715"/>
            <a:ext cx="163287" cy="130634"/>
          </a:xfrm>
          <a:prstGeom prst="wedgeRectCallout">
            <a:avLst/>
          </a:prstGeom>
          <a:ln/>
          <a:scene3d>
            <a:camera prst="orthographicFront">
              <a:rot lat="20399999" lon="19499988"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500" dirty="0"/>
          </a:p>
        </p:txBody>
      </p:sp>
      <p:sp>
        <p:nvSpPr>
          <p:cNvPr id="43" name="Rectangular Callout 42"/>
          <p:cNvSpPr/>
          <p:nvPr/>
        </p:nvSpPr>
        <p:spPr>
          <a:xfrm>
            <a:off x="3610428" y="3908151"/>
            <a:ext cx="112493" cy="76194"/>
          </a:xfrm>
          <a:prstGeom prst="wedgeRectCallout">
            <a:avLst/>
          </a:prstGeom>
          <a:ln/>
          <a:scene3d>
            <a:camera prst="orthographicFront">
              <a:rot lat="20399999" lon="19499988"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500" dirty="0"/>
          </a:p>
        </p:txBody>
      </p:sp>
      <p:pic>
        <p:nvPicPr>
          <p:cNvPr id="48" name="Picture 2"/>
          <p:cNvPicPr>
            <a:picLocks noChangeAspect="1"/>
          </p:cNvPicPr>
          <p:nvPr/>
        </p:nvPicPr>
        <p:blipFill>
          <a:blip r:embed="rId7" cstate="print"/>
          <a:srcRect t="4834" b="47548"/>
          <a:stretch>
            <a:fillRect/>
          </a:stretch>
        </p:blipFill>
        <p:spPr bwMode="auto">
          <a:xfrm>
            <a:off x="1992309" y="1254125"/>
            <a:ext cx="4965700" cy="2736850"/>
          </a:xfrm>
          <a:prstGeom prst="rect">
            <a:avLst/>
          </a:prstGeom>
          <a:noFill/>
          <a:ln w="9525">
            <a:noFill/>
            <a:miter lim="800000"/>
            <a:headEnd/>
            <a:tailEnd/>
          </a:ln>
        </p:spPr>
      </p:pic>
      <p:sp>
        <p:nvSpPr>
          <p:cNvPr id="49" name="Content Placeholder 1"/>
          <p:cNvSpPr txBox="1">
            <a:spLocks/>
          </p:cNvSpPr>
          <p:nvPr/>
        </p:nvSpPr>
        <p:spPr bwMode="auto">
          <a:xfrm>
            <a:off x="3184634" y="1452561"/>
            <a:ext cx="2649565" cy="2159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vert="horz" wrap="square" lIns="45720" tIns="0" rIns="0" bIns="0" numCol="1" anchor="t" anchorCtr="0" compatLnSpc="1">
            <a:prstTxWarp prst="textNoShape">
              <a:avLst/>
            </a:prstTxWarp>
            <a:spAutoFit/>
          </a:bodyPr>
          <a:lstStyle/>
          <a:p>
            <a:pPr marL="457200" marR="0" lvl="0" indent="-457200" algn="ctr" defTabSz="914400" rtl="0" eaLnBrk="1" fontAlgn="auto" latinLnBrk="0" hangingPunct="1">
              <a:lnSpc>
                <a:spcPct val="100000"/>
              </a:lnSpc>
              <a:spcBef>
                <a:spcPts val="0"/>
              </a:spcBef>
              <a:spcAft>
                <a:spcPts val="0"/>
              </a:spcAft>
              <a:buClr>
                <a:srgbClr val="6639B7"/>
              </a:buClr>
              <a:buSzTx/>
              <a:buFont typeface="Arial" pitchFamily="34"/>
              <a:buNone/>
              <a:tabLst/>
              <a:defRPr/>
            </a:pPr>
            <a:r>
              <a:rPr kumimoji="0" lang="en-US" sz="1400" b="1" i="0" u="none" strike="noStrike" kern="1200" cap="none" spc="0" normalizeH="0" baseline="0" noProof="0" dirty="0" smtClean="0">
                <a:ln>
                  <a:noFill/>
                </a:ln>
                <a:solidFill>
                  <a:srgbClr val="FFFFFF"/>
                </a:solidFill>
                <a:effectLst/>
                <a:uLnTx/>
                <a:uFillTx/>
                <a:latin typeface="+mn-lt"/>
                <a:ea typeface="+mn-ea"/>
                <a:cs typeface="+mn-cs"/>
              </a:rPr>
              <a:t>VM Live/Historical Search</a:t>
            </a:r>
          </a:p>
        </p:txBody>
      </p:sp>
      <p:pic>
        <p:nvPicPr>
          <p:cNvPr id="50" name="Picture 2"/>
          <p:cNvPicPr>
            <a:picLocks noChangeAspect="1"/>
          </p:cNvPicPr>
          <p:nvPr/>
        </p:nvPicPr>
        <p:blipFill>
          <a:blip r:embed="rId7" cstate="print"/>
          <a:srcRect l="12332" t="51669" r="20688" b="3554"/>
          <a:stretch>
            <a:fillRect/>
          </a:stretch>
        </p:blipFill>
        <p:spPr bwMode="auto">
          <a:xfrm>
            <a:off x="1992309" y="3444875"/>
            <a:ext cx="4965700" cy="2489200"/>
          </a:xfrm>
          <a:prstGeom prst="rect">
            <a:avLst/>
          </a:prstGeom>
          <a:noFill/>
          <a:ln w="9525">
            <a:noFill/>
            <a:miter lim="800000"/>
            <a:headEnd/>
            <a:tailEnd/>
          </a:ln>
        </p:spPr>
      </p:pic>
      <p:cxnSp>
        <p:nvCxnSpPr>
          <p:cNvPr id="51" name="Connecteur droit avec flèche 7"/>
          <p:cNvCxnSpPr>
            <a:cxnSpLocks noChangeShapeType="1"/>
            <a:stCxn id="60" idx="1"/>
            <a:endCxn id="53" idx="2"/>
          </p:cNvCxnSpPr>
          <p:nvPr/>
        </p:nvCxnSpPr>
        <p:spPr bwMode="auto">
          <a:xfrm flipV="1">
            <a:off x="2390775" y="3425825"/>
            <a:ext cx="1975644" cy="2444931"/>
          </a:xfrm>
          <a:prstGeom prst="straightConnector1">
            <a:avLst/>
          </a:prstGeom>
          <a:noFill/>
          <a:ln w="19046">
            <a:solidFill>
              <a:srgbClr val="000000"/>
            </a:solidFill>
            <a:round/>
            <a:headEnd/>
            <a:tailEnd type="arrow" w="med" len="med"/>
          </a:ln>
        </p:spPr>
      </p:cxnSp>
      <p:cxnSp>
        <p:nvCxnSpPr>
          <p:cNvPr id="52" name="Connecteur droit avec flèche 11"/>
          <p:cNvCxnSpPr>
            <a:cxnSpLocks noChangeShapeType="1"/>
            <a:stCxn id="60" idx="1"/>
            <a:endCxn id="54" idx="3"/>
          </p:cNvCxnSpPr>
          <p:nvPr/>
        </p:nvCxnSpPr>
        <p:spPr bwMode="auto">
          <a:xfrm flipV="1">
            <a:off x="2390775" y="5437754"/>
            <a:ext cx="1769105" cy="433002"/>
          </a:xfrm>
          <a:prstGeom prst="straightConnector1">
            <a:avLst/>
          </a:prstGeom>
          <a:noFill/>
          <a:ln w="19046">
            <a:solidFill>
              <a:srgbClr val="000000"/>
            </a:solidFill>
            <a:round/>
            <a:headEnd/>
            <a:tailEnd type="arrow" w="med" len="med"/>
          </a:ln>
        </p:spPr>
      </p:cxnSp>
      <p:sp>
        <p:nvSpPr>
          <p:cNvPr id="53" name="Rectangle 17"/>
          <p:cNvSpPr/>
          <p:nvPr/>
        </p:nvSpPr>
        <p:spPr>
          <a:xfrm>
            <a:off x="3533775" y="3251200"/>
            <a:ext cx="1665288" cy="174625"/>
          </a:xfrm>
          <a:prstGeom prst="rect">
            <a:avLst/>
          </a:prstGeom>
          <a:noFill/>
          <a:ln w="28575">
            <a:solidFill>
              <a:srgbClr val="A50D3D"/>
            </a:solidFill>
            <a:prstDash val="solid"/>
            <a:tailEnd type="arrow"/>
          </a:ln>
          <a:effectLst>
            <a:outerShdw dist="19997" dir="5400000" algn="tl">
              <a:srgbClr val="000000">
                <a:alpha val="3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kern="0">
              <a:solidFill>
                <a:srgbClr val="000000"/>
              </a:solidFill>
              <a:latin typeface="+mn-lt"/>
            </a:endParaRPr>
          </a:p>
        </p:txBody>
      </p:sp>
      <p:sp>
        <p:nvSpPr>
          <p:cNvPr id="54" name="Rectangle 18"/>
          <p:cNvSpPr/>
          <p:nvPr/>
        </p:nvSpPr>
        <p:spPr>
          <a:xfrm>
            <a:off x="2494593" y="5350441"/>
            <a:ext cx="1665287" cy="174625"/>
          </a:xfrm>
          <a:prstGeom prst="rect">
            <a:avLst/>
          </a:prstGeom>
          <a:noFill/>
          <a:ln w="28575">
            <a:solidFill>
              <a:srgbClr val="A50D3D"/>
            </a:solidFill>
            <a:prstDash val="solid"/>
            <a:tailEnd type="arrow"/>
          </a:ln>
          <a:effectLst>
            <a:outerShdw dist="19997" dir="5400000" algn="tl">
              <a:srgbClr val="000000">
                <a:alpha val="3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kern="0">
              <a:solidFill>
                <a:srgbClr val="000000"/>
              </a:solidFill>
              <a:latin typeface="+mn-lt"/>
            </a:endParaRPr>
          </a:p>
        </p:txBody>
      </p:sp>
      <p:sp>
        <p:nvSpPr>
          <p:cNvPr id="55" name="Rectangle 20"/>
          <p:cNvSpPr/>
          <p:nvPr/>
        </p:nvSpPr>
        <p:spPr>
          <a:xfrm>
            <a:off x="3184633" y="1858963"/>
            <a:ext cx="1181786" cy="174625"/>
          </a:xfrm>
          <a:prstGeom prst="rect">
            <a:avLst/>
          </a:prstGeom>
          <a:noFill/>
          <a:ln w="28575">
            <a:solidFill>
              <a:srgbClr val="A50D3D"/>
            </a:solidFill>
            <a:prstDash val="solid"/>
            <a:tailEnd type="arrow"/>
          </a:ln>
          <a:effectLst>
            <a:outerShdw dist="19997" dir="5400000" algn="tl">
              <a:srgbClr val="000000">
                <a:alpha val="3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kern="0">
              <a:solidFill>
                <a:srgbClr val="000000"/>
              </a:solidFill>
              <a:latin typeface="+mn-lt"/>
            </a:endParaRPr>
          </a:p>
        </p:txBody>
      </p:sp>
      <p:sp>
        <p:nvSpPr>
          <p:cNvPr id="56" name="Rectangle 22"/>
          <p:cNvSpPr/>
          <p:nvPr/>
        </p:nvSpPr>
        <p:spPr>
          <a:xfrm>
            <a:off x="3184634" y="2393950"/>
            <a:ext cx="3636580" cy="174625"/>
          </a:xfrm>
          <a:prstGeom prst="rect">
            <a:avLst/>
          </a:prstGeom>
          <a:noFill/>
          <a:ln w="28575">
            <a:solidFill>
              <a:srgbClr val="A50D3D"/>
            </a:solidFill>
            <a:prstDash val="solid"/>
            <a:tailEnd type="arrow"/>
          </a:ln>
          <a:effectLst>
            <a:outerShdw dist="19997" dir="5400000" algn="tl">
              <a:srgbClr val="000000">
                <a:alpha val="38000"/>
              </a:srgbClr>
            </a:outerShdw>
          </a:effectLst>
        </p:spPr>
        <p:txBody>
          <a:bodyPr anchor="ctr" anchorCtr="1"/>
          <a:lstStyle/>
          <a:p>
            <a:pPr algn="ctr" fontAlgn="auto">
              <a:spcBef>
                <a:spcPts val="0"/>
              </a:spcBef>
              <a:spcAft>
                <a:spcPts val="0"/>
              </a:spcAft>
              <a:defRPr sz="1800" b="0" i="0" u="none" strike="noStrike" kern="0" cap="none" spc="0" baseline="0">
                <a:solidFill>
                  <a:srgbClr val="000000"/>
                </a:solidFill>
                <a:uFillTx/>
              </a:defRPr>
            </a:pPr>
            <a:endParaRPr lang="en-US" kern="0">
              <a:solidFill>
                <a:srgbClr val="000000"/>
              </a:solidFill>
              <a:latin typeface="+mn-lt"/>
            </a:endParaRPr>
          </a:p>
        </p:txBody>
      </p:sp>
      <p:cxnSp>
        <p:nvCxnSpPr>
          <p:cNvPr id="57" name="Connecteur droit avec flèche 23"/>
          <p:cNvCxnSpPr>
            <a:cxnSpLocks noChangeShapeType="1"/>
          </p:cNvCxnSpPr>
          <p:nvPr/>
        </p:nvCxnSpPr>
        <p:spPr bwMode="auto">
          <a:xfrm rot="10800009" flipV="1">
            <a:off x="3379788" y="1668463"/>
            <a:ext cx="1095375" cy="190500"/>
          </a:xfrm>
          <a:prstGeom prst="straightConnector1">
            <a:avLst/>
          </a:prstGeom>
          <a:noFill/>
          <a:ln w="19046">
            <a:solidFill>
              <a:srgbClr val="000000"/>
            </a:solidFill>
            <a:round/>
            <a:headEnd/>
            <a:tailEnd type="arrow" w="med" len="med"/>
          </a:ln>
        </p:spPr>
      </p:cxnSp>
      <p:cxnSp>
        <p:nvCxnSpPr>
          <p:cNvPr id="58" name="Connecteur droit avec flèche 25"/>
          <p:cNvCxnSpPr>
            <a:cxnSpLocks noChangeShapeType="1"/>
          </p:cNvCxnSpPr>
          <p:nvPr/>
        </p:nvCxnSpPr>
        <p:spPr bwMode="auto">
          <a:xfrm rot="16199987" flipH="1">
            <a:off x="4112419" y="2031207"/>
            <a:ext cx="725487" cy="0"/>
          </a:xfrm>
          <a:prstGeom prst="straightConnector1">
            <a:avLst/>
          </a:prstGeom>
          <a:noFill/>
          <a:ln w="19046">
            <a:solidFill>
              <a:srgbClr val="000000"/>
            </a:solidFill>
            <a:round/>
            <a:headEnd/>
            <a:tailEnd type="arrow" w="med" len="med"/>
          </a:ln>
        </p:spPr>
      </p:cxnSp>
      <p:cxnSp>
        <p:nvCxnSpPr>
          <p:cNvPr id="59" name="Connecteur droit avec flèche 28"/>
          <p:cNvCxnSpPr>
            <a:cxnSpLocks noChangeShapeType="1"/>
          </p:cNvCxnSpPr>
          <p:nvPr/>
        </p:nvCxnSpPr>
        <p:spPr bwMode="auto">
          <a:xfrm rot="16199987" flipH="1">
            <a:off x="4242594" y="1901032"/>
            <a:ext cx="1322387" cy="857250"/>
          </a:xfrm>
          <a:prstGeom prst="straightConnector1">
            <a:avLst/>
          </a:prstGeom>
          <a:noFill/>
          <a:ln w="19046">
            <a:solidFill>
              <a:srgbClr val="000000"/>
            </a:solidFill>
            <a:round/>
            <a:headEnd/>
            <a:tailEnd type="arrow" w="med" len="med"/>
          </a:ln>
        </p:spPr>
      </p:cxnSp>
      <p:sp>
        <p:nvSpPr>
          <p:cNvPr id="60" name="Rectangle 6"/>
          <p:cNvSpPr/>
          <p:nvPr/>
        </p:nvSpPr>
        <p:spPr>
          <a:xfrm>
            <a:off x="2390775" y="5609146"/>
            <a:ext cx="4281761" cy="523220"/>
          </a:xfrm>
          <a:prstGeom prst="rect">
            <a:avLst/>
          </a:prstGeom>
          <a:ln/>
        </p:spPr>
        <p:style>
          <a:lnRef idx="0">
            <a:schemeClr val="accent4"/>
          </a:lnRef>
          <a:fillRef idx="3">
            <a:schemeClr val="accent4"/>
          </a:fillRef>
          <a:effectRef idx="3">
            <a:schemeClr val="accent4"/>
          </a:effectRef>
          <a:fontRef idx="minor">
            <a:schemeClr val="lt1"/>
          </a:fontRef>
        </p:style>
        <p:txBody>
          <a:bodyPr wrap="square">
            <a:spAutoFit/>
          </a:bodyPr>
          <a:lstStyle/>
          <a:p>
            <a:pPr algn="ctr" fontAlgn="auto">
              <a:spcBef>
                <a:spcPts val="0"/>
              </a:spcBef>
              <a:spcAft>
                <a:spcPts val="0"/>
              </a:spcAft>
              <a:defRPr sz="1800" b="0" i="0" u="none" strike="noStrike" kern="0" cap="none" spc="0" baseline="0">
                <a:solidFill>
                  <a:srgbClr val="000000"/>
                </a:solidFill>
                <a:uFillTx/>
              </a:defRPr>
            </a:pPr>
            <a:r>
              <a:rPr lang="en-US" sz="1400" b="1" kern="0" dirty="0" smtClean="0">
                <a:solidFill>
                  <a:srgbClr val="FFFFFF"/>
                </a:solidFill>
              </a:rPr>
              <a:t>Data Center Inventory seen through 2 Interfaces: VMM Locater &amp; vCenter</a:t>
            </a:r>
            <a:endParaRPr lang="en-US" sz="1400" b="1" kern="0" dirty="0">
              <a:solidFill>
                <a:srgbClr val="FFFFFF"/>
              </a:solidFill>
              <a:latin typeface="+mn-lt"/>
            </a:endParaRPr>
          </a:p>
        </p:txBody>
      </p:sp>
      <p:sp>
        <p:nvSpPr>
          <p:cNvPr id="61" name="Rectangle 60"/>
          <p:cNvSpPr/>
          <p:nvPr/>
        </p:nvSpPr>
        <p:spPr>
          <a:xfrm>
            <a:off x="7456715" y="2673630"/>
            <a:ext cx="664028" cy="317223"/>
          </a:xfrm>
          <a:prstGeom prst="rect">
            <a:avLst/>
          </a:prstGeom>
          <a:gradFill>
            <a:gsLst>
              <a:gs pos="0">
                <a:schemeClr val="tx2">
                  <a:lumMod val="40000"/>
                  <a:lumOff val="60000"/>
                </a:schemeClr>
              </a:gs>
              <a:gs pos="80000">
                <a:schemeClr val="tx2">
                  <a:lumMod val="40000"/>
                  <a:lumOff val="60000"/>
                </a:schemeClr>
              </a:gs>
              <a:gs pos="100000">
                <a:schemeClr val="tx2">
                  <a:lumMod val="40000"/>
                  <a:lumOff val="60000"/>
                </a:schemeClr>
              </a:gs>
            </a:gsLst>
          </a:gradFill>
          <a:ln/>
          <a:scene3d>
            <a:camera prst="orthographicFront">
              <a:rot lat="20620750" lon="18612635" rev="1383566"/>
            </a:camera>
            <a:lightRig rig="threePt" dir="t">
              <a:rot lat="0" lon="0" rev="1200000"/>
            </a:lightRig>
          </a:scene3d>
          <a:sp3d>
            <a:bevelT w="63500" h="25400"/>
          </a:sp3d>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t>vNP2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0" presetClass="exit" presetSubtype="0" fill="hold" grpId="2" nodeType="with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 presetClass="entr" presetSubtype="0" fill="hold" grpId="1"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2"/>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0" presetClass="exit" presetSubtype="0" fill="hold" nodeType="withEffect">
                                  <p:stCondLst>
                                    <p:cond delay="0"/>
                                  </p:stCondLst>
                                  <p:childTnLst>
                                    <p:animEffect transition="out" filter="fade">
                                      <p:cBhvr>
                                        <p:cTn id="28" dur="500"/>
                                        <p:tgtEl>
                                          <p:spTgt spid="30"/>
                                        </p:tgtEl>
                                      </p:cBhvr>
                                    </p:animEffect>
                                    <p:set>
                                      <p:cBhvr>
                                        <p:cTn id="29" dur="1" fill="hold">
                                          <p:stCondLst>
                                            <p:cond delay="499"/>
                                          </p:stCondLst>
                                        </p:cTn>
                                        <p:tgtEl>
                                          <p:spTgt spid="30"/>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32"/>
                                        </p:tgtEl>
                                      </p:cBhvr>
                                    </p:animEffect>
                                    <p:set>
                                      <p:cBhvr>
                                        <p:cTn id="32" dur="1" fill="hold">
                                          <p:stCondLst>
                                            <p:cond delay="499"/>
                                          </p:stCondLst>
                                        </p:cTn>
                                        <p:tgtEl>
                                          <p:spTgt spid="32"/>
                                        </p:tgtEl>
                                        <p:attrNameLst>
                                          <p:attrName>style.visibility</p:attrName>
                                        </p:attrNameLst>
                                      </p:cBhvr>
                                      <p:to>
                                        <p:strVal val="hidden"/>
                                      </p:to>
                                    </p:set>
                                  </p:childTnLst>
                                </p:cTn>
                              </p:par>
                              <p:par>
                                <p:cTn id="33" presetID="1" presetClass="entr" presetSubtype="0" fill="hold" grpId="2"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par>
                                <p:cTn id="47" presetID="1" presetClass="entr" presetSubtype="0" fill="hold" grpId="4" nodeType="withEffect">
                                  <p:stCondLst>
                                    <p:cond delay="0"/>
                                  </p:stCondLst>
                                  <p:childTnLst>
                                    <p:set>
                                      <p:cBhvr>
                                        <p:cTn id="48" dur="1" fill="hold">
                                          <p:stCondLst>
                                            <p:cond delay="0"/>
                                          </p:stCondLst>
                                        </p:cTn>
                                        <p:tgtEl>
                                          <p:spTgt spid="42"/>
                                        </p:tgtEl>
                                        <p:attrNameLst>
                                          <p:attrName>style.visibility</p:attrName>
                                        </p:attrNameLst>
                                      </p:cBhvr>
                                      <p:to>
                                        <p:strVal val="visible"/>
                                      </p:to>
                                    </p:set>
                                  </p:childTnLst>
                                </p:cTn>
                              </p:par>
                              <p:par>
                                <p:cTn id="49" presetID="1" presetClass="entr" presetSubtype="0" fill="hold" grpId="3"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5" nodeType="with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2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3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3"/>
                                        </p:tgtEl>
                                        <p:attrNameLst>
                                          <p:attrName>style.visibility</p:attrName>
                                        </p:attrNameLst>
                                      </p:cBhvr>
                                      <p:to>
                                        <p:strVal val="visible"/>
                                      </p:to>
                                    </p:set>
                                  </p:childTnLst>
                                </p:cTn>
                              </p:par>
                              <p:par>
                                <p:cTn id="67" presetID="63" presetClass="path" presetSubtype="0" accel="50000" decel="50000" fill="hold" grpId="1" nodeType="withEffect">
                                  <p:stCondLst>
                                    <p:cond delay="0"/>
                                  </p:stCondLst>
                                  <p:childTnLst>
                                    <p:animMotion origin="layout" path="M 5.55556E-7 -3.7037E-6 L 0.73698 -3.7037E-6 " pathEditMode="relative" rAng="0" ptsTypes="AA">
                                      <p:cBhvr>
                                        <p:cTn id="68" dur="2000" fill="hold"/>
                                        <p:tgtEl>
                                          <p:spTgt spid="221"/>
                                        </p:tgtEl>
                                        <p:attrNameLst>
                                          <p:attrName>ppt_x</p:attrName>
                                          <p:attrName>ppt_y</p:attrName>
                                        </p:attrNameLst>
                                      </p:cBhvr>
                                      <p:rCtr x="368" y="0"/>
                                    </p:animMotion>
                                  </p:childTnLst>
                                </p:cTn>
                              </p:par>
                              <p:par>
                                <p:cTn id="69" presetID="63" presetClass="path" presetSubtype="0" accel="50000" decel="50000" fill="hold" nodeType="withEffect">
                                  <p:stCondLst>
                                    <p:cond delay="0"/>
                                  </p:stCondLst>
                                  <p:childTnLst>
                                    <p:animMotion origin="layout" path="M 4.16667E-6 2.22222E-6 L 0.74774 2.22222E-6 " pathEditMode="relative" rAng="0" ptsTypes="AA">
                                      <p:cBhvr>
                                        <p:cTn id="70" dur="2000" fill="hold"/>
                                        <p:tgtEl>
                                          <p:spTgt spid="226"/>
                                        </p:tgtEl>
                                        <p:attrNameLst>
                                          <p:attrName>ppt_x</p:attrName>
                                          <p:attrName>ppt_y</p:attrName>
                                        </p:attrNameLst>
                                      </p:cBhvr>
                                      <p:rCtr x="374" y="0"/>
                                    </p:animMotion>
                                  </p:childTnLst>
                                </p:cTn>
                              </p:par>
                              <p:par>
                                <p:cTn id="71" presetID="1"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4"/>
                                        </p:tgtEl>
                                        <p:attrNameLst>
                                          <p:attrName>style.visibility</p:attrName>
                                        </p:attrNameLst>
                                      </p:cBhvr>
                                      <p:to>
                                        <p:strVal val="visible"/>
                                      </p:to>
                                    </p:set>
                                  </p:childTnLst>
                                </p:cTn>
                              </p:par>
                              <p:par>
                                <p:cTn id="77" presetID="1" presetClass="entr" presetSubtype="0" fill="hold" grpId="2" nodeType="withEffect">
                                  <p:stCondLst>
                                    <p:cond delay="0"/>
                                  </p:stCondLst>
                                  <p:childTnLst>
                                    <p:set>
                                      <p:cBhvr>
                                        <p:cTn id="78" dur="1" fill="hold">
                                          <p:stCondLst>
                                            <p:cond delay="0"/>
                                          </p:stCondLst>
                                        </p:cTn>
                                        <p:tgtEl>
                                          <p:spTgt spid="41"/>
                                        </p:tgtEl>
                                        <p:attrNameLst>
                                          <p:attrName>style.visibility</p:attrName>
                                        </p:attrNameLst>
                                      </p:cBhvr>
                                      <p:to>
                                        <p:strVal val="visible"/>
                                      </p:to>
                                    </p:set>
                                  </p:childTnLst>
                                </p:cTn>
                              </p:par>
                              <p:par>
                                <p:cTn id="79" presetID="1" presetClass="entr" presetSubtype="0" fill="hold" grpId="1" nodeType="withEffect">
                                  <p:stCondLst>
                                    <p:cond delay="0"/>
                                  </p:stCondLst>
                                  <p:childTnLst>
                                    <p:set>
                                      <p:cBhvr>
                                        <p:cTn id="80" dur="1" fill="hold">
                                          <p:stCondLst>
                                            <p:cond delay="0"/>
                                          </p:stCondLst>
                                        </p:cTn>
                                        <p:tgtEl>
                                          <p:spTgt spid="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1"/>
                                        </p:tgtEl>
                                        <p:attrNameLst>
                                          <p:attrName>style.visibility</p:attrName>
                                        </p:attrNameLst>
                                      </p:cBhvr>
                                      <p:to>
                                        <p:strVal val="visible"/>
                                      </p:to>
                                    </p:set>
                                  </p:childTnLst>
                                </p:cTn>
                              </p:par>
                              <p:par>
                                <p:cTn id="83" presetID="1" presetClass="entr" presetSubtype="0" fill="hold" grpId="3" nodeType="with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par>
                                <p:cTn id="85" presetID="1" presetClass="entr" presetSubtype="0" fill="hold" grpId="2" nodeType="withEffect">
                                  <p:stCondLst>
                                    <p:cond delay="0"/>
                                  </p:stCondLst>
                                  <p:childTnLst>
                                    <p:set>
                                      <p:cBhvr>
                                        <p:cTn id="86" dur="1" fill="hold">
                                          <p:stCondLst>
                                            <p:cond delay="0"/>
                                          </p:stCondLst>
                                        </p:cTn>
                                        <p:tgtEl>
                                          <p:spTgt spid="42"/>
                                        </p:tgtEl>
                                        <p:attrNameLst>
                                          <p:attrName>style.visibility</p:attrName>
                                        </p:attrNameLst>
                                      </p:cBhvr>
                                      <p:to>
                                        <p:strVal val="visible"/>
                                      </p:to>
                                    </p:set>
                                  </p:childTnLst>
                                </p:cTn>
                              </p:par>
                              <p:par>
                                <p:cTn id="87" presetID="1" presetClass="entr" presetSubtype="0" fill="hold" grpId="1"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2"/>
                                        </p:tgtEl>
                                        <p:attrNameLst>
                                          <p:attrName>style.visibility</p:attrName>
                                        </p:attrNameLst>
                                      </p:cBhvr>
                                      <p:to>
                                        <p:strVal val="visible"/>
                                      </p:to>
                                    </p:set>
                                  </p:childTnLst>
                                </p:cTn>
                              </p:par>
                              <p:par>
                                <p:cTn id="91" presetID="1" presetClass="entr" presetSubtype="0" fill="hold" grpId="4" nodeType="withEffect">
                                  <p:stCondLst>
                                    <p:cond delay="0"/>
                                  </p:stCondLst>
                                  <p:childTnLst>
                                    <p:set>
                                      <p:cBhvr>
                                        <p:cTn id="92" dur="1" fill="hold">
                                          <p:stCondLst>
                                            <p:cond delay="0"/>
                                          </p:stCondLst>
                                        </p:cTn>
                                        <p:tgtEl>
                                          <p:spTgt spid="43"/>
                                        </p:tgtEl>
                                        <p:attrNameLst>
                                          <p:attrName>style.visibility</p:attrName>
                                        </p:attrNameLst>
                                      </p:cBhvr>
                                      <p:to>
                                        <p:strVal val="visible"/>
                                      </p:to>
                                    </p:set>
                                  </p:childTnLst>
                                </p:cTn>
                              </p:par>
                              <p:par>
                                <p:cTn id="93" presetID="1" presetClass="entr" presetSubtype="0" fill="hold" grpId="3" nodeType="withEffect">
                                  <p:stCondLst>
                                    <p:cond delay="0"/>
                                  </p:stCondLst>
                                  <p:childTnLst>
                                    <p:set>
                                      <p:cBhvr>
                                        <p:cTn id="94" dur="1" fill="hold">
                                          <p:stCondLst>
                                            <p:cond delay="0"/>
                                          </p:stCondLst>
                                        </p:cTn>
                                        <p:tgtEl>
                                          <p:spTgt spid="43"/>
                                        </p:tgtEl>
                                        <p:attrNameLst>
                                          <p:attrName>style.visibility</p:attrName>
                                        </p:attrNameLst>
                                      </p:cBhvr>
                                      <p:to>
                                        <p:strVal val="visible"/>
                                      </p:to>
                                    </p:set>
                                  </p:childTnLst>
                                </p:cTn>
                              </p:par>
                              <p:par>
                                <p:cTn id="95" presetID="1" presetClass="entr" presetSubtype="0" fill="hold" grpId="2" nodeType="withEffect">
                                  <p:stCondLst>
                                    <p:cond delay="0"/>
                                  </p:stCondLst>
                                  <p:childTnLst>
                                    <p:set>
                                      <p:cBhvr>
                                        <p:cTn id="96" dur="1" fill="hold">
                                          <p:stCondLst>
                                            <p:cond delay="0"/>
                                          </p:stCondLst>
                                        </p:cTn>
                                        <p:tgtEl>
                                          <p:spTgt spid="43"/>
                                        </p:tgtEl>
                                        <p:attrNameLst>
                                          <p:attrName>style.visibility</p:attrName>
                                        </p:attrNameLst>
                                      </p:cBhvr>
                                      <p:to>
                                        <p:strVal val="visible"/>
                                      </p:to>
                                    </p:set>
                                  </p:childTnLst>
                                </p:cTn>
                              </p:par>
                              <p:par>
                                <p:cTn id="97" presetID="1" presetClass="entr" presetSubtype="0" fill="hold" grpId="1" nodeType="withEffect">
                                  <p:stCondLst>
                                    <p:cond delay="0"/>
                                  </p:stCondLst>
                                  <p:childTnLst>
                                    <p:set>
                                      <p:cBhvr>
                                        <p:cTn id="98" dur="1" fill="hold">
                                          <p:stCondLst>
                                            <p:cond delay="0"/>
                                          </p:stCondLst>
                                        </p:cTn>
                                        <p:tgtEl>
                                          <p:spTgt spid="43"/>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nodeType="withEffect">
                                  <p:stCondLst>
                                    <p:cond delay="2500"/>
                                  </p:stCondLst>
                                  <p:childTnLst>
                                    <p:set>
                                      <p:cBhvr>
                                        <p:cTn id="102" dur="1" fill="hold">
                                          <p:stCondLst>
                                            <p:cond delay="0"/>
                                          </p:stCondLst>
                                        </p:cTn>
                                        <p:tgtEl>
                                          <p:spTgt spid="61"/>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 calcmode="lin" valueType="num">
                                      <p:cBhvr>
                                        <p:cTn id="107" dur="500" fill="hold"/>
                                        <p:tgtEl>
                                          <p:spTgt spid="60"/>
                                        </p:tgtEl>
                                        <p:attrNameLst>
                                          <p:attrName>ppt_x</p:attrName>
                                        </p:attrNameLst>
                                      </p:cBhvr>
                                      <p:tavLst>
                                        <p:tav tm="0">
                                          <p:val>
                                            <p:strVal val="1+#ppt_w/2"/>
                                          </p:val>
                                        </p:tav>
                                        <p:tav tm="100000">
                                          <p:val>
                                            <p:strVal val="#ppt_x"/>
                                          </p:val>
                                        </p:tav>
                                      </p:tavLst>
                                    </p:anim>
                                    <p:anim calcmode="lin" valueType="num">
                                      <p:cBhvr>
                                        <p:cTn id="108" dur="500" fill="hold"/>
                                        <p:tgtEl>
                                          <p:spTgt spid="60"/>
                                        </p:tgtEl>
                                        <p:attrNameLst>
                                          <p:attrName>ppt_y</p:attrName>
                                        </p:attrNameLst>
                                      </p:cBhvr>
                                      <p:tavLst>
                                        <p:tav tm="0">
                                          <p:val>
                                            <p:strVal val="#ppt_y"/>
                                          </p:val>
                                        </p:tav>
                                        <p:tav tm="100000">
                                          <p:val>
                                            <p:strVal val="#ppt_y"/>
                                          </p:val>
                                        </p:tav>
                                      </p:tavLst>
                                    </p:anim>
                                  </p:childTnLst>
                                </p:cTn>
                              </p:par>
                            </p:childTnLst>
                          </p:cTn>
                        </p:par>
                        <p:par>
                          <p:cTn id="109" fill="hold">
                            <p:stCondLst>
                              <p:cond delay="500"/>
                            </p:stCondLst>
                            <p:childTnLst>
                              <p:par>
                                <p:cTn id="110" presetID="22" presetClass="entr" presetSubtype="4" fill="hold" nodeType="after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down)">
                                      <p:cBhvr>
                                        <p:cTn id="112" dur="500"/>
                                        <p:tgtEl>
                                          <p:spTgt spid="51"/>
                                        </p:tgtEl>
                                      </p:cBhvr>
                                    </p:animEffect>
                                  </p:childTnLst>
                                </p:cTn>
                              </p:par>
                            </p:childTnLst>
                          </p:cTn>
                        </p:par>
                        <p:par>
                          <p:cTn id="113" fill="hold">
                            <p:stCondLst>
                              <p:cond delay="1000"/>
                            </p:stCondLst>
                            <p:childTnLst>
                              <p:par>
                                <p:cTn id="114" presetID="4" presetClass="entr" presetSubtype="16" fill="hold" grpId="0" nodeType="afterEffect">
                                  <p:stCondLst>
                                    <p:cond delay="0"/>
                                  </p:stCondLst>
                                  <p:childTnLst>
                                    <p:set>
                                      <p:cBhvr>
                                        <p:cTn id="115" dur="1" fill="hold">
                                          <p:stCondLst>
                                            <p:cond delay="0"/>
                                          </p:stCondLst>
                                        </p:cTn>
                                        <p:tgtEl>
                                          <p:spTgt spid="53"/>
                                        </p:tgtEl>
                                        <p:attrNameLst>
                                          <p:attrName>style.visibility</p:attrName>
                                        </p:attrNameLst>
                                      </p:cBhvr>
                                      <p:to>
                                        <p:strVal val="visible"/>
                                      </p:to>
                                    </p:set>
                                    <p:animEffect transition="in" filter="box(in)">
                                      <p:cBhvr>
                                        <p:cTn id="116" dur="500"/>
                                        <p:tgtEl>
                                          <p:spTgt spid="53"/>
                                        </p:tgtEl>
                                      </p:cBhvr>
                                    </p:animEffect>
                                  </p:childTnLst>
                                </p:cTn>
                              </p:par>
                            </p:childTnLst>
                          </p:cTn>
                        </p:par>
                        <p:par>
                          <p:cTn id="117" fill="hold">
                            <p:stCondLst>
                              <p:cond delay="1500"/>
                            </p:stCondLst>
                            <p:childTnLst>
                              <p:par>
                                <p:cTn id="118" presetID="22" presetClass="entr" presetSubtype="1" fill="hold" nodeType="after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up)">
                                      <p:cBhvr>
                                        <p:cTn id="120" dur="500"/>
                                        <p:tgtEl>
                                          <p:spTgt spid="52"/>
                                        </p:tgtEl>
                                      </p:cBhvr>
                                    </p:animEffect>
                                  </p:childTnLst>
                                </p:cTn>
                              </p:par>
                            </p:childTnLst>
                          </p:cTn>
                        </p:par>
                        <p:par>
                          <p:cTn id="121" fill="hold">
                            <p:stCondLst>
                              <p:cond delay="2000"/>
                            </p:stCondLst>
                            <p:childTnLst>
                              <p:par>
                                <p:cTn id="122" presetID="4" presetClass="entr" presetSubtype="16" fill="hold" grpId="0" nodeType="afterEffect">
                                  <p:stCondLst>
                                    <p:cond delay="0"/>
                                  </p:stCondLst>
                                  <p:childTnLst>
                                    <p:set>
                                      <p:cBhvr>
                                        <p:cTn id="123" dur="1" fill="hold">
                                          <p:stCondLst>
                                            <p:cond delay="0"/>
                                          </p:stCondLst>
                                        </p:cTn>
                                        <p:tgtEl>
                                          <p:spTgt spid="54"/>
                                        </p:tgtEl>
                                        <p:attrNameLst>
                                          <p:attrName>style.visibility</p:attrName>
                                        </p:attrNameLst>
                                      </p:cBhvr>
                                      <p:to>
                                        <p:strVal val="visible"/>
                                      </p:to>
                                    </p:set>
                                    <p:animEffect transition="in" filter="box(in)">
                                      <p:cBhvr>
                                        <p:cTn id="124" dur="500"/>
                                        <p:tgtEl>
                                          <p:spTgt spid="54"/>
                                        </p:tgtEl>
                                      </p:cBhvr>
                                    </p:animEffect>
                                  </p:childTnLst>
                                </p:cTn>
                              </p:par>
                              <p:par>
                                <p:cTn id="125" presetID="1" presetClass="entr" presetSubtype="0" fill="hold" nodeType="withEffect">
                                  <p:stCondLst>
                                    <p:cond delay="0"/>
                                  </p:stCondLst>
                                  <p:childTnLst>
                                    <p:set>
                                      <p:cBhvr>
                                        <p:cTn id="126" dur="1" fill="hold">
                                          <p:stCondLst>
                                            <p:cond delay="0"/>
                                          </p:stCondLst>
                                        </p:cTn>
                                        <p:tgtEl>
                                          <p:spTgt spid="4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50"/>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9"/>
                                        </p:tgtEl>
                                        <p:attrNameLst>
                                          <p:attrName>style.visibility</p:attrName>
                                        </p:attrNameLst>
                                      </p:cBhvr>
                                      <p:to>
                                        <p:strVal val="visible"/>
                                      </p:to>
                                    </p:set>
                                    <p:anim calcmode="lin" valueType="num">
                                      <p:cBhvr>
                                        <p:cTn id="133" dur="500" fill="hold"/>
                                        <p:tgtEl>
                                          <p:spTgt spid="49"/>
                                        </p:tgtEl>
                                        <p:attrNameLst>
                                          <p:attrName>ppt_x</p:attrName>
                                        </p:attrNameLst>
                                      </p:cBhvr>
                                      <p:tavLst>
                                        <p:tav tm="0">
                                          <p:val>
                                            <p:strVal val="#ppt_x"/>
                                          </p:val>
                                        </p:tav>
                                        <p:tav tm="100000">
                                          <p:val>
                                            <p:strVal val="#ppt_x"/>
                                          </p:val>
                                        </p:tav>
                                      </p:tavLst>
                                    </p:anim>
                                    <p:anim calcmode="lin" valueType="num">
                                      <p:cBhvr>
                                        <p:cTn id="134" dur="500" fill="hold"/>
                                        <p:tgtEl>
                                          <p:spTgt spid="49"/>
                                        </p:tgtEl>
                                        <p:attrNameLst>
                                          <p:attrName>ppt_y</p:attrName>
                                        </p:attrNameLst>
                                      </p:cBhvr>
                                      <p:tavLst>
                                        <p:tav tm="0">
                                          <p:val>
                                            <p:strVal val="1+#ppt_h/2"/>
                                          </p:val>
                                        </p:tav>
                                        <p:tav tm="100000">
                                          <p:val>
                                            <p:strVal val="#ppt_y"/>
                                          </p:val>
                                        </p:tav>
                                      </p:tavLst>
                                    </p:anim>
                                  </p:childTnLst>
                                </p:cTn>
                              </p:par>
                            </p:childTnLst>
                          </p:cTn>
                        </p:par>
                        <p:par>
                          <p:cTn id="135" fill="hold">
                            <p:stCondLst>
                              <p:cond delay="500"/>
                            </p:stCondLst>
                            <p:childTnLst>
                              <p:par>
                                <p:cTn id="136" presetID="22" presetClass="entr" presetSubtype="1" fill="hold" nodeType="afterEffect">
                                  <p:stCondLst>
                                    <p:cond delay="0"/>
                                  </p:stCondLst>
                                  <p:childTnLst>
                                    <p:set>
                                      <p:cBhvr>
                                        <p:cTn id="137" dur="1" fill="hold">
                                          <p:stCondLst>
                                            <p:cond delay="0"/>
                                          </p:stCondLst>
                                        </p:cTn>
                                        <p:tgtEl>
                                          <p:spTgt spid="57"/>
                                        </p:tgtEl>
                                        <p:attrNameLst>
                                          <p:attrName>style.visibility</p:attrName>
                                        </p:attrNameLst>
                                      </p:cBhvr>
                                      <p:to>
                                        <p:strVal val="visible"/>
                                      </p:to>
                                    </p:set>
                                    <p:animEffect transition="in" filter="wipe(up)">
                                      <p:cBhvr>
                                        <p:cTn id="138" dur="500"/>
                                        <p:tgtEl>
                                          <p:spTgt spid="57"/>
                                        </p:tgtEl>
                                      </p:cBhvr>
                                    </p:animEffect>
                                  </p:childTnLst>
                                </p:cTn>
                              </p:par>
                            </p:childTnLst>
                          </p:cTn>
                        </p:par>
                        <p:par>
                          <p:cTn id="139" fill="hold">
                            <p:stCondLst>
                              <p:cond delay="1000"/>
                            </p:stCondLst>
                            <p:childTnLst>
                              <p:par>
                                <p:cTn id="140" presetID="4" presetClass="entr" presetSubtype="16" fill="hold" grpId="0" nodeType="afterEffect">
                                  <p:stCondLst>
                                    <p:cond delay="0"/>
                                  </p:stCondLst>
                                  <p:childTnLst>
                                    <p:set>
                                      <p:cBhvr>
                                        <p:cTn id="141" dur="1" fill="hold">
                                          <p:stCondLst>
                                            <p:cond delay="0"/>
                                          </p:stCondLst>
                                        </p:cTn>
                                        <p:tgtEl>
                                          <p:spTgt spid="55"/>
                                        </p:tgtEl>
                                        <p:attrNameLst>
                                          <p:attrName>style.visibility</p:attrName>
                                        </p:attrNameLst>
                                      </p:cBhvr>
                                      <p:to>
                                        <p:strVal val="visible"/>
                                      </p:to>
                                    </p:set>
                                    <p:animEffect transition="in" filter="box(in)">
                                      <p:cBhvr>
                                        <p:cTn id="142" dur="500"/>
                                        <p:tgtEl>
                                          <p:spTgt spid="55"/>
                                        </p:tgtEl>
                                      </p:cBhvr>
                                    </p:animEffect>
                                  </p:childTnLst>
                                </p:cTn>
                              </p:par>
                            </p:childTnLst>
                          </p:cTn>
                        </p:par>
                        <p:par>
                          <p:cTn id="143" fill="hold">
                            <p:stCondLst>
                              <p:cond delay="1500"/>
                            </p:stCondLst>
                            <p:childTnLst>
                              <p:par>
                                <p:cTn id="144" presetID="22" presetClass="entr" presetSubtype="1" fill="hold" nodeType="after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wipe(up)">
                                      <p:cBhvr>
                                        <p:cTn id="146" dur="500"/>
                                        <p:tgtEl>
                                          <p:spTgt spid="58"/>
                                        </p:tgtEl>
                                      </p:cBhvr>
                                    </p:animEffect>
                                  </p:childTnLst>
                                </p:cTn>
                              </p:par>
                            </p:childTnLst>
                          </p:cTn>
                        </p:par>
                        <p:par>
                          <p:cTn id="147" fill="hold">
                            <p:stCondLst>
                              <p:cond delay="2000"/>
                            </p:stCondLst>
                            <p:childTnLst>
                              <p:par>
                                <p:cTn id="148" presetID="4" presetClass="entr" presetSubtype="16" fill="hold" grpId="0" nodeType="afterEffect">
                                  <p:stCondLst>
                                    <p:cond delay="0"/>
                                  </p:stCondLst>
                                  <p:childTnLst>
                                    <p:set>
                                      <p:cBhvr>
                                        <p:cTn id="149" dur="1" fill="hold">
                                          <p:stCondLst>
                                            <p:cond delay="0"/>
                                          </p:stCondLst>
                                        </p:cTn>
                                        <p:tgtEl>
                                          <p:spTgt spid="56"/>
                                        </p:tgtEl>
                                        <p:attrNameLst>
                                          <p:attrName>style.visibility</p:attrName>
                                        </p:attrNameLst>
                                      </p:cBhvr>
                                      <p:to>
                                        <p:strVal val="visible"/>
                                      </p:to>
                                    </p:set>
                                    <p:animEffect transition="in" filter="box(in)">
                                      <p:cBhvr>
                                        <p:cTn id="150" dur="500"/>
                                        <p:tgtEl>
                                          <p:spTgt spid="56"/>
                                        </p:tgtEl>
                                      </p:cBhvr>
                                    </p:animEffect>
                                  </p:childTnLst>
                                </p:cTn>
                              </p:par>
                            </p:childTnLst>
                          </p:cTn>
                        </p:par>
                        <p:par>
                          <p:cTn id="151" fill="hold">
                            <p:stCondLst>
                              <p:cond delay="2500"/>
                            </p:stCondLst>
                            <p:childTnLst>
                              <p:par>
                                <p:cTn id="152" presetID="22" presetClass="entr" presetSubtype="1" fill="hold" nodeType="afterEffect">
                                  <p:stCondLst>
                                    <p:cond delay="0"/>
                                  </p:stCondLst>
                                  <p:childTnLst>
                                    <p:set>
                                      <p:cBhvr>
                                        <p:cTn id="153" dur="1" fill="hold">
                                          <p:stCondLst>
                                            <p:cond delay="0"/>
                                          </p:stCondLst>
                                        </p:cTn>
                                        <p:tgtEl>
                                          <p:spTgt spid="59"/>
                                        </p:tgtEl>
                                        <p:attrNameLst>
                                          <p:attrName>style.visibility</p:attrName>
                                        </p:attrNameLst>
                                      </p:cBhvr>
                                      <p:to>
                                        <p:strVal val="visible"/>
                                      </p:to>
                                    </p:set>
                                    <p:animEffect transition="in" filter="wipe(up)">
                                      <p:cBhvr>
                                        <p:cTn id="15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animBg="1"/>
      <p:bldP spid="221" grpId="1" animBg="1"/>
      <p:bldP spid="222" grpId="0" animBg="1"/>
      <p:bldP spid="232" grpId="0" animBg="1"/>
      <p:bldP spid="233" grpId="0" animBg="1"/>
      <p:bldP spid="31" grpId="1" animBg="1"/>
      <p:bldP spid="31" grpId="2" animBg="1"/>
      <p:bldP spid="32" grpId="1" animBg="1"/>
      <p:bldP spid="32" grpId="2" animBg="1"/>
      <p:bldP spid="33" grpId="0" animBg="1"/>
      <p:bldP spid="33" grpId="1" animBg="1"/>
      <p:bldP spid="34" grpId="0" animBg="1"/>
      <p:bldP spid="34" grpId="1" animBg="1"/>
      <p:bldP spid="34" grpId="2" animBg="1"/>
      <p:bldP spid="35" grpId="0" animBg="1"/>
      <p:bldP spid="36" grpId="0" animBg="1"/>
      <p:bldP spid="37" grpId="0" animBg="1"/>
      <p:bldP spid="38" grpId="0" animBg="1"/>
      <p:bldP spid="39" grpId="0" animBg="1"/>
      <p:bldP spid="40" grpId="0" animBg="1"/>
      <p:bldP spid="41" grpId="0" animBg="1"/>
      <p:bldP spid="41" grpId="1" animBg="1"/>
      <p:bldP spid="41" grpId="2" animBg="1"/>
      <p:bldP spid="41" grpId="3" animBg="1"/>
      <p:bldP spid="42" grpId="0" animBg="1"/>
      <p:bldP spid="42" grpId="1" animBg="1"/>
      <p:bldP spid="42" grpId="2" animBg="1"/>
      <p:bldP spid="42" grpId="3" animBg="1"/>
      <p:bldP spid="42" grpId="4" animBg="1"/>
      <p:bldP spid="43" grpId="0" animBg="1"/>
      <p:bldP spid="43" grpId="1" animBg="1"/>
      <p:bldP spid="43" grpId="2" animBg="1"/>
      <p:bldP spid="43" grpId="3" animBg="1"/>
      <p:bldP spid="43" grpId="4" animBg="1"/>
      <p:bldP spid="43" grpId="5" animBg="1"/>
      <p:bldP spid="49" grpId="0" animBg="1"/>
      <p:bldP spid="53" grpId="0" animBg="1"/>
      <p:bldP spid="54" grpId="0" animBg="1"/>
      <p:bldP spid="55" grpId="0" animBg="1"/>
      <p:bldP spid="56"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AutoShape 6"/>
          <p:cNvSpPr>
            <a:spLocks/>
          </p:cNvSpPr>
          <p:nvPr/>
        </p:nvSpPr>
        <p:spPr bwMode="auto">
          <a:xfrm>
            <a:off x="3393165" y="3457020"/>
            <a:ext cx="2253630" cy="1257417"/>
          </a:xfrm>
          <a:prstGeom prst="roundRect">
            <a:avLst>
              <a:gd name="adj" fmla="val 4093"/>
            </a:avLst>
          </a:prstGeom>
          <a:gradFill rotWithShape="0">
            <a:gsLst>
              <a:gs pos="0">
                <a:srgbClr val="F3ECFF"/>
              </a:gs>
              <a:gs pos="65001">
                <a:srgbClr val="DECCFF"/>
              </a:gs>
              <a:gs pos="100000">
                <a:srgbClr val="D0B6FF"/>
              </a:gs>
            </a:gsLst>
            <a:lin ang="5400000"/>
          </a:gradFill>
          <a:ln w="13546" cap="flat" cmpd="sng">
            <a:solidFill>
              <a:srgbClr val="6335B6"/>
            </a:solidFill>
            <a:prstDash val="solid"/>
            <a:round/>
            <a:headEnd/>
            <a:tailEnd/>
          </a:ln>
          <a:effectLst>
            <a:outerShdw dist="20000" dir="5400000" algn="ctr" rotWithShape="0">
              <a:srgbClr val="000000">
                <a:alpha val="37999"/>
              </a:srgbClr>
            </a:outerShdw>
          </a:effectLst>
        </p:spPr>
        <p:txBody>
          <a:bodyPr lIns="72248" tIns="72248" rIns="72248" bIns="72248" anchor="ctr"/>
          <a:lstStyle/>
          <a:p>
            <a:endParaRPr lang="en-US">
              <a:solidFill>
                <a:srgbClr val="000000"/>
              </a:solidFill>
              <a:latin typeface="Arial" pitchFamily="34" charset="0"/>
              <a:cs typeface="Arial" pitchFamily="34" charset="0"/>
            </a:endParaRPr>
          </a:p>
        </p:txBody>
      </p:sp>
      <p:sp>
        <p:nvSpPr>
          <p:cNvPr id="7172" name="Rectangle 4"/>
          <p:cNvSpPr>
            <a:spLocks noGrp="1" noChangeArrowheads="1"/>
          </p:cNvSpPr>
          <p:nvPr>
            <p:ph type="title" idx="4294967295"/>
          </p:nvPr>
        </p:nvSpPr>
        <p:spPr>
          <a:xfrm>
            <a:off x="239156" y="241739"/>
            <a:ext cx="8645525" cy="792163"/>
          </a:xfrm>
        </p:spPr>
        <p:txBody>
          <a:bodyPr lIns="88896" tIns="50798" rIns="88896" bIns="50798" anchor="ctr">
            <a:normAutofit/>
          </a:bodyPr>
          <a:lstStyle/>
          <a:p>
            <a:pPr defTabSz="914145">
              <a:lnSpc>
                <a:spcPts val="2953"/>
              </a:lnSpc>
            </a:pPr>
            <a:r>
              <a:rPr lang="en-US" sz="3000" dirty="0" smtClean="0">
                <a:solidFill>
                  <a:schemeClr val="tx1"/>
                </a:solidFill>
                <a:latin typeface="Tahoma" pitchFamily="34" charset="0"/>
                <a:sym typeface="Trebuchet MS" pitchFamily="34" charset="0"/>
              </a:rPr>
              <a:t>A Strong Partner Eco-System</a:t>
            </a:r>
            <a:endParaRPr lang="en-US" sz="3000" dirty="0">
              <a:solidFill>
                <a:schemeClr val="tx1"/>
              </a:solidFill>
              <a:latin typeface="Tahoma" pitchFamily="34" charset="0"/>
            </a:endParaRPr>
          </a:p>
        </p:txBody>
      </p:sp>
      <p:grpSp>
        <p:nvGrpSpPr>
          <p:cNvPr id="2" name="Group 5"/>
          <p:cNvGrpSpPr>
            <a:grpSpLocks/>
          </p:cNvGrpSpPr>
          <p:nvPr/>
        </p:nvGrpSpPr>
        <p:grpSpPr bwMode="auto">
          <a:xfrm>
            <a:off x="882924" y="2156082"/>
            <a:ext cx="2229073" cy="2558355"/>
            <a:chOff x="0" y="0"/>
            <a:chExt cx="250" cy="287"/>
          </a:xfrm>
        </p:grpSpPr>
        <p:sp>
          <p:nvSpPr>
            <p:cNvPr id="7174" name="AutoShape 6"/>
            <p:cNvSpPr>
              <a:spLocks/>
            </p:cNvSpPr>
            <p:nvPr/>
          </p:nvSpPr>
          <p:spPr bwMode="auto">
            <a:xfrm>
              <a:off x="0" y="0"/>
              <a:ext cx="250" cy="287"/>
            </a:xfrm>
            <a:prstGeom prst="roundRect">
              <a:avLst>
                <a:gd name="adj" fmla="val 4139"/>
              </a:avLst>
            </a:prstGeom>
            <a:gradFill rotWithShape="0">
              <a:gsLst>
                <a:gs pos="0">
                  <a:srgbClr val="F3ECFF"/>
                </a:gs>
                <a:gs pos="65001">
                  <a:srgbClr val="DECCFF"/>
                </a:gs>
                <a:gs pos="100000">
                  <a:srgbClr val="D0B6FF"/>
                </a:gs>
              </a:gsLst>
              <a:lin ang="5400000"/>
            </a:gradFill>
            <a:ln w="13546" cap="flat" cmpd="sng">
              <a:solidFill>
                <a:srgbClr val="6335B6"/>
              </a:solidFill>
              <a:prstDash val="solid"/>
              <a:round/>
              <a:headEnd/>
              <a:tailEnd/>
            </a:ln>
            <a:effectLst>
              <a:outerShdw dist="20000" dir="5400000" algn="ctr" rotWithShape="0">
                <a:srgbClr val="000000">
                  <a:alpha val="37999"/>
                </a:srgbClr>
              </a:outerShdw>
            </a:effectLst>
          </p:spPr>
          <p:txBody>
            <a:bodyPr lIns="72248" tIns="72248" rIns="72248" bIns="72248" anchor="ctr"/>
            <a:lstStyle/>
            <a:p>
              <a:endParaRPr lang="en-US">
                <a:solidFill>
                  <a:srgbClr val="000000"/>
                </a:solidFill>
                <a:latin typeface="Arial" pitchFamily="34" charset="0"/>
                <a:cs typeface="Arial" pitchFamily="34" charset="0"/>
              </a:endParaRPr>
            </a:p>
          </p:txBody>
        </p:sp>
        <p:sp>
          <p:nvSpPr>
            <p:cNvPr id="7175" name="Rectangle 7"/>
            <p:cNvSpPr>
              <a:spLocks/>
            </p:cNvSpPr>
            <p:nvPr/>
          </p:nvSpPr>
          <p:spPr bwMode="auto">
            <a:xfrm>
              <a:off x="22" y="0"/>
              <a:ext cx="215" cy="57"/>
            </a:xfrm>
            <a:prstGeom prst="rect">
              <a:avLst/>
            </a:prstGeom>
            <a:noFill/>
            <a:ln w="12700" cap="flat" cmpd="sng">
              <a:noFill/>
              <a:prstDash val="solid"/>
              <a:miter lim="0"/>
              <a:headEnd/>
              <a:tailEnd/>
            </a:ln>
            <a:effectLst/>
          </p:spPr>
          <p:txBody>
            <a:bodyPr lIns="126435" tIns="0" rIns="126435" bIns="72248"/>
            <a:lstStyle/>
            <a:p>
              <a:pPr algn="ctr" defTabSz="914145"/>
              <a:r>
                <a:rPr lang="en-US" sz="1700" b="1" dirty="0" smtClean="0">
                  <a:solidFill>
                    <a:srgbClr val="000000"/>
                  </a:solidFill>
                  <a:latin typeface="Verdana" pitchFamily="34" charset="0"/>
                  <a:ea typeface="Verdana" pitchFamily="34" charset="0"/>
                  <a:cs typeface="Verdana" pitchFamily="34" charset="0"/>
                  <a:sym typeface="Verdana" pitchFamily="34" charset="0"/>
                </a:rPr>
                <a:t>Server Virtualization</a:t>
              </a:r>
              <a:endParaRPr lang="en-US" dirty="0">
                <a:solidFill>
                  <a:srgbClr val="000000"/>
                </a:solidFill>
                <a:latin typeface="Arial" pitchFamily="34" charset="0"/>
                <a:cs typeface="Arial" pitchFamily="34" charset="0"/>
              </a:endParaRPr>
            </a:p>
          </p:txBody>
        </p:sp>
      </p:grpSp>
      <p:grpSp>
        <p:nvGrpSpPr>
          <p:cNvPr id="3" name="Group 26"/>
          <p:cNvGrpSpPr>
            <a:grpSpLocks/>
          </p:cNvGrpSpPr>
          <p:nvPr/>
        </p:nvGrpSpPr>
        <p:grpSpPr bwMode="auto">
          <a:xfrm>
            <a:off x="929805" y="2743559"/>
            <a:ext cx="1059284" cy="639969"/>
            <a:chOff x="0" y="0"/>
            <a:chExt cx="95" cy="60"/>
          </a:xfrm>
        </p:grpSpPr>
        <p:pic>
          <p:nvPicPr>
            <p:cNvPr id="7195" name="Picture 27" descr="image13.png"/>
            <p:cNvPicPr>
              <a:picLocks noChangeAspect="1"/>
            </p:cNvPicPr>
            <p:nvPr/>
          </p:nvPicPr>
          <p:blipFill>
            <a:blip r:embed="rId3" cstate="screen"/>
            <a:srcRect l="6731" t="6731" r="6731" b="6731"/>
            <a:stretch>
              <a:fillRect/>
            </a:stretch>
          </p:blipFill>
          <p:spPr bwMode="auto">
            <a:xfrm>
              <a:off x="9" y="7"/>
              <a:ext cx="77" cy="35"/>
            </a:xfrm>
            <a:prstGeom prst="rect">
              <a:avLst/>
            </a:prstGeom>
            <a:noFill/>
            <a:ln w="9525" cap="flat" cmpd="sng">
              <a:noFill/>
              <a:prstDash val="solid"/>
              <a:round/>
              <a:headEnd/>
              <a:tailEnd/>
            </a:ln>
            <a:effectLst/>
          </p:spPr>
        </p:pic>
        <p:pic>
          <p:nvPicPr>
            <p:cNvPr id="7196" name="Picture 28"/>
            <p:cNvPicPr>
              <a:picLocks noChangeAspect="1"/>
            </p:cNvPicPr>
            <p:nvPr/>
          </p:nvPicPr>
          <p:blipFill>
            <a:blip r:embed="rId4" cstate="screen"/>
            <a:srcRect/>
            <a:stretch>
              <a:fillRect/>
            </a:stretch>
          </p:blipFill>
          <p:spPr bwMode="auto">
            <a:xfrm>
              <a:off x="0" y="0"/>
              <a:ext cx="95" cy="60"/>
            </a:xfrm>
            <a:prstGeom prst="rect">
              <a:avLst/>
            </a:prstGeom>
            <a:noFill/>
            <a:ln w="12700" cap="rnd" cmpd="sng">
              <a:noFill/>
              <a:prstDash val="solid"/>
              <a:round/>
              <a:headEnd type="none" w="med" len="med"/>
              <a:tailEnd type="none" w="med" len="med"/>
            </a:ln>
            <a:effectLst/>
          </p:spPr>
        </p:pic>
      </p:grpSp>
      <p:grpSp>
        <p:nvGrpSpPr>
          <p:cNvPr id="4" name="Group 29"/>
          <p:cNvGrpSpPr>
            <a:grpSpLocks/>
          </p:cNvGrpSpPr>
          <p:nvPr/>
        </p:nvGrpSpPr>
        <p:grpSpPr bwMode="auto">
          <a:xfrm>
            <a:off x="1627436" y="4022332"/>
            <a:ext cx="942082" cy="718840"/>
            <a:chOff x="0" y="0"/>
            <a:chExt cx="106" cy="81"/>
          </a:xfrm>
        </p:grpSpPr>
        <p:pic>
          <p:nvPicPr>
            <p:cNvPr id="7198" name="Picture 30" descr="image21.jpg">
              <a:hlinkClick r:id="rId5"/>
            </p:cNvPr>
            <p:cNvPicPr>
              <a:picLocks noChangeAspect="1"/>
            </p:cNvPicPr>
            <p:nvPr/>
          </p:nvPicPr>
          <p:blipFill>
            <a:blip r:embed="rId6" cstate="email"/>
            <a:srcRect/>
            <a:stretch>
              <a:fillRect/>
            </a:stretch>
          </p:blipFill>
          <p:spPr bwMode="auto">
            <a:xfrm>
              <a:off x="8" y="6"/>
              <a:ext cx="89" cy="57"/>
            </a:xfrm>
            <a:prstGeom prst="rect">
              <a:avLst/>
            </a:prstGeom>
            <a:noFill/>
            <a:ln w="9525" cap="flat" cmpd="sng">
              <a:noFill/>
              <a:prstDash val="solid"/>
              <a:round/>
              <a:headEnd/>
              <a:tailEnd/>
            </a:ln>
            <a:effectLst/>
          </p:spPr>
        </p:pic>
        <p:pic>
          <p:nvPicPr>
            <p:cNvPr id="7199" name="Picture 31"/>
            <p:cNvPicPr>
              <a:picLocks noChangeAspect="1"/>
            </p:cNvPicPr>
            <p:nvPr/>
          </p:nvPicPr>
          <p:blipFill>
            <a:blip r:embed="rId7" cstate="screen"/>
            <a:srcRect/>
            <a:stretch>
              <a:fillRect/>
            </a:stretch>
          </p:blipFill>
          <p:spPr bwMode="auto">
            <a:xfrm>
              <a:off x="0" y="0"/>
              <a:ext cx="106" cy="81"/>
            </a:xfrm>
            <a:prstGeom prst="rect">
              <a:avLst/>
            </a:prstGeom>
            <a:noFill/>
            <a:ln w="12700" cap="rnd" cmpd="sng">
              <a:noFill/>
              <a:prstDash val="solid"/>
              <a:round/>
              <a:headEnd type="none" w="med" len="med"/>
              <a:tailEnd type="none" w="med" len="med"/>
            </a:ln>
            <a:effectLst/>
          </p:spPr>
        </p:pic>
      </p:grpSp>
      <p:grpSp>
        <p:nvGrpSpPr>
          <p:cNvPr id="5" name="Group 32"/>
          <p:cNvGrpSpPr>
            <a:grpSpLocks/>
          </p:cNvGrpSpPr>
          <p:nvPr/>
        </p:nvGrpSpPr>
        <p:grpSpPr bwMode="auto">
          <a:xfrm>
            <a:off x="1042542" y="3510903"/>
            <a:ext cx="1026914" cy="465460"/>
            <a:chOff x="0" y="0"/>
            <a:chExt cx="115" cy="53"/>
          </a:xfrm>
        </p:grpSpPr>
        <p:pic>
          <p:nvPicPr>
            <p:cNvPr id="7201" name="Picture 33" descr="image20.png"/>
            <p:cNvPicPr>
              <a:picLocks noChangeAspect="1"/>
            </p:cNvPicPr>
            <p:nvPr/>
          </p:nvPicPr>
          <p:blipFill>
            <a:blip r:embed="rId8" cstate="email"/>
            <a:srcRect/>
            <a:stretch>
              <a:fillRect/>
            </a:stretch>
          </p:blipFill>
          <p:spPr bwMode="auto">
            <a:xfrm>
              <a:off x="9" y="7"/>
              <a:ext cx="97" cy="28"/>
            </a:xfrm>
            <a:prstGeom prst="rect">
              <a:avLst/>
            </a:prstGeom>
            <a:noFill/>
            <a:ln w="9525" cap="flat" cmpd="sng">
              <a:noFill/>
              <a:prstDash val="solid"/>
              <a:round/>
              <a:headEnd/>
              <a:tailEnd/>
            </a:ln>
            <a:effectLst/>
          </p:spPr>
        </p:pic>
        <p:pic>
          <p:nvPicPr>
            <p:cNvPr id="7202" name="Picture 34"/>
            <p:cNvPicPr>
              <a:picLocks noChangeAspect="1"/>
            </p:cNvPicPr>
            <p:nvPr/>
          </p:nvPicPr>
          <p:blipFill>
            <a:blip r:embed="rId9" cstate="screen"/>
            <a:srcRect/>
            <a:stretch>
              <a:fillRect/>
            </a:stretch>
          </p:blipFill>
          <p:spPr bwMode="auto">
            <a:xfrm>
              <a:off x="0" y="0"/>
              <a:ext cx="115" cy="53"/>
            </a:xfrm>
            <a:prstGeom prst="rect">
              <a:avLst/>
            </a:prstGeom>
            <a:noFill/>
            <a:ln w="12700" cap="rnd" cmpd="sng">
              <a:noFill/>
              <a:prstDash val="solid"/>
              <a:round/>
              <a:headEnd type="none" w="med" len="med"/>
              <a:tailEnd type="none" w="med" len="med"/>
            </a:ln>
            <a:effectLst/>
          </p:spPr>
        </p:pic>
      </p:grpSp>
      <p:grpSp>
        <p:nvGrpSpPr>
          <p:cNvPr id="6" name="Group 36"/>
          <p:cNvGrpSpPr>
            <a:grpSpLocks/>
          </p:cNvGrpSpPr>
          <p:nvPr/>
        </p:nvGrpSpPr>
        <p:grpSpPr bwMode="auto">
          <a:xfrm>
            <a:off x="2103449" y="3049402"/>
            <a:ext cx="944314" cy="572616"/>
            <a:chOff x="0" y="0"/>
            <a:chExt cx="106" cy="65"/>
          </a:xfrm>
        </p:grpSpPr>
        <p:pic>
          <p:nvPicPr>
            <p:cNvPr id="7205" name="Picture 37" descr="InsertedImage.jpg"/>
            <p:cNvPicPr>
              <a:picLocks noChangeAspect="1"/>
            </p:cNvPicPr>
            <p:nvPr/>
          </p:nvPicPr>
          <p:blipFill>
            <a:blip r:embed="rId10" cstate="email"/>
            <a:srcRect/>
            <a:stretch>
              <a:fillRect/>
            </a:stretch>
          </p:blipFill>
          <p:spPr bwMode="auto">
            <a:xfrm>
              <a:off x="9" y="6"/>
              <a:ext cx="88" cy="41"/>
            </a:xfrm>
            <a:prstGeom prst="rect">
              <a:avLst/>
            </a:prstGeom>
            <a:noFill/>
            <a:ln w="9525" cap="flat" cmpd="sng">
              <a:noFill/>
              <a:prstDash val="solid"/>
              <a:round/>
              <a:headEnd/>
              <a:tailEnd/>
            </a:ln>
            <a:effectLst/>
          </p:spPr>
        </p:pic>
        <p:pic>
          <p:nvPicPr>
            <p:cNvPr id="7206" name="Picture 38"/>
            <p:cNvPicPr>
              <a:picLocks noChangeAspect="1"/>
            </p:cNvPicPr>
            <p:nvPr/>
          </p:nvPicPr>
          <p:blipFill>
            <a:blip r:embed="rId11" cstate="screen"/>
            <a:srcRect/>
            <a:stretch>
              <a:fillRect/>
            </a:stretch>
          </p:blipFill>
          <p:spPr bwMode="auto">
            <a:xfrm>
              <a:off x="0" y="0"/>
              <a:ext cx="106" cy="65"/>
            </a:xfrm>
            <a:prstGeom prst="rect">
              <a:avLst/>
            </a:prstGeom>
            <a:noFill/>
            <a:ln w="12700" cap="rnd" cmpd="sng">
              <a:noFill/>
              <a:prstDash val="solid"/>
              <a:round/>
              <a:headEnd type="none" w="med" len="med"/>
              <a:tailEnd type="none" w="med" len="med"/>
            </a:ln>
            <a:effectLst/>
          </p:spPr>
        </p:pic>
      </p:grpSp>
      <p:sp>
        <p:nvSpPr>
          <p:cNvPr id="57" name="AutoShape 6"/>
          <p:cNvSpPr>
            <a:spLocks/>
          </p:cNvSpPr>
          <p:nvPr/>
        </p:nvSpPr>
        <p:spPr bwMode="auto">
          <a:xfrm>
            <a:off x="3389933" y="2159881"/>
            <a:ext cx="2253630" cy="1257417"/>
          </a:xfrm>
          <a:prstGeom prst="roundRect">
            <a:avLst>
              <a:gd name="adj" fmla="val 4093"/>
            </a:avLst>
          </a:prstGeom>
          <a:gradFill rotWithShape="0">
            <a:gsLst>
              <a:gs pos="0">
                <a:srgbClr val="F3ECFF"/>
              </a:gs>
              <a:gs pos="65001">
                <a:srgbClr val="DECCFF"/>
              </a:gs>
              <a:gs pos="100000">
                <a:srgbClr val="D0B6FF"/>
              </a:gs>
            </a:gsLst>
            <a:lin ang="5400000"/>
          </a:gradFill>
          <a:ln w="13546" cap="flat" cmpd="sng">
            <a:solidFill>
              <a:srgbClr val="6335B6"/>
            </a:solidFill>
            <a:prstDash val="solid"/>
            <a:round/>
            <a:headEnd/>
            <a:tailEnd/>
          </a:ln>
          <a:effectLst>
            <a:outerShdw dist="20000" dir="5400000" algn="ctr" rotWithShape="0">
              <a:srgbClr val="000000">
                <a:alpha val="37999"/>
              </a:srgbClr>
            </a:outerShdw>
          </a:effectLst>
        </p:spPr>
        <p:txBody>
          <a:bodyPr lIns="72248" tIns="72248" rIns="72248" bIns="72248" anchor="ctr"/>
          <a:lstStyle/>
          <a:p>
            <a:endParaRPr lang="en-US">
              <a:solidFill>
                <a:srgbClr val="000000"/>
              </a:solidFill>
              <a:latin typeface="Arial" pitchFamily="34" charset="0"/>
              <a:cs typeface="Arial" pitchFamily="34" charset="0"/>
            </a:endParaRPr>
          </a:p>
        </p:txBody>
      </p:sp>
      <p:sp>
        <p:nvSpPr>
          <p:cNvPr id="58" name="Rectangle 7"/>
          <p:cNvSpPr>
            <a:spLocks/>
          </p:cNvSpPr>
          <p:nvPr/>
        </p:nvSpPr>
        <p:spPr bwMode="auto">
          <a:xfrm>
            <a:off x="3550270" y="2196163"/>
            <a:ext cx="1932955" cy="402818"/>
          </a:xfrm>
          <a:prstGeom prst="rect">
            <a:avLst/>
          </a:prstGeom>
          <a:noFill/>
          <a:ln w="12700" cap="flat" cmpd="sng">
            <a:noFill/>
            <a:prstDash val="solid"/>
            <a:miter lim="0"/>
            <a:headEnd/>
            <a:tailEnd/>
          </a:ln>
          <a:effectLst/>
        </p:spPr>
        <p:txBody>
          <a:bodyPr lIns="126435" tIns="0" rIns="126435" bIns="72248"/>
          <a:lstStyle/>
          <a:p>
            <a:pPr algn="ctr" defTabSz="914145"/>
            <a:r>
              <a:rPr lang="fr-FR" sz="1700" b="1" dirty="0" smtClean="0">
                <a:solidFill>
                  <a:srgbClr val="000000"/>
                </a:solidFill>
                <a:latin typeface="Verdana" pitchFamily="34" charset="0"/>
                <a:ea typeface="Verdana" pitchFamily="34" charset="0"/>
                <a:cs typeface="Verdana" pitchFamily="34" charset="0"/>
                <a:sym typeface="Verdana" pitchFamily="34" charset="0"/>
              </a:rPr>
              <a:t>Server </a:t>
            </a:r>
            <a:r>
              <a:rPr lang="fr-FR" sz="1700" b="1" dirty="0" err="1" smtClean="0">
                <a:solidFill>
                  <a:srgbClr val="000000"/>
                </a:solidFill>
                <a:latin typeface="Verdana" pitchFamily="34" charset="0"/>
                <a:ea typeface="Verdana" pitchFamily="34" charset="0"/>
                <a:cs typeface="Verdana" pitchFamily="34" charset="0"/>
                <a:sym typeface="Verdana" pitchFamily="34" charset="0"/>
              </a:rPr>
              <a:t>NICs</a:t>
            </a:r>
            <a:endParaRPr lang="fr-FR" dirty="0">
              <a:solidFill>
                <a:srgbClr val="000000"/>
              </a:solidFill>
              <a:latin typeface="Arial" pitchFamily="34" charset="0"/>
              <a:cs typeface="Arial" pitchFamily="34" charset="0"/>
            </a:endParaRPr>
          </a:p>
        </p:txBody>
      </p:sp>
      <p:grpSp>
        <p:nvGrpSpPr>
          <p:cNvPr id="7" name="Group 26"/>
          <p:cNvGrpSpPr>
            <a:grpSpLocks/>
          </p:cNvGrpSpPr>
          <p:nvPr/>
        </p:nvGrpSpPr>
        <p:grpSpPr bwMode="auto">
          <a:xfrm>
            <a:off x="4799707" y="2612768"/>
            <a:ext cx="755675" cy="817067"/>
            <a:chOff x="0" y="0"/>
            <a:chExt cx="85" cy="92"/>
          </a:xfrm>
        </p:grpSpPr>
        <p:pic>
          <p:nvPicPr>
            <p:cNvPr id="55" name="Picture 27" descr="image22.jpg">
              <a:hlinkClick r:id="rId12"/>
            </p:cNvPr>
            <p:cNvPicPr>
              <a:picLocks noChangeAspect="1"/>
            </p:cNvPicPr>
            <p:nvPr/>
          </p:nvPicPr>
          <p:blipFill>
            <a:blip r:embed="rId13" cstate="email"/>
            <a:srcRect/>
            <a:stretch>
              <a:fillRect/>
            </a:stretch>
          </p:blipFill>
          <p:spPr bwMode="auto">
            <a:xfrm>
              <a:off x="9" y="7"/>
              <a:ext cx="67" cy="67"/>
            </a:xfrm>
            <a:prstGeom prst="rect">
              <a:avLst/>
            </a:prstGeom>
            <a:noFill/>
            <a:ln w="9525" cap="flat" cmpd="sng">
              <a:noFill/>
              <a:prstDash val="solid"/>
              <a:round/>
              <a:headEnd/>
              <a:tailEnd/>
            </a:ln>
            <a:effectLst/>
          </p:spPr>
        </p:pic>
        <p:pic>
          <p:nvPicPr>
            <p:cNvPr id="56" name="Picture 28"/>
            <p:cNvPicPr>
              <a:picLocks noChangeAspect="1"/>
            </p:cNvPicPr>
            <p:nvPr/>
          </p:nvPicPr>
          <p:blipFill>
            <a:blip r:embed="rId14" cstate="screen"/>
            <a:srcRect/>
            <a:stretch>
              <a:fillRect/>
            </a:stretch>
          </p:blipFill>
          <p:spPr bwMode="auto">
            <a:xfrm>
              <a:off x="0" y="0"/>
              <a:ext cx="85" cy="92"/>
            </a:xfrm>
            <a:prstGeom prst="rect">
              <a:avLst/>
            </a:prstGeom>
            <a:noFill/>
            <a:ln w="12700" cap="rnd" cmpd="sng">
              <a:noFill/>
              <a:prstDash val="solid"/>
              <a:round/>
              <a:headEnd type="none" w="med" len="med"/>
              <a:tailEnd type="none" w="med" len="med"/>
            </a:ln>
            <a:effectLst/>
          </p:spPr>
        </p:pic>
      </p:grpSp>
      <p:grpSp>
        <p:nvGrpSpPr>
          <p:cNvPr id="8" name="Group 31"/>
          <p:cNvGrpSpPr>
            <a:grpSpLocks/>
          </p:cNvGrpSpPr>
          <p:nvPr/>
        </p:nvGrpSpPr>
        <p:grpSpPr bwMode="auto">
          <a:xfrm>
            <a:off x="3446734" y="2608096"/>
            <a:ext cx="1223681" cy="459147"/>
            <a:chOff x="0" y="0"/>
            <a:chExt cx="138" cy="52"/>
          </a:xfrm>
        </p:grpSpPr>
        <p:pic>
          <p:nvPicPr>
            <p:cNvPr id="53" name="Picture 32" descr="InsertedImage.jpg"/>
            <p:cNvPicPr>
              <a:picLocks noChangeAspect="1"/>
            </p:cNvPicPr>
            <p:nvPr/>
          </p:nvPicPr>
          <p:blipFill>
            <a:blip r:embed="rId15" cstate="email"/>
            <a:srcRect/>
            <a:stretch>
              <a:fillRect/>
            </a:stretch>
          </p:blipFill>
          <p:spPr bwMode="auto">
            <a:xfrm>
              <a:off x="9" y="7"/>
              <a:ext cx="120" cy="27"/>
            </a:xfrm>
            <a:prstGeom prst="rect">
              <a:avLst/>
            </a:prstGeom>
            <a:noFill/>
            <a:ln w="9525" cap="flat" cmpd="sng">
              <a:noFill/>
              <a:prstDash val="solid"/>
              <a:round/>
              <a:headEnd/>
              <a:tailEnd/>
            </a:ln>
            <a:effectLst/>
          </p:spPr>
        </p:pic>
        <p:pic>
          <p:nvPicPr>
            <p:cNvPr id="54" name="Picture 33"/>
            <p:cNvPicPr>
              <a:picLocks noChangeAspect="1"/>
            </p:cNvPicPr>
            <p:nvPr/>
          </p:nvPicPr>
          <p:blipFill>
            <a:blip r:embed="rId16" cstate="screen"/>
            <a:srcRect/>
            <a:stretch>
              <a:fillRect/>
            </a:stretch>
          </p:blipFill>
          <p:spPr bwMode="auto">
            <a:xfrm>
              <a:off x="0" y="0"/>
              <a:ext cx="138" cy="52"/>
            </a:xfrm>
            <a:prstGeom prst="rect">
              <a:avLst/>
            </a:prstGeom>
            <a:noFill/>
            <a:ln w="12700" cap="rnd" cmpd="sng">
              <a:noFill/>
              <a:prstDash val="solid"/>
              <a:round/>
              <a:headEnd type="none" w="med" len="med"/>
              <a:tailEnd type="none" w="med" len="med"/>
            </a:ln>
            <a:effectLst/>
          </p:spPr>
        </p:pic>
      </p:grpSp>
      <p:grpSp>
        <p:nvGrpSpPr>
          <p:cNvPr id="9" name="Groupe 58"/>
          <p:cNvGrpSpPr/>
          <p:nvPr/>
        </p:nvGrpSpPr>
        <p:grpSpPr>
          <a:xfrm>
            <a:off x="5934894" y="2179522"/>
            <a:ext cx="2309440" cy="2549426"/>
            <a:chOff x="8440738" y="3146425"/>
            <a:chExt cx="3284537" cy="3625850"/>
          </a:xfrm>
        </p:grpSpPr>
        <p:grpSp>
          <p:nvGrpSpPr>
            <p:cNvPr id="10" name="Group 57"/>
            <p:cNvGrpSpPr>
              <a:grpSpLocks/>
            </p:cNvGrpSpPr>
            <p:nvPr/>
          </p:nvGrpSpPr>
          <p:grpSpPr bwMode="auto">
            <a:xfrm>
              <a:off x="8440738" y="3146425"/>
              <a:ext cx="3284537" cy="3625850"/>
              <a:chOff x="0" y="0"/>
              <a:chExt cx="259" cy="286"/>
            </a:xfrm>
          </p:grpSpPr>
          <p:sp>
            <p:nvSpPr>
              <p:cNvPr id="70" name="AutoShape 58"/>
              <p:cNvSpPr>
                <a:spLocks/>
              </p:cNvSpPr>
              <p:nvPr/>
            </p:nvSpPr>
            <p:spPr bwMode="auto">
              <a:xfrm>
                <a:off x="0" y="0"/>
                <a:ext cx="259" cy="286"/>
              </a:xfrm>
              <a:prstGeom prst="roundRect">
                <a:avLst>
                  <a:gd name="adj" fmla="val 3995"/>
                </a:avLst>
              </a:prstGeom>
              <a:gradFill rotWithShape="0">
                <a:gsLst>
                  <a:gs pos="0">
                    <a:srgbClr val="F3ECFF"/>
                  </a:gs>
                  <a:gs pos="65001">
                    <a:srgbClr val="DECCFF"/>
                  </a:gs>
                  <a:gs pos="100000">
                    <a:srgbClr val="D0B6FF"/>
                  </a:gs>
                </a:gsLst>
                <a:lin ang="5400000"/>
              </a:gradFill>
              <a:ln w="13546" cap="flat" cmpd="sng">
                <a:solidFill>
                  <a:srgbClr val="6335B6"/>
                </a:solidFill>
                <a:prstDash val="solid"/>
                <a:round/>
                <a:headEnd/>
                <a:tailEnd/>
              </a:ln>
              <a:effectLst>
                <a:outerShdw dist="20000" dir="5400000" algn="ctr" rotWithShape="0">
                  <a:srgbClr val="000000">
                    <a:alpha val="37999"/>
                  </a:srgbClr>
                </a:outerShdw>
              </a:effectLst>
            </p:spPr>
            <p:txBody>
              <a:bodyPr lIns="72248" tIns="72248" rIns="72248" bIns="72248" anchor="ctr"/>
              <a:lstStyle/>
              <a:p>
                <a:endParaRPr lang="en-US">
                  <a:solidFill>
                    <a:srgbClr val="000000"/>
                  </a:solidFill>
                  <a:latin typeface="Arial" pitchFamily="34" charset="0"/>
                  <a:cs typeface="Arial" pitchFamily="34" charset="0"/>
                </a:endParaRPr>
              </a:p>
            </p:txBody>
          </p:sp>
          <p:sp>
            <p:nvSpPr>
              <p:cNvPr id="71" name="Rectangle 59"/>
              <p:cNvSpPr>
                <a:spLocks/>
              </p:cNvSpPr>
              <p:nvPr/>
            </p:nvSpPr>
            <p:spPr bwMode="auto">
              <a:xfrm>
                <a:off x="21" y="1"/>
                <a:ext cx="218" cy="58"/>
              </a:xfrm>
              <a:prstGeom prst="rect">
                <a:avLst/>
              </a:prstGeom>
              <a:noFill/>
              <a:ln w="12700" cap="flat" cmpd="sng">
                <a:noFill/>
                <a:prstDash val="solid"/>
                <a:miter lim="0"/>
                <a:headEnd/>
                <a:tailEnd/>
              </a:ln>
              <a:effectLst/>
            </p:spPr>
            <p:txBody>
              <a:bodyPr lIns="126435" tIns="0" rIns="126435" bIns="72248"/>
              <a:lstStyle/>
              <a:p>
                <a:pPr algn="ctr" defTabSz="914145"/>
                <a:r>
                  <a:rPr lang="fr-FR" sz="1700" b="1" dirty="0">
                    <a:solidFill>
                      <a:srgbClr val="000000"/>
                    </a:solidFill>
                    <a:latin typeface="Verdana" pitchFamily="34" charset="0"/>
                    <a:ea typeface="Verdana" pitchFamily="34" charset="0"/>
                    <a:cs typeface="Verdana" pitchFamily="34" charset="0"/>
                    <a:sym typeface="Verdana" pitchFamily="34" charset="0"/>
                  </a:rPr>
                  <a:t>Storage</a:t>
                </a:r>
                <a:endParaRPr lang="fr-FR" dirty="0">
                  <a:solidFill>
                    <a:srgbClr val="000000"/>
                  </a:solidFill>
                  <a:latin typeface="Arial" pitchFamily="34" charset="0"/>
                  <a:cs typeface="Arial" pitchFamily="34" charset="0"/>
                </a:endParaRPr>
              </a:p>
            </p:txBody>
          </p:sp>
        </p:grpSp>
        <p:grpSp>
          <p:nvGrpSpPr>
            <p:cNvPr id="11" name="Group 60"/>
            <p:cNvGrpSpPr>
              <a:grpSpLocks/>
            </p:cNvGrpSpPr>
            <p:nvPr/>
          </p:nvGrpSpPr>
          <p:grpSpPr bwMode="auto">
            <a:xfrm>
              <a:off x="8569325" y="3578225"/>
              <a:ext cx="1193800" cy="1409699"/>
              <a:chOff x="0" y="0"/>
              <a:chExt cx="95" cy="112"/>
            </a:xfrm>
          </p:grpSpPr>
          <p:pic>
            <p:nvPicPr>
              <p:cNvPr id="68" name="Picture 61" descr="image15.jpg">
                <a:hlinkClick r:id="rId17"/>
              </p:cNvPr>
              <p:cNvPicPr>
                <a:picLocks noChangeAspect="1"/>
              </p:cNvPicPr>
              <p:nvPr/>
            </p:nvPicPr>
            <p:blipFill>
              <a:blip r:embed="rId18" cstate="email"/>
              <a:srcRect/>
              <a:stretch>
                <a:fillRect/>
              </a:stretch>
            </p:blipFill>
            <p:spPr bwMode="auto">
              <a:xfrm>
                <a:off x="8" y="6"/>
                <a:ext cx="78" cy="88"/>
              </a:xfrm>
              <a:prstGeom prst="rect">
                <a:avLst/>
              </a:prstGeom>
              <a:noFill/>
              <a:ln w="9525" cap="flat" cmpd="sng">
                <a:noFill/>
                <a:prstDash val="solid"/>
                <a:round/>
                <a:headEnd/>
                <a:tailEnd/>
              </a:ln>
              <a:effectLst/>
            </p:spPr>
          </p:pic>
          <p:pic>
            <p:nvPicPr>
              <p:cNvPr id="69" name="Picture 62"/>
              <p:cNvPicPr>
                <a:picLocks noChangeAspect="1"/>
              </p:cNvPicPr>
              <p:nvPr/>
            </p:nvPicPr>
            <p:blipFill>
              <a:blip r:embed="rId19" cstate="screen"/>
              <a:srcRect/>
              <a:stretch>
                <a:fillRect/>
              </a:stretch>
            </p:blipFill>
            <p:spPr bwMode="auto">
              <a:xfrm>
                <a:off x="0" y="0"/>
                <a:ext cx="95" cy="112"/>
              </a:xfrm>
              <a:prstGeom prst="rect">
                <a:avLst/>
              </a:prstGeom>
              <a:noFill/>
              <a:ln w="12700" cap="rnd" cmpd="sng">
                <a:noFill/>
                <a:prstDash val="solid"/>
                <a:round/>
                <a:headEnd type="none" w="med" len="med"/>
                <a:tailEnd type="none" w="med" len="med"/>
              </a:ln>
              <a:effectLst/>
            </p:spPr>
          </p:pic>
        </p:grpSp>
        <p:grpSp>
          <p:nvGrpSpPr>
            <p:cNvPr id="12" name="Group 63"/>
            <p:cNvGrpSpPr>
              <a:grpSpLocks/>
            </p:cNvGrpSpPr>
            <p:nvPr/>
          </p:nvGrpSpPr>
          <p:grpSpPr bwMode="auto">
            <a:xfrm>
              <a:off x="8707438" y="5672138"/>
              <a:ext cx="2408237" cy="760412"/>
              <a:chOff x="0" y="0"/>
              <a:chExt cx="190" cy="60"/>
            </a:xfrm>
          </p:grpSpPr>
          <p:pic>
            <p:nvPicPr>
              <p:cNvPr id="66" name="Picture 64" descr="image24.jpg"/>
              <p:cNvPicPr>
                <a:picLocks noChangeAspect="1"/>
              </p:cNvPicPr>
              <p:nvPr/>
            </p:nvPicPr>
            <p:blipFill>
              <a:blip r:embed="rId20" cstate="email"/>
              <a:srcRect/>
              <a:stretch>
                <a:fillRect/>
              </a:stretch>
            </p:blipFill>
            <p:spPr bwMode="auto">
              <a:xfrm>
                <a:off x="9" y="6"/>
                <a:ext cx="172" cy="36"/>
              </a:xfrm>
              <a:prstGeom prst="rect">
                <a:avLst/>
              </a:prstGeom>
              <a:noFill/>
              <a:ln w="9525" cap="flat" cmpd="sng">
                <a:noFill/>
                <a:prstDash val="solid"/>
                <a:round/>
                <a:headEnd/>
                <a:tailEnd/>
              </a:ln>
              <a:effectLst/>
            </p:spPr>
          </p:pic>
          <p:pic>
            <p:nvPicPr>
              <p:cNvPr id="67" name="Picture 65"/>
              <p:cNvPicPr>
                <a:picLocks noChangeAspect="1"/>
              </p:cNvPicPr>
              <p:nvPr/>
            </p:nvPicPr>
            <p:blipFill>
              <a:blip r:embed="rId21" cstate="screen"/>
              <a:srcRect/>
              <a:stretch>
                <a:fillRect/>
              </a:stretch>
            </p:blipFill>
            <p:spPr bwMode="auto">
              <a:xfrm>
                <a:off x="0" y="0"/>
                <a:ext cx="190" cy="60"/>
              </a:xfrm>
              <a:prstGeom prst="rect">
                <a:avLst/>
              </a:prstGeom>
              <a:noFill/>
              <a:ln w="12700" cap="rnd" cmpd="sng">
                <a:noFill/>
                <a:prstDash val="solid"/>
                <a:round/>
                <a:headEnd type="none" w="med" len="med"/>
                <a:tailEnd type="none" w="med" len="med"/>
              </a:ln>
              <a:effectLst/>
            </p:spPr>
          </p:pic>
        </p:grpSp>
        <p:grpSp>
          <p:nvGrpSpPr>
            <p:cNvPr id="13" name="Group 66"/>
            <p:cNvGrpSpPr>
              <a:grpSpLocks/>
            </p:cNvGrpSpPr>
            <p:nvPr/>
          </p:nvGrpSpPr>
          <p:grpSpPr bwMode="auto">
            <a:xfrm>
              <a:off x="9864725" y="4402138"/>
              <a:ext cx="1763713" cy="1066800"/>
              <a:chOff x="0" y="0"/>
              <a:chExt cx="139" cy="85"/>
            </a:xfrm>
          </p:grpSpPr>
          <p:pic>
            <p:nvPicPr>
              <p:cNvPr id="64" name="Picture 67" descr="InsertedImage.jpg"/>
              <p:cNvPicPr>
                <a:picLocks noChangeAspect="1"/>
              </p:cNvPicPr>
              <p:nvPr/>
            </p:nvPicPr>
            <p:blipFill>
              <a:blip r:embed="rId22" cstate="email"/>
              <a:srcRect/>
              <a:stretch>
                <a:fillRect/>
              </a:stretch>
            </p:blipFill>
            <p:spPr bwMode="auto">
              <a:xfrm>
                <a:off x="8" y="7"/>
                <a:ext cx="122" cy="60"/>
              </a:xfrm>
              <a:prstGeom prst="rect">
                <a:avLst/>
              </a:prstGeom>
              <a:noFill/>
              <a:ln w="9525" cap="flat" cmpd="sng">
                <a:noFill/>
                <a:prstDash val="solid"/>
                <a:round/>
                <a:headEnd/>
                <a:tailEnd/>
              </a:ln>
              <a:effectLst/>
            </p:spPr>
          </p:pic>
          <p:pic>
            <p:nvPicPr>
              <p:cNvPr id="65" name="Picture 68"/>
              <p:cNvPicPr>
                <a:picLocks noChangeAspect="1"/>
              </p:cNvPicPr>
              <p:nvPr/>
            </p:nvPicPr>
            <p:blipFill>
              <a:blip r:embed="rId23" cstate="screen"/>
              <a:srcRect/>
              <a:stretch>
                <a:fillRect/>
              </a:stretch>
            </p:blipFill>
            <p:spPr bwMode="auto">
              <a:xfrm>
                <a:off x="0" y="0"/>
                <a:ext cx="139" cy="85"/>
              </a:xfrm>
              <a:prstGeom prst="rect">
                <a:avLst/>
              </a:prstGeom>
              <a:noFill/>
              <a:ln w="12700" cap="rnd" cmpd="sng">
                <a:noFill/>
                <a:prstDash val="solid"/>
                <a:round/>
                <a:headEnd type="none" w="med" len="med"/>
                <a:tailEnd type="none" w="med" len="med"/>
              </a:ln>
              <a:effectLst/>
            </p:spPr>
          </p:pic>
        </p:grpSp>
      </p:grpSp>
      <p:grpSp>
        <p:nvGrpSpPr>
          <p:cNvPr id="14" name="Groupe 71"/>
          <p:cNvGrpSpPr/>
          <p:nvPr/>
        </p:nvGrpSpPr>
        <p:grpSpPr>
          <a:xfrm>
            <a:off x="885156" y="1045452"/>
            <a:ext cx="7355830" cy="1062633"/>
            <a:chOff x="1258888" y="1533525"/>
            <a:chExt cx="10461625" cy="1511300"/>
          </a:xfrm>
        </p:grpSpPr>
        <p:grpSp>
          <p:nvGrpSpPr>
            <p:cNvPr id="15" name="Group 69"/>
            <p:cNvGrpSpPr>
              <a:grpSpLocks/>
            </p:cNvGrpSpPr>
            <p:nvPr/>
          </p:nvGrpSpPr>
          <p:grpSpPr bwMode="auto">
            <a:xfrm>
              <a:off x="1258888" y="1533525"/>
              <a:ext cx="10461625" cy="1511300"/>
              <a:chOff x="0" y="0"/>
              <a:chExt cx="824" cy="120"/>
            </a:xfrm>
          </p:grpSpPr>
          <p:sp>
            <p:nvSpPr>
              <p:cNvPr id="82" name="AutoShape 70"/>
              <p:cNvSpPr>
                <a:spLocks/>
              </p:cNvSpPr>
              <p:nvPr/>
            </p:nvSpPr>
            <p:spPr bwMode="auto">
              <a:xfrm>
                <a:off x="0" y="0"/>
                <a:ext cx="824" cy="120"/>
              </a:xfrm>
              <a:prstGeom prst="roundRect">
                <a:avLst>
                  <a:gd name="adj" fmla="val 8681"/>
                </a:avLst>
              </a:prstGeom>
              <a:gradFill rotWithShape="0">
                <a:gsLst>
                  <a:gs pos="0">
                    <a:srgbClr val="F3ECFF"/>
                  </a:gs>
                  <a:gs pos="65001">
                    <a:srgbClr val="DECCFF"/>
                  </a:gs>
                  <a:gs pos="100000">
                    <a:srgbClr val="D0B6FF"/>
                  </a:gs>
                </a:gsLst>
                <a:lin ang="5400000"/>
              </a:gradFill>
              <a:ln w="13546" cap="flat" cmpd="sng">
                <a:solidFill>
                  <a:srgbClr val="6335B6"/>
                </a:solidFill>
                <a:prstDash val="solid"/>
                <a:round/>
                <a:headEnd/>
                <a:tailEnd/>
              </a:ln>
              <a:effectLst>
                <a:outerShdw dist="20000" dir="5400000" algn="ctr" rotWithShape="0">
                  <a:srgbClr val="000000">
                    <a:alpha val="37999"/>
                  </a:srgbClr>
                </a:outerShdw>
              </a:effectLst>
            </p:spPr>
            <p:txBody>
              <a:bodyPr lIns="72248" tIns="72248" rIns="72248" bIns="72248" anchor="ctr"/>
              <a:lstStyle/>
              <a:p>
                <a:endParaRPr lang="en-US">
                  <a:solidFill>
                    <a:srgbClr val="000000"/>
                  </a:solidFill>
                  <a:latin typeface="Arial" pitchFamily="34" charset="0"/>
                  <a:cs typeface="Arial" pitchFamily="34" charset="0"/>
                </a:endParaRPr>
              </a:p>
            </p:txBody>
          </p:sp>
          <p:sp>
            <p:nvSpPr>
              <p:cNvPr id="83" name="Rectangle 71"/>
              <p:cNvSpPr>
                <a:spLocks/>
              </p:cNvSpPr>
              <p:nvPr/>
            </p:nvSpPr>
            <p:spPr bwMode="auto">
              <a:xfrm>
                <a:off x="41" y="48"/>
                <a:ext cx="218" cy="58"/>
              </a:xfrm>
              <a:prstGeom prst="rect">
                <a:avLst/>
              </a:prstGeom>
              <a:noFill/>
              <a:ln w="12700" cap="flat" cmpd="sng">
                <a:noFill/>
                <a:prstDash val="solid"/>
                <a:miter lim="0"/>
                <a:headEnd/>
                <a:tailEnd/>
              </a:ln>
              <a:effectLst/>
            </p:spPr>
            <p:txBody>
              <a:bodyPr lIns="126435" tIns="0" rIns="126435" bIns="72248"/>
              <a:lstStyle/>
              <a:p>
                <a:pPr defTabSz="914145"/>
                <a:r>
                  <a:rPr lang="fr-FR" sz="1700" b="1" dirty="0">
                    <a:solidFill>
                      <a:srgbClr val="000000"/>
                    </a:solidFill>
                    <a:latin typeface="Verdana" pitchFamily="34" charset="0"/>
                    <a:ea typeface="Verdana" pitchFamily="34" charset="0"/>
                    <a:cs typeface="Verdana" pitchFamily="34" charset="0"/>
                    <a:sym typeface="Verdana" pitchFamily="34" charset="0"/>
                  </a:rPr>
                  <a:t>Management</a:t>
                </a:r>
                <a:endParaRPr lang="fr-FR" dirty="0">
                  <a:solidFill>
                    <a:srgbClr val="000000"/>
                  </a:solidFill>
                  <a:latin typeface="Arial" pitchFamily="34" charset="0"/>
                  <a:cs typeface="Arial" pitchFamily="34" charset="0"/>
                </a:endParaRPr>
              </a:p>
            </p:txBody>
          </p:sp>
        </p:grpSp>
        <p:grpSp>
          <p:nvGrpSpPr>
            <p:cNvPr id="16" name="Group 72"/>
            <p:cNvGrpSpPr>
              <a:grpSpLocks/>
            </p:cNvGrpSpPr>
            <p:nvPr/>
          </p:nvGrpSpPr>
          <p:grpSpPr bwMode="auto">
            <a:xfrm>
              <a:off x="5878012" y="1795576"/>
              <a:ext cx="1924050" cy="1243012"/>
              <a:chOff x="12" y="-7"/>
              <a:chExt cx="152" cy="98"/>
            </a:xfrm>
          </p:grpSpPr>
          <p:sp>
            <p:nvSpPr>
              <p:cNvPr id="78" name="Rectangle 73"/>
              <p:cNvSpPr>
                <a:spLocks/>
              </p:cNvSpPr>
              <p:nvPr/>
            </p:nvSpPr>
            <p:spPr bwMode="auto">
              <a:xfrm>
                <a:off x="12" y="46"/>
                <a:ext cx="152" cy="45"/>
              </a:xfrm>
              <a:prstGeom prst="rect">
                <a:avLst/>
              </a:prstGeom>
              <a:noFill/>
              <a:ln w="12700" cap="flat" cmpd="sng">
                <a:noFill/>
                <a:prstDash val="solid"/>
                <a:miter lim="0"/>
                <a:headEnd/>
                <a:tailEnd/>
              </a:ln>
              <a:effectLst/>
            </p:spPr>
            <p:txBody>
              <a:bodyPr lIns="0" tIns="72248" rIns="0" bIns="162560"/>
              <a:lstStyle/>
              <a:p>
                <a:pPr defTabSz="914145">
                  <a:lnSpc>
                    <a:spcPct val="90000"/>
                  </a:lnSpc>
                  <a:spcBef>
                    <a:spcPts val="844"/>
                  </a:spcBef>
                </a:pPr>
                <a:r>
                  <a:rPr lang="fr-FR" sz="1200" b="1" dirty="0" err="1">
                    <a:solidFill>
                      <a:srgbClr val="000000"/>
                    </a:solidFill>
                    <a:latin typeface="Helvetica" charset="0"/>
                    <a:ea typeface="Helvetica" charset="0"/>
                    <a:cs typeface="Helvetica" charset="0"/>
                    <a:sym typeface="Helvetica" charset="0"/>
                  </a:rPr>
                  <a:t>Ionix</a:t>
                </a:r>
                <a:endParaRPr lang="fr-FR" dirty="0">
                  <a:solidFill>
                    <a:srgbClr val="000000"/>
                  </a:solidFill>
                  <a:latin typeface="Arial" pitchFamily="34" charset="0"/>
                  <a:cs typeface="Arial" pitchFamily="34" charset="0"/>
                </a:endParaRPr>
              </a:p>
            </p:txBody>
          </p:sp>
          <p:grpSp>
            <p:nvGrpSpPr>
              <p:cNvPr id="17" name="Group 74"/>
              <p:cNvGrpSpPr>
                <a:grpSpLocks/>
              </p:cNvGrpSpPr>
              <p:nvPr/>
            </p:nvGrpSpPr>
            <p:grpSpPr bwMode="auto">
              <a:xfrm>
                <a:off x="12" y="-7"/>
                <a:ext cx="127" cy="78"/>
                <a:chOff x="0" y="0"/>
                <a:chExt cx="127" cy="78"/>
              </a:xfrm>
            </p:grpSpPr>
            <p:pic>
              <p:nvPicPr>
                <p:cNvPr id="80" name="Picture 75" descr="InsertedImage.jpg"/>
                <p:cNvPicPr>
                  <a:picLocks noChangeAspect="1"/>
                </p:cNvPicPr>
                <p:nvPr/>
              </p:nvPicPr>
              <p:blipFill>
                <a:blip r:embed="rId24" cstate="email"/>
                <a:srcRect/>
                <a:stretch>
                  <a:fillRect/>
                </a:stretch>
              </p:blipFill>
              <p:spPr bwMode="auto">
                <a:xfrm>
                  <a:off x="9" y="7"/>
                  <a:ext cx="109" cy="53"/>
                </a:xfrm>
                <a:prstGeom prst="rect">
                  <a:avLst/>
                </a:prstGeom>
                <a:noFill/>
                <a:ln w="9525" cap="flat" cmpd="sng">
                  <a:noFill/>
                  <a:prstDash val="solid"/>
                  <a:round/>
                  <a:headEnd/>
                  <a:tailEnd/>
                </a:ln>
                <a:effectLst/>
              </p:spPr>
            </p:pic>
            <p:pic>
              <p:nvPicPr>
                <p:cNvPr id="81" name="Picture 76"/>
                <p:cNvPicPr>
                  <a:picLocks noChangeAspect="1"/>
                </p:cNvPicPr>
                <p:nvPr/>
              </p:nvPicPr>
              <p:blipFill>
                <a:blip r:embed="rId25" cstate="screen"/>
                <a:srcRect/>
                <a:stretch>
                  <a:fillRect/>
                </a:stretch>
              </p:blipFill>
              <p:spPr bwMode="auto">
                <a:xfrm>
                  <a:off x="0" y="0"/>
                  <a:ext cx="127" cy="78"/>
                </a:xfrm>
                <a:prstGeom prst="rect">
                  <a:avLst/>
                </a:prstGeom>
                <a:noFill/>
                <a:ln w="12700" cap="rnd" cmpd="sng">
                  <a:noFill/>
                  <a:prstDash val="solid"/>
                  <a:round/>
                  <a:headEnd type="none" w="med" len="med"/>
                  <a:tailEnd type="none" w="med" len="med"/>
                </a:ln>
                <a:effectLst/>
              </p:spPr>
            </p:pic>
          </p:grpSp>
        </p:grpSp>
        <p:grpSp>
          <p:nvGrpSpPr>
            <p:cNvPr id="18" name="Group 77"/>
            <p:cNvGrpSpPr>
              <a:grpSpLocks/>
            </p:cNvGrpSpPr>
            <p:nvPr/>
          </p:nvGrpSpPr>
          <p:grpSpPr bwMode="auto">
            <a:xfrm>
              <a:off x="9031288" y="1790700"/>
              <a:ext cx="1758950" cy="1082675"/>
              <a:chOff x="0" y="0"/>
              <a:chExt cx="139" cy="86"/>
            </a:xfrm>
          </p:grpSpPr>
          <p:pic>
            <p:nvPicPr>
              <p:cNvPr id="76" name="Picture 78" descr="InsertedImage.jpg"/>
              <p:cNvPicPr>
                <a:picLocks noChangeAspect="1"/>
              </p:cNvPicPr>
              <p:nvPr/>
            </p:nvPicPr>
            <p:blipFill>
              <a:blip r:embed="rId26" cstate="email"/>
              <a:srcRect/>
              <a:stretch>
                <a:fillRect/>
              </a:stretch>
            </p:blipFill>
            <p:spPr bwMode="auto">
              <a:xfrm>
                <a:off x="8" y="6"/>
                <a:ext cx="122" cy="62"/>
              </a:xfrm>
              <a:prstGeom prst="rect">
                <a:avLst/>
              </a:prstGeom>
              <a:noFill/>
              <a:ln w="9525" cap="flat" cmpd="sng">
                <a:noFill/>
                <a:prstDash val="solid"/>
                <a:round/>
                <a:headEnd/>
                <a:tailEnd/>
              </a:ln>
              <a:effectLst/>
            </p:spPr>
          </p:pic>
          <p:pic>
            <p:nvPicPr>
              <p:cNvPr id="77" name="Picture 79"/>
              <p:cNvPicPr>
                <a:picLocks noChangeAspect="1"/>
              </p:cNvPicPr>
              <p:nvPr/>
            </p:nvPicPr>
            <p:blipFill>
              <a:blip r:embed="rId27" cstate="screen"/>
              <a:srcRect/>
              <a:stretch>
                <a:fillRect/>
              </a:stretch>
            </p:blipFill>
            <p:spPr bwMode="auto">
              <a:xfrm>
                <a:off x="0" y="0"/>
                <a:ext cx="139" cy="86"/>
              </a:xfrm>
              <a:prstGeom prst="rect">
                <a:avLst/>
              </a:prstGeom>
              <a:noFill/>
              <a:ln w="12700" cap="rnd" cmpd="sng">
                <a:noFill/>
                <a:prstDash val="solid"/>
                <a:round/>
                <a:headEnd type="none" w="med" len="med"/>
                <a:tailEnd type="none" w="med" len="med"/>
              </a:ln>
              <a:effectLst/>
            </p:spPr>
          </p:pic>
        </p:grpSp>
      </p:grpSp>
      <p:grpSp>
        <p:nvGrpSpPr>
          <p:cNvPr id="19" name="Group 8"/>
          <p:cNvGrpSpPr>
            <a:grpSpLocks/>
          </p:cNvGrpSpPr>
          <p:nvPr/>
        </p:nvGrpSpPr>
        <p:grpSpPr bwMode="auto">
          <a:xfrm>
            <a:off x="897434" y="4742342"/>
            <a:ext cx="7348017" cy="1379693"/>
            <a:chOff x="0" y="0"/>
            <a:chExt cx="823" cy="155"/>
          </a:xfrm>
        </p:grpSpPr>
        <p:grpSp>
          <p:nvGrpSpPr>
            <p:cNvPr id="20" name="Group 9"/>
            <p:cNvGrpSpPr>
              <a:grpSpLocks/>
            </p:cNvGrpSpPr>
            <p:nvPr/>
          </p:nvGrpSpPr>
          <p:grpSpPr bwMode="auto">
            <a:xfrm>
              <a:off x="0" y="0"/>
              <a:ext cx="823" cy="155"/>
              <a:chOff x="0" y="0"/>
              <a:chExt cx="823" cy="155"/>
            </a:xfrm>
          </p:grpSpPr>
          <p:sp>
            <p:nvSpPr>
              <p:cNvPr id="93" name="AutoShape 10"/>
              <p:cNvSpPr>
                <a:spLocks/>
              </p:cNvSpPr>
              <p:nvPr/>
            </p:nvSpPr>
            <p:spPr bwMode="auto">
              <a:xfrm>
                <a:off x="0" y="3"/>
                <a:ext cx="823" cy="152"/>
              </a:xfrm>
              <a:prstGeom prst="roundRect">
                <a:avLst>
                  <a:gd name="adj" fmla="val 6204"/>
                </a:avLst>
              </a:prstGeom>
              <a:gradFill rotWithShape="0">
                <a:gsLst>
                  <a:gs pos="0">
                    <a:srgbClr val="FBF8F5"/>
                  </a:gs>
                  <a:gs pos="65001">
                    <a:srgbClr val="F4ECE5"/>
                  </a:gs>
                  <a:gs pos="100000">
                    <a:srgbClr val="EFE4D9"/>
                  </a:gs>
                </a:gsLst>
                <a:lin ang="5400000"/>
              </a:gradFill>
              <a:ln w="13546" cap="flat" cmpd="sng">
                <a:solidFill>
                  <a:srgbClr val="A7988B"/>
                </a:solidFill>
                <a:prstDash val="solid"/>
                <a:round/>
                <a:headEnd/>
                <a:tailEnd/>
              </a:ln>
              <a:effectLst>
                <a:outerShdw dist="20000" dir="5400000" algn="ctr" rotWithShape="0">
                  <a:srgbClr val="000000">
                    <a:alpha val="37999"/>
                  </a:srgbClr>
                </a:outerShdw>
              </a:effectLst>
            </p:spPr>
            <p:txBody>
              <a:bodyPr lIns="72248" tIns="72248" rIns="72248" bIns="72248" anchor="ctr"/>
              <a:lstStyle/>
              <a:p>
                <a:pPr defTabSz="583758"/>
                <a:r>
                  <a:rPr lang="fr-FR" sz="2400" dirty="0" err="1">
                    <a:solidFill>
                      <a:srgbClr val="FFFFFF"/>
                    </a:solidFill>
                    <a:latin typeface="Arial" pitchFamily="34" charset="0"/>
                    <a:cs typeface="Arial" pitchFamily="34" charset="0"/>
                  </a:rPr>
                  <a:t>Hh</a:t>
                </a:r>
                <a:endParaRPr lang="fr-FR" dirty="0">
                  <a:solidFill>
                    <a:srgbClr val="000000"/>
                  </a:solidFill>
                  <a:latin typeface="Arial" pitchFamily="34" charset="0"/>
                  <a:cs typeface="Arial" pitchFamily="34" charset="0"/>
                </a:endParaRPr>
              </a:p>
            </p:txBody>
          </p:sp>
          <p:sp>
            <p:nvSpPr>
              <p:cNvPr id="94" name="Rectangle 11"/>
              <p:cNvSpPr>
                <a:spLocks/>
              </p:cNvSpPr>
              <p:nvPr/>
            </p:nvSpPr>
            <p:spPr bwMode="auto">
              <a:xfrm>
                <a:off x="696" y="114"/>
                <a:ext cx="109" cy="33"/>
              </a:xfrm>
              <a:prstGeom prst="rect">
                <a:avLst/>
              </a:prstGeom>
              <a:noFill/>
              <a:ln w="12700" cap="flat" cmpd="sng">
                <a:noFill/>
                <a:prstDash val="solid"/>
                <a:miter lim="0"/>
                <a:headEnd/>
                <a:tailEnd/>
              </a:ln>
              <a:effectLst/>
            </p:spPr>
            <p:txBody>
              <a:bodyPr lIns="126435" tIns="72248" rIns="126435" bIns="72248"/>
              <a:lstStyle/>
              <a:p>
                <a:pPr defTabSz="914145">
                  <a:lnSpc>
                    <a:spcPct val="85000"/>
                  </a:lnSpc>
                </a:pPr>
                <a:r>
                  <a:rPr lang="fr-FR" sz="1100" dirty="0" err="1">
                    <a:solidFill>
                      <a:srgbClr val="000000"/>
                    </a:solidFill>
                    <a:latin typeface="Arial" pitchFamily="34" charset="0"/>
                    <a:cs typeface="Arial" pitchFamily="34" charset="0"/>
                    <a:sym typeface="Arial" pitchFamily="34" charset="0"/>
                  </a:rPr>
                  <a:t>iSCSI</a:t>
                </a:r>
                <a:r>
                  <a:rPr lang="fr-FR" sz="1100" dirty="0">
                    <a:solidFill>
                      <a:srgbClr val="000000"/>
                    </a:solidFill>
                    <a:latin typeface="Arial" pitchFamily="34" charset="0"/>
                    <a:cs typeface="Arial" pitchFamily="34" charset="0"/>
                    <a:sym typeface="Arial" pitchFamily="34" charset="0"/>
                  </a:rPr>
                  <a:t> </a:t>
                </a:r>
                <a:r>
                  <a:rPr lang="fr-FR" sz="1100" dirty="0" err="1">
                    <a:solidFill>
                      <a:srgbClr val="000000"/>
                    </a:solidFill>
                    <a:latin typeface="Arial" pitchFamily="34" charset="0"/>
                    <a:cs typeface="Arial" pitchFamily="34" charset="0"/>
                    <a:sym typeface="Arial" pitchFamily="34" charset="0"/>
                  </a:rPr>
                  <a:t>storage</a:t>
                </a:r>
                <a:endParaRPr lang="fr-FR" sz="2200" dirty="0">
                  <a:solidFill>
                    <a:srgbClr val="000000"/>
                  </a:solidFill>
                  <a:latin typeface="Arial" pitchFamily="34" charset="0"/>
                  <a:cs typeface="Arial" pitchFamily="34" charset="0"/>
                </a:endParaRPr>
              </a:p>
            </p:txBody>
          </p:sp>
          <p:pic>
            <p:nvPicPr>
              <p:cNvPr id="95" name="Picture 12" descr="image9.tif"/>
              <p:cNvPicPr>
                <a:picLocks noChangeAspect="1"/>
              </p:cNvPicPr>
              <p:nvPr/>
            </p:nvPicPr>
            <p:blipFill>
              <a:blip r:embed="rId28" cstate="screen"/>
              <a:srcRect/>
              <a:stretch>
                <a:fillRect/>
              </a:stretch>
            </p:blipFill>
            <p:spPr bwMode="auto">
              <a:xfrm>
                <a:off x="42" y="1"/>
                <a:ext cx="138" cy="137"/>
              </a:xfrm>
              <a:prstGeom prst="rect">
                <a:avLst/>
              </a:prstGeom>
              <a:noFill/>
              <a:ln w="12700" cap="flat" cmpd="sng">
                <a:noFill/>
                <a:prstDash val="solid"/>
                <a:miter lim="0"/>
                <a:headEnd type="none" w="med" len="med"/>
                <a:tailEnd type="none" w="med" len="med"/>
              </a:ln>
              <a:effectLst/>
            </p:spPr>
          </p:pic>
          <p:pic>
            <p:nvPicPr>
              <p:cNvPr id="96" name="Picture 13" descr="image10.tif"/>
              <p:cNvPicPr>
                <a:picLocks noChangeAspect="1"/>
              </p:cNvPicPr>
              <p:nvPr/>
            </p:nvPicPr>
            <p:blipFill>
              <a:blip r:embed="rId29" cstate="email"/>
              <a:srcRect/>
              <a:stretch>
                <a:fillRect/>
              </a:stretch>
            </p:blipFill>
            <p:spPr bwMode="auto">
              <a:xfrm>
                <a:off x="240" y="9"/>
                <a:ext cx="114" cy="114"/>
              </a:xfrm>
              <a:prstGeom prst="rect">
                <a:avLst/>
              </a:prstGeom>
              <a:noFill/>
              <a:ln w="12700" cap="flat" cmpd="sng">
                <a:noFill/>
                <a:prstDash val="solid"/>
                <a:miter lim="0"/>
                <a:headEnd type="none" w="med" len="med"/>
                <a:tailEnd type="none" w="med" len="med"/>
              </a:ln>
              <a:effectLst/>
            </p:spPr>
          </p:pic>
          <p:pic>
            <p:nvPicPr>
              <p:cNvPr id="97" name="Picture 14" descr="image11.tif"/>
              <p:cNvPicPr>
                <a:picLocks noChangeAspect="1"/>
              </p:cNvPicPr>
              <p:nvPr/>
            </p:nvPicPr>
            <p:blipFill>
              <a:blip r:embed="rId30" cstate="email"/>
              <a:srcRect/>
              <a:stretch>
                <a:fillRect/>
              </a:stretch>
            </p:blipFill>
            <p:spPr bwMode="auto">
              <a:xfrm>
                <a:off x="565" y="51"/>
                <a:ext cx="73" cy="73"/>
              </a:xfrm>
              <a:prstGeom prst="rect">
                <a:avLst/>
              </a:prstGeom>
              <a:noFill/>
              <a:ln w="12700" cap="flat" cmpd="sng">
                <a:noFill/>
                <a:prstDash val="solid"/>
                <a:miter lim="0"/>
                <a:headEnd type="none" w="med" len="med"/>
                <a:tailEnd type="none" w="med" len="med"/>
              </a:ln>
              <a:effectLst/>
            </p:spPr>
          </p:pic>
          <p:pic>
            <p:nvPicPr>
              <p:cNvPr id="98" name="Picture 15" descr="image10.tif"/>
              <p:cNvPicPr>
                <a:picLocks noChangeAspect="1"/>
              </p:cNvPicPr>
              <p:nvPr/>
            </p:nvPicPr>
            <p:blipFill>
              <a:blip r:embed="rId31" cstate="screen"/>
              <a:srcRect/>
              <a:stretch>
                <a:fillRect/>
              </a:stretch>
            </p:blipFill>
            <p:spPr bwMode="auto">
              <a:xfrm rot="5400000">
                <a:off x="400" y="12"/>
                <a:ext cx="72" cy="119"/>
              </a:xfrm>
              <a:prstGeom prst="rect">
                <a:avLst/>
              </a:prstGeom>
              <a:noFill/>
              <a:ln w="12700" cap="flat" cmpd="sng">
                <a:noFill/>
                <a:prstDash val="solid"/>
                <a:miter lim="0"/>
                <a:headEnd type="none" w="med" len="med"/>
                <a:tailEnd type="none" w="med" len="med"/>
              </a:ln>
              <a:effectLst/>
            </p:spPr>
          </p:pic>
          <p:pic>
            <p:nvPicPr>
              <p:cNvPr id="99" name="Picture 16" descr="image12.tif"/>
              <p:cNvPicPr>
                <a:picLocks noChangeAspect="1"/>
              </p:cNvPicPr>
              <p:nvPr/>
            </p:nvPicPr>
            <p:blipFill>
              <a:blip r:embed="rId32" cstate="screen"/>
              <a:srcRect/>
              <a:stretch>
                <a:fillRect/>
              </a:stretch>
            </p:blipFill>
            <p:spPr bwMode="auto">
              <a:xfrm>
                <a:off x="528" y="0"/>
                <a:ext cx="62" cy="62"/>
              </a:xfrm>
              <a:prstGeom prst="rect">
                <a:avLst/>
              </a:prstGeom>
              <a:noFill/>
              <a:ln w="12700" cap="flat" cmpd="sng">
                <a:noFill/>
                <a:prstDash val="solid"/>
                <a:miter lim="0"/>
                <a:headEnd type="none" w="med" len="med"/>
                <a:tailEnd type="none" w="med" len="med"/>
              </a:ln>
              <a:effectLst/>
            </p:spPr>
          </p:pic>
          <p:pic>
            <p:nvPicPr>
              <p:cNvPr id="100" name="Picture 17" descr="image12.tif"/>
              <p:cNvPicPr>
                <a:picLocks noChangeAspect="1"/>
              </p:cNvPicPr>
              <p:nvPr/>
            </p:nvPicPr>
            <p:blipFill>
              <a:blip r:embed="rId32" cstate="screen"/>
              <a:srcRect/>
              <a:stretch>
                <a:fillRect/>
              </a:stretch>
            </p:blipFill>
            <p:spPr bwMode="auto">
              <a:xfrm>
                <a:off x="603" y="0"/>
                <a:ext cx="63" cy="62"/>
              </a:xfrm>
              <a:prstGeom prst="rect">
                <a:avLst/>
              </a:prstGeom>
              <a:noFill/>
              <a:ln w="12700" cap="flat" cmpd="sng">
                <a:noFill/>
                <a:prstDash val="solid"/>
                <a:miter lim="0"/>
                <a:headEnd type="none" w="med" len="med"/>
                <a:tailEnd type="none" w="med" len="med"/>
              </a:ln>
              <a:effectLst/>
            </p:spPr>
          </p:pic>
          <p:pic>
            <p:nvPicPr>
              <p:cNvPr id="101" name="Picture 18" descr="image11.tif"/>
              <p:cNvPicPr>
                <a:picLocks noChangeAspect="1"/>
              </p:cNvPicPr>
              <p:nvPr/>
            </p:nvPicPr>
            <p:blipFill>
              <a:blip r:embed="rId30" cstate="email"/>
              <a:srcRect/>
              <a:stretch>
                <a:fillRect/>
              </a:stretch>
            </p:blipFill>
            <p:spPr bwMode="auto">
              <a:xfrm>
                <a:off x="710" y="31"/>
                <a:ext cx="73" cy="73"/>
              </a:xfrm>
              <a:prstGeom prst="rect">
                <a:avLst/>
              </a:prstGeom>
              <a:noFill/>
              <a:ln w="12700" cap="flat" cmpd="sng">
                <a:noFill/>
                <a:prstDash val="solid"/>
                <a:miter lim="0"/>
                <a:headEnd type="none" w="med" len="med"/>
                <a:tailEnd type="none" w="med" len="med"/>
              </a:ln>
              <a:effectLst/>
            </p:spPr>
          </p:pic>
        </p:grpSp>
        <p:grpSp>
          <p:nvGrpSpPr>
            <p:cNvPr id="21" name="Group 19"/>
            <p:cNvGrpSpPr>
              <a:grpSpLocks/>
            </p:cNvGrpSpPr>
            <p:nvPr/>
          </p:nvGrpSpPr>
          <p:grpSpPr bwMode="auto">
            <a:xfrm>
              <a:off x="12" y="14"/>
              <a:ext cx="679" cy="138"/>
              <a:chOff x="0" y="-1"/>
              <a:chExt cx="679" cy="138"/>
            </a:xfrm>
          </p:grpSpPr>
          <p:sp>
            <p:nvSpPr>
              <p:cNvPr id="87" name="Rectangle 20"/>
              <p:cNvSpPr>
                <a:spLocks/>
              </p:cNvSpPr>
              <p:nvPr/>
            </p:nvSpPr>
            <p:spPr bwMode="auto">
              <a:xfrm>
                <a:off x="208" y="100"/>
                <a:ext cx="164" cy="32"/>
              </a:xfrm>
              <a:prstGeom prst="rect">
                <a:avLst/>
              </a:prstGeom>
              <a:noFill/>
              <a:ln w="12700" cap="flat" cmpd="sng">
                <a:noFill/>
                <a:prstDash val="solid"/>
                <a:miter lim="0"/>
                <a:headEnd/>
                <a:tailEnd/>
              </a:ln>
              <a:effectLst/>
            </p:spPr>
            <p:txBody>
              <a:bodyPr lIns="126435" tIns="72248" rIns="126435" bIns="72248"/>
              <a:lstStyle/>
              <a:p>
                <a:pPr defTabSz="914145">
                  <a:lnSpc>
                    <a:spcPct val="85000"/>
                  </a:lnSpc>
                </a:pPr>
                <a:r>
                  <a:rPr lang="fr-FR" sz="1100" dirty="0">
                    <a:solidFill>
                      <a:srgbClr val="000000"/>
                    </a:solidFill>
                    <a:latin typeface="Arial" pitchFamily="34" charset="0"/>
                    <a:cs typeface="Arial" pitchFamily="34" charset="0"/>
                    <a:sym typeface="Arial" pitchFamily="34" charset="0"/>
                  </a:rPr>
                  <a:t>Rack </a:t>
                </a:r>
                <a:r>
                  <a:rPr lang="fr-FR" sz="1100" dirty="0" err="1">
                    <a:solidFill>
                      <a:srgbClr val="000000"/>
                    </a:solidFill>
                    <a:latin typeface="Arial" pitchFamily="34" charset="0"/>
                    <a:cs typeface="Arial" pitchFamily="34" charset="0"/>
                    <a:sym typeface="Arial" pitchFamily="34" charset="0"/>
                  </a:rPr>
                  <a:t>Mounted</a:t>
                </a:r>
                <a:r>
                  <a:rPr lang="fr-FR" sz="1100" dirty="0">
                    <a:solidFill>
                      <a:srgbClr val="000000"/>
                    </a:solidFill>
                    <a:latin typeface="Arial" pitchFamily="34" charset="0"/>
                    <a:cs typeface="Arial" pitchFamily="34" charset="0"/>
                    <a:sym typeface="Arial" pitchFamily="34" charset="0"/>
                  </a:rPr>
                  <a:t> servers</a:t>
                </a:r>
                <a:endParaRPr lang="fr-FR" sz="2200" dirty="0">
                  <a:solidFill>
                    <a:srgbClr val="000000"/>
                  </a:solidFill>
                  <a:latin typeface="Arial" pitchFamily="34" charset="0"/>
                  <a:cs typeface="Arial" pitchFamily="34" charset="0"/>
                </a:endParaRPr>
              </a:p>
            </p:txBody>
          </p:sp>
          <p:sp>
            <p:nvSpPr>
              <p:cNvPr id="88" name="Rectangle 21"/>
              <p:cNvSpPr>
                <a:spLocks/>
              </p:cNvSpPr>
              <p:nvPr/>
            </p:nvSpPr>
            <p:spPr bwMode="auto">
              <a:xfrm>
                <a:off x="382" y="100"/>
                <a:ext cx="107" cy="32"/>
              </a:xfrm>
              <a:prstGeom prst="rect">
                <a:avLst/>
              </a:prstGeom>
              <a:noFill/>
              <a:ln w="12700" cap="flat" cmpd="sng">
                <a:noFill/>
                <a:prstDash val="solid"/>
                <a:miter lim="0"/>
                <a:headEnd/>
                <a:tailEnd/>
              </a:ln>
              <a:effectLst/>
            </p:spPr>
            <p:txBody>
              <a:bodyPr lIns="126435" tIns="72248" rIns="126435" bIns="72248"/>
              <a:lstStyle/>
              <a:p>
                <a:pPr defTabSz="914145">
                  <a:lnSpc>
                    <a:spcPct val="85000"/>
                  </a:lnSpc>
                </a:pPr>
                <a:r>
                  <a:rPr lang="fr-FR" sz="1100" dirty="0" err="1">
                    <a:solidFill>
                      <a:srgbClr val="000000"/>
                    </a:solidFill>
                    <a:latin typeface="Arial" pitchFamily="34" charset="0"/>
                    <a:cs typeface="Arial" pitchFamily="34" charset="0"/>
                    <a:sym typeface="Arial" pitchFamily="34" charset="0"/>
                  </a:rPr>
                  <a:t>Blade</a:t>
                </a:r>
                <a:r>
                  <a:rPr lang="fr-FR" sz="1100" dirty="0">
                    <a:solidFill>
                      <a:srgbClr val="000000"/>
                    </a:solidFill>
                    <a:latin typeface="Arial" pitchFamily="34" charset="0"/>
                    <a:cs typeface="Arial" pitchFamily="34" charset="0"/>
                    <a:sym typeface="Arial" pitchFamily="34" charset="0"/>
                  </a:rPr>
                  <a:t> servers</a:t>
                </a:r>
                <a:endParaRPr lang="fr-FR" sz="2200" dirty="0">
                  <a:solidFill>
                    <a:srgbClr val="000000"/>
                  </a:solidFill>
                  <a:latin typeface="Arial" pitchFamily="34" charset="0"/>
                  <a:cs typeface="Arial" pitchFamily="34" charset="0"/>
                </a:endParaRPr>
              </a:p>
            </p:txBody>
          </p:sp>
          <p:sp>
            <p:nvSpPr>
              <p:cNvPr id="89" name="Rectangle 22"/>
              <p:cNvSpPr>
                <a:spLocks/>
              </p:cNvSpPr>
              <p:nvPr/>
            </p:nvSpPr>
            <p:spPr bwMode="auto">
              <a:xfrm>
                <a:off x="0" y="105"/>
                <a:ext cx="222" cy="32"/>
              </a:xfrm>
              <a:prstGeom prst="rect">
                <a:avLst/>
              </a:prstGeom>
              <a:noFill/>
              <a:ln w="12700" cap="flat" cmpd="sng">
                <a:noFill/>
                <a:prstDash val="solid"/>
                <a:miter lim="0"/>
                <a:headEnd/>
                <a:tailEnd/>
              </a:ln>
              <a:effectLst/>
            </p:spPr>
            <p:txBody>
              <a:bodyPr lIns="126435" tIns="72248" rIns="126435" bIns="72248"/>
              <a:lstStyle/>
              <a:p>
                <a:pPr defTabSz="914145">
                  <a:lnSpc>
                    <a:spcPct val="90000"/>
                  </a:lnSpc>
                </a:pPr>
                <a:r>
                  <a:rPr lang="fr-FR" sz="1100" dirty="0">
                    <a:solidFill>
                      <a:srgbClr val="000000"/>
                    </a:solidFill>
                    <a:latin typeface="Arial" pitchFamily="34" charset="0"/>
                    <a:cs typeface="Arial" pitchFamily="34" charset="0"/>
                    <a:sym typeface="Arial" pitchFamily="34" charset="0"/>
                  </a:rPr>
                  <a:t>Data Center </a:t>
                </a:r>
                <a:r>
                  <a:rPr lang="fr-FR" sz="1100" dirty="0" err="1">
                    <a:solidFill>
                      <a:srgbClr val="000000"/>
                    </a:solidFill>
                    <a:latin typeface="Arial" pitchFamily="34" charset="0"/>
                    <a:cs typeface="Arial" pitchFamily="34" charset="0"/>
                    <a:sym typeface="Arial" pitchFamily="34" charset="0"/>
                  </a:rPr>
                  <a:t>Hypervisor</a:t>
                </a:r>
                <a:endParaRPr lang="fr-FR" sz="2200" dirty="0">
                  <a:solidFill>
                    <a:srgbClr val="000000"/>
                  </a:solidFill>
                  <a:latin typeface="Arial" pitchFamily="34" charset="0"/>
                  <a:cs typeface="Arial" pitchFamily="34" charset="0"/>
                </a:endParaRPr>
              </a:p>
            </p:txBody>
          </p:sp>
          <p:sp>
            <p:nvSpPr>
              <p:cNvPr id="90" name="Rectangle 23"/>
              <p:cNvSpPr>
                <a:spLocks/>
              </p:cNvSpPr>
              <p:nvPr/>
            </p:nvSpPr>
            <p:spPr bwMode="auto">
              <a:xfrm>
                <a:off x="523" y="100"/>
                <a:ext cx="156" cy="32"/>
              </a:xfrm>
              <a:prstGeom prst="rect">
                <a:avLst/>
              </a:prstGeom>
              <a:noFill/>
              <a:ln w="12700" cap="flat" cmpd="sng">
                <a:noFill/>
                <a:prstDash val="solid"/>
                <a:miter lim="0"/>
                <a:headEnd/>
                <a:tailEnd/>
              </a:ln>
              <a:effectLst/>
            </p:spPr>
            <p:txBody>
              <a:bodyPr lIns="126435" tIns="72248" rIns="126435" bIns="72248"/>
              <a:lstStyle/>
              <a:p>
                <a:pPr defTabSz="914145">
                  <a:lnSpc>
                    <a:spcPct val="85000"/>
                  </a:lnSpc>
                </a:pPr>
                <a:r>
                  <a:rPr lang="fr-FR" sz="1100" dirty="0" err="1">
                    <a:solidFill>
                      <a:srgbClr val="000000"/>
                    </a:solidFill>
                    <a:latin typeface="Arial" pitchFamily="34" charset="0"/>
                    <a:cs typeface="Arial" pitchFamily="34" charset="0"/>
                    <a:sym typeface="Arial" pitchFamily="34" charset="0"/>
                  </a:rPr>
                  <a:t>Fiber</a:t>
                </a:r>
                <a:r>
                  <a:rPr lang="fr-FR" sz="1100" dirty="0">
                    <a:solidFill>
                      <a:srgbClr val="000000"/>
                    </a:solidFill>
                    <a:latin typeface="Arial" pitchFamily="34" charset="0"/>
                    <a:cs typeface="Arial" pitchFamily="34" charset="0"/>
                    <a:sym typeface="Arial" pitchFamily="34" charset="0"/>
                  </a:rPr>
                  <a:t> </a:t>
                </a:r>
                <a:r>
                  <a:rPr lang="fr-FR" sz="1100" dirty="0" smtClean="0">
                    <a:solidFill>
                      <a:srgbClr val="000000"/>
                    </a:solidFill>
                    <a:latin typeface="Arial" pitchFamily="34" charset="0"/>
                    <a:cs typeface="Arial" pitchFamily="34" charset="0"/>
                    <a:sym typeface="Arial" pitchFamily="34" charset="0"/>
                  </a:rPr>
                  <a:t>Channel </a:t>
                </a:r>
                <a:r>
                  <a:rPr lang="fr-FR" sz="1100" dirty="0">
                    <a:solidFill>
                      <a:srgbClr val="000000"/>
                    </a:solidFill>
                    <a:latin typeface="Arial" pitchFamily="34" charset="0"/>
                    <a:cs typeface="Arial" pitchFamily="34" charset="0"/>
                    <a:sym typeface="Arial" pitchFamily="34" charset="0"/>
                  </a:rPr>
                  <a:t>Storage</a:t>
                </a:r>
                <a:endParaRPr lang="fr-FR" sz="2200" dirty="0">
                  <a:solidFill>
                    <a:srgbClr val="000000"/>
                  </a:solidFill>
                  <a:latin typeface="Arial" pitchFamily="34" charset="0"/>
                  <a:cs typeface="Arial" pitchFamily="34" charset="0"/>
                </a:endParaRPr>
              </a:p>
            </p:txBody>
          </p:sp>
          <p:sp>
            <p:nvSpPr>
              <p:cNvPr id="91" name="Line 24"/>
              <p:cNvSpPr>
                <a:spLocks noChangeShapeType="1"/>
              </p:cNvSpPr>
              <p:nvPr/>
            </p:nvSpPr>
            <p:spPr bwMode="auto">
              <a:xfrm>
                <a:off x="202" y="0"/>
                <a:ext cx="1" cy="129"/>
              </a:xfrm>
              <a:prstGeom prst="line">
                <a:avLst/>
              </a:prstGeom>
              <a:noFill/>
              <a:ln w="13546" cap="flat" cmpd="sng">
                <a:solidFill>
                  <a:srgbClr val="A7988B"/>
                </a:solidFill>
                <a:prstDash val="solid"/>
                <a:round/>
                <a:headEnd/>
                <a:tailEnd/>
              </a:ln>
              <a:effectLst/>
            </p:spPr>
            <p:txBody>
              <a:bodyPr/>
              <a:lstStyle/>
              <a:p>
                <a:endParaRPr lang="en-US">
                  <a:solidFill>
                    <a:srgbClr val="000000"/>
                  </a:solidFill>
                  <a:latin typeface="Arial" pitchFamily="34" charset="0"/>
                  <a:cs typeface="Arial" pitchFamily="34" charset="0"/>
                </a:endParaRPr>
              </a:p>
            </p:txBody>
          </p:sp>
          <p:sp>
            <p:nvSpPr>
              <p:cNvPr id="92" name="Line 25"/>
              <p:cNvSpPr>
                <a:spLocks noChangeShapeType="1"/>
              </p:cNvSpPr>
              <p:nvPr/>
            </p:nvSpPr>
            <p:spPr bwMode="auto">
              <a:xfrm>
                <a:off x="509" y="-1"/>
                <a:ext cx="1" cy="130"/>
              </a:xfrm>
              <a:prstGeom prst="line">
                <a:avLst/>
              </a:prstGeom>
              <a:noFill/>
              <a:ln w="13546" cap="flat" cmpd="sng">
                <a:solidFill>
                  <a:srgbClr val="A7988B"/>
                </a:solidFill>
                <a:prstDash val="solid"/>
                <a:round/>
                <a:headEnd/>
                <a:tailEnd/>
              </a:ln>
              <a:effectLst/>
            </p:spPr>
            <p:txBody>
              <a:bodyPr/>
              <a:lstStyle/>
              <a:p>
                <a:endParaRPr lang="en-US">
                  <a:solidFill>
                    <a:srgbClr val="000000"/>
                  </a:solidFill>
                  <a:latin typeface="Arial" pitchFamily="34" charset="0"/>
                  <a:cs typeface="Arial" pitchFamily="34" charset="0"/>
                </a:endParaRPr>
              </a:p>
            </p:txBody>
          </p:sp>
        </p:grpSp>
      </p:grpSp>
      <p:sp>
        <p:nvSpPr>
          <p:cNvPr id="79" name="Rectangle 7"/>
          <p:cNvSpPr>
            <a:spLocks/>
          </p:cNvSpPr>
          <p:nvPr/>
        </p:nvSpPr>
        <p:spPr bwMode="auto">
          <a:xfrm>
            <a:off x="3389934" y="3539019"/>
            <a:ext cx="2253630" cy="394660"/>
          </a:xfrm>
          <a:prstGeom prst="rect">
            <a:avLst/>
          </a:prstGeom>
          <a:noFill/>
          <a:ln w="12700" cap="flat" cmpd="sng">
            <a:noFill/>
            <a:prstDash val="solid"/>
            <a:miter lim="0"/>
            <a:headEnd/>
            <a:tailEnd/>
          </a:ln>
          <a:effectLst/>
        </p:spPr>
        <p:txBody>
          <a:bodyPr lIns="126435" tIns="0" rIns="126435" bIns="72248"/>
          <a:lstStyle/>
          <a:p>
            <a:pPr algn="ctr" defTabSz="914145"/>
            <a:r>
              <a:rPr lang="en-US" sz="1200" b="1" smtClean="0">
                <a:solidFill>
                  <a:srgbClr val="000000"/>
                </a:solidFill>
                <a:latin typeface="Verdana" pitchFamily="34" charset="0"/>
                <a:cs typeface="Arial" pitchFamily="34" charset="0"/>
                <a:sym typeface="Verdana" pitchFamily="34" charset="0"/>
              </a:rPr>
              <a:t>Virtual Desktop, ADC, WAN Optimization</a:t>
            </a:r>
            <a:endParaRPr lang="en-US" sz="1200">
              <a:solidFill>
                <a:srgbClr val="000000"/>
              </a:solidFill>
              <a:latin typeface="Arial" pitchFamily="34" charset="0"/>
              <a:cs typeface="Arial" pitchFamily="34" charset="0"/>
            </a:endParaRPr>
          </a:p>
        </p:txBody>
      </p:sp>
      <p:pic>
        <p:nvPicPr>
          <p:cNvPr id="75" name="Picture 2" descr="D:\Documents and Settings\cgrossne\Desktop\Citrix_RGB.gif"/>
          <p:cNvPicPr>
            <a:picLocks noChangeAspect="1" noChangeArrowheads="1"/>
          </p:cNvPicPr>
          <p:nvPr/>
        </p:nvPicPr>
        <p:blipFill>
          <a:blip r:embed="rId33" cstate="email"/>
          <a:srcRect/>
          <a:stretch>
            <a:fillRect/>
          </a:stretch>
        </p:blipFill>
        <p:spPr bwMode="auto">
          <a:xfrm>
            <a:off x="3914878" y="4044443"/>
            <a:ext cx="1137118" cy="445636"/>
          </a:xfrm>
          <a:prstGeom prst="rect">
            <a:avLst/>
          </a:prstGeom>
          <a:noFill/>
        </p:spPr>
      </p:pic>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7185" y="1207621"/>
            <a:ext cx="6036530" cy="5017912"/>
          </a:xfrm>
        </p:spPr>
        <p:txBody>
          <a:bodyPr/>
          <a:lstStyle/>
          <a:p>
            <a:pPr>
              <a:spcBef>
                <a:spcPts val="600"/>
              </a:spcBef>
              <a:spcAft>
                <a:spcPts val="300"/>
              </a:spcAft>
            </a:pPr>
            <a:r>
              <a:rPr lang="en-US" dirty="0" smtClean="0"/>
              <a:t>Unmatched scalability &amp; performance</a:t>
            </a:r>
          </a:p>
          <a:p>
            <a:pPr lvl="1">
              <a:spcBef>
                <a:spcPts val="0"/>
              </a:spcBef>
              <a:spcAft>
                <a:spcPts val="300"/>
              </a:spcAft>
            </a:pPr>
            <a:r>
              <a:rPr lang="en-US" dirty="0" smtClean="0"/>
              <a:t>From 100’s to over 10,000 server facing ports</a:t>
            </a:r>
          </a:p>
          <a:p>
            <a:pPr lvl="1">
              <a:spcBef>
                <a:spcPts val="0"/>
              </a:spcBef>
              <a:spcAft>
                <a:spcPts val="300"/>
              </a:spcAft>
            </a:pPr>
            <a:r>
              <a:rPr lang="en-US" dirty="0" smtClean="0"/>
              <a:t>Low latency server to server traffic (5µs)</a:t>
            </a:r>
          </a:p>
          <a:p>
            <a:pPr lvl="1">
              <a:spcBef>
                <a:spcPts val="200"/>
              </a:spcBef>
            </a:pPr>
            <a:r>
              <a:rPr lang="en-US" dirty="0" smtClean="0"/>
              <a:t>High bandwidth (40GigE)</a:t>
            </a:r>
          </a:p>
          <a:p>
            <a:pPr>
              <a:spcAft>
                <a:spcPts val="300"/>
              </a:spcAft>
            </a:pPr>
            <a:r>
              <a:rPr lang="en-US" dirty="0" smtClean="0"/>
              <a:t>Market leading return on investment</a:t>
            </a:r>
          </a:p>
          <a:p>
            <a:pPr lvl="1">
              <a:spcBef>
                <a:spcPts val="0"/>
              </a:spcBef>
            </a:pPr>
            <a:r>
              <a:rPr lang="en-US" dirty="0" smtClean="0"/>
              <a:t>Smallest capital and operation cost per server port</a:t>
            </a:r>
          </a:p>
          <a:p>
            <a:pPr>
              <a:spcAft>
                <a:spcPts val="300"/>
              </a:spcAft>
            </a:pPr>
            <a:r>
              <a:rPr lang="en-US" dirty="0" smtClean="0"/>
              <a:t>Provides low risk, linear cost option</a:t>
            </a:r>
          </a:p>
          <a:p>
            <a:pPr lvl="1">
              <a:spcBef>
                <a:spcPts val="0"/>
              </a:spcBef>
            </a:pPr>
            <a:r>
              <a:rPr lang="en-US" dirty="0" smtClean="0"/>
              <a:t>Can start with small single Pod deployment, no forklift</a:t>
            </a:r>
          </a:p>
          <a:p>
            <a:pPr>
              <a:spcAft>
                <a:spcPts val="300"/>
              </a:spcAft>
            </a:pPr>
            <a:r>
              <a:rPr lang="en-US" dirty="0" smtClean="0"/>
              <a:t>Provides elasticity for the data center</a:t>
            </a:r>
          </a:p>
          <a:p>
            <a:pPr lvl="1">
              <a:spcBef>
                <a:spcPts val="0"/>
              </a:spcBef>
              <a:spcAft>
                <a:spcPts val="300"/>
              </a:spcAft>
            </a:pPr>
            <a:r>
              <a:rPr lang="en-US" dirty="0" smtClean="0"/>
              <a:t>Automated VM mobility for balancing server workload</a:t>
            </a:r>
          </a:p>
          <a:p>
            <a:pPr lvl="1">
              <a:spcBef>
                <a:spcPts val="0"/>
              </a:spcBef>
            </a:pPr>
            <a:r>
              <a:rPr lang="en-US" dirty="0" smtClean="0"/>
              <a:t>Enables automated VM mobility between DC sites</a:t>
            </a:r>
          </a:p>
          <a:p>
            <a:pPr>
              <a:spcBef>
                <a:spcPts val="480"/>
              </a:spcBef>
              <a:spcAft>
                <a:spcPts val="300"/>
              </a:spcAft>
            </a:pPr>
            <a:r>
              <a:rPr lang="en-US" dirty="0" smtClean="0"/>
              <a:t>Provides choice of storage convergence </a:t>
            </a:r>
          </a:p>
          <a:p>
            <a:pPr>
              <a:spcBef>
                <a:spcPts val="480"/>
              </a:spcBef>
              <a:spcAft>
                <a:spcPts val="300"/>
              </a:spcAft>
            </a:pPr>
            <a:r>
              <a:rPr lang="en-US" dirty="0" smtClean="0"/>
              <a:t>Services specific to data center customers</a:t>
            </a:r>
          </a:p>
          <a:p>
            <a:pPr lvl="1"/>
            <a:endParaRPr lang="en-US" dirty="0"/>
          </a:p>
        </p:txBody>
      </p:sp>
      <p:sp>
        <p:nvSpPr>
          <p:cNvPr id="3" name="Title 2"/>
          <p:cNvSpPr>
            <a:spLocks noGrp="1"/>
          </p:cNvSpPr>
          <p:nvPr>
            <p:ph type="title"/>
          </p:nvPr>
        </p:nvSpPr>
        <p:spPr>
          <a:xfrm>
            <a:off x="247807" y="171110"/>
            <a:ext cx="8645237" cy="911126"/>
          </a:xfrm>
        </p:spPr>
        <p:txBody>
          <a:bodyPr>
            <a:normAutofit fontScale="90000"/>
          </a:bodyPr>
          <a:lstStyle/>
          <a:p>
            <a:pPr>
              <a:lnSpc>
                <a:spcPct val="100000"/>
              </a:lnSpc>
              <a:spcAft>
                <a:spcPts val="0"/>
              </a:spcAft>
            </a:pPr>
            <a:r>
              <a:rPr lang="en-US" sz="3100" dirty="0" smtClean="0">
                <a:solidFill>
                  <a:schemeClr val="tx1"/>
                </a:solidFill>
                <a:sym typeface="Trebuchet MS" pitchFamily="34" charset="0"/>
              </a:rPr>
              <a:t>Meeting Key Customer Requirements for 2012</a:t>
            </a:r>
            <a:r>
              <a:rPr lang="en-US" sz="2200" dirty="0" smtClean="0">
                <a:latin typeface="+mj-lt"/>
              </a:rPr>
              <a:t/>
            </a:r>
            <a:br>
              <a:rPr lang="en-US" sz="2200" dirty="0" smtClean="0">
                <a:latin typeface="+mj-lt"/>
              </a:rPr>
            </a:br>
            <a:r>
              <a:rPr lang="en-US" sz="1800" b="0" dirty="0" smtClean="0">
                <a:solidFill>
                  <a:schemeClr val="tx1">
                    <a:lumMod val="75000"/>
                    <a:lumOff val="25000"/>
                  </a:schemeClr>
                </a:solidFill>
                <a:ea typeface="+mj-ea"/>
                <a:cs typeface="+mj-cs"/>
              </a:rPr>
              <a:t>Provide Choice, Not Lock-in</a:t>
            </a:r>
            <a:endParaRPr lang="en-US" sz="1800" b="0" dirty="0">
              <a:solidFill>
                <a:schemeClr val="tx1">
                  <a:lumMod val="75000"/>
                  <a:lumOff val="25000"/>
                </a:schemeClr>
              </a:solidFill>
              <a:ea typeface="+mj-ea"/>
              <a:cs typeface="+mj-cs"/>
            </a:endParaRPr>
          </a:p>
        </p:txBody>
      </p:sp>
      <p:pic>
        <p:nvPicPr>
          <p:cNvPr id="4098" name="Picture 2"/>
          <p:cNvPicPr>
            <a:picLocks noChangeAspect="1" noChangeArrowheads="1"/>
          </p:cNvPicPr>
          <p:nvPr/>
        </p:nvPicPr>
        <p:blipFill>
          <a:blip r:embed="rId2" cstate="email"/>
          <a:srcRect/>
          <a:stretch>
            <a:fillRect/>
          </a:stretch>
        </p:blipFill>
        <p:spPr bwMode="auto">
          <a:xfrm>
            <a:off x="6618987" y="841247"/>
            <a:ext cx="1951130" cy="5334474"/>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62359" y="1231524"/>
            <a:ext cx="6796041" cy="5043896"/>
          </a:xfrm>
        </p:spPr>
        <p:txBody>
          <a:bodyPr>
            <a:normAutofit/>
          </a:bodyPr>
          <a:lstStyle/>
          <a:p>
            <a:pPr algn="ctr">
              <a:buNone/>
            </a:pPr>
            <a:r>
              <a:rPr lang="en-US" sz="2400" b="1" dirty="0" smtClean="0"/>
              <a:t>Analyst Feedback</a:t>
            </a:r>
            <a:endParaRPr lang="en-US" sz="2400" dirty="0" smtClean="0"/>
          </a:p>
          <a:p>
            <a:r>
              <a:rPr lang="en-US" sz="1800" dirty="0" smtClean="0"/>
              <a:t>I see some </a:t>
            </a:r>
            <a:r>
              <a:rPr lang="en-US" sz="1800" b="1" i="1" dirty="0" smtClean="0"/>
              <a:t>significant software improvement </a:t>
            </a:r>
            <a:r>
              <a:rPr lang="en-US" sz="1800" dirty="0" smtClean="0"/>
              <a:t>here...On </a:t>
            </a:r>
            <a:r>
              <a:rPr lang="en-US" sz="1800" b="1" i="1" dirty="0" smtClean="0"/>
              <a:t>Citrix</a:t>
            </a:r>
            <a:r>
              <a:rPr lang="en-US" sz="1800" b="1" dirty="0" smtClean="0"/>
              <a:t> </a:t>
            </a:r>
            <a:r>
              <a:rPr lang="en-US" sz="1800" dirty="0" smtClean="0"/>
              <a:t>partnership, there’s </a:t>
            </a:r>
            <a:r>
              <a:rPr lang="en-US" sz="1800" b="1" i="1" dirty="0" smtClean="0"/>
              <a:t>lots to gain for both </a:t>
            </a:r>
            <a:r>
              <a:rPr lang="en-US" sz="1800" dirty="0" smtClean="0"/>
              <a:t>sides.</a:t>
            </a:r>
          </a:p>
          <a:p>
            <a:r>
              <a:rPr lang="en-US" sz="1800" b="1" i="1" dirty="0" smtClean="0"/>
              <a:t>Great progress </a:t>
            </a:r>
            <a:r>
              <a:rPr lang="en-US" sz="1800" dirty="0" smtClean="0"/>
              <a:t>on winning </a:t>
            </a:r>
            <a:r>
              <a:rPr lang="en-US" sz="1800" b="1" i="1" dirty="0" smtClean="0"/>
              <a:t>customers</a:t>
            </a:r>
            <a:r>
              <a:rPr lang="en-US" sz="1800" dirty="0" smtClean="0"/>
              <a:t>….</a:t>
            </a:r>
            <a:r>
              <a:rPr lang="en-US" sz="1800" b="1" i="1" dirty="0" smtClean="0"/>
              <a:t>ALU-E</a:t>
            </a:r>
            <a:r>
              <a:rPr lang="en-US" sz="1800" i="1" dirty="0" smtClean="0"/>
              <a:t> </a:t>
            </a:r>
            <a:r>
              <a:rPr lang="en-US" sz="1800" dirty="0" smtClean="0"/>
              <a:t>has a </a:t>
            </a:r>
            <a:r>
              <a:rPr lang="en-US" sz="1800" b="1" i="1" dirty="0" smtClean="0"/>
              <a:t>true ‘fabric’…tremendous progress </a:t>
            </a:r>
            <a:r>
              <a:rPr lang="en-US" sz="1800" dirty="0" smtClean="0"/>
              <a:t>in </a:t>
            </a:r>
            <a:r>
              <a:rPr lang="en-US" sz="1800" b="1" i="1" dirty="0" smtClean="0"/>
              <a:t>a short time</a:t>
            </a:r>
            <a:r>
              <a:rPr lang="en-US" sz="1800" dirty="0" smtClean="0"/>
              <a:t>. </a:t>
            </a:r>
            <a:r>
              <a:rPr lang="en-US" sz="1800" b="1" i="1" dirty="0" smtClean="0"/>
              <a:t>ALU-E</a:t>
            </a:r>
            <a:r>
              <a:rPr lang="en-US" sz="1800" dirty="0" smtClean="0"/>
              <a:t> has a </a:t>
            </a:r>
            <a:r>
              <a:rPr lang="en-US" sz="1800" b="1" i="1" dirty="0" smtClean="0"/>
              <a:t>definite advantage with </a:t>
            </a:r>
            <a:r>
              <a:rPr lang="en-US" sz="1800" dirty="0" smtClean="0"/>
              <a:t>these </a:t>
            </a:r>
            <a:r>
              <a:rPr lang="en-US" sz="1800" b="1" i="1" dirty="0" smtClean="0"/>
              <a:t>early wins</a:t>
            </a:r>
            <a:r>
              <a:rPr lang="en-US" sz="1800" i="1" dirty="0" smtClean="0"/>
              <a:t>...</a:t>
            </a:r>
            <a:r>
              <a:rPr lang="en-US" sz="1800" b="1" i="1" dirty="0" smtClean="0"/>
              <a:t>There isn't a real leader </a:t>
            </a:r>
            <a:r>
              <a:rPr lang="en-US" sz="1800" dirty="0" smtClean="0"/>
              <a:t>in the </a:t>
            </a:r>
            <a:r>
              <a:rPr lang="en-US" sz="1800" b="1" i="1" dirty="0" smtClean="0"/>
              <a:t>fabric market</a:t>
            </a:r>
            <a:r>
              <a:rPr lang="en-US" sz="1800" dirty="0" smtClean="0"/>
              <a:t>.</a:t>
            </a:r>
          </a:p>
          <a:p>
            <a:r>
              <a:rPr lang="en-US" sz="1800" dirty="0" smtClean="0"/>
              <a:t>As a </a:t>
            </a:r>
            <a:r>
              <a:rPr lang="en-US" sz="1800" b="1" i="1" dirty="0" smtClean="0"/>
              <a:t>technology company</a:t>
            </a:r>
            <a:r>
              <a:rPr lang="en-US" sz="1800" dirty="0" smtClean="0"/>
              <a:t>, you are </a:t>
            </a:r>
            <a:r>
              <a:rPr lang="en-US" sz="1800" b="1" i="1" dirty="0" smtClean="0"/>
              <a:t>kicking</a:t>
            </a:r>
            <a:r>
              <a:rPr lang="en-US" sz="1800" b="1" dirty="0" smtClean="0"/>
              <a:t> </a:t>
            </a:r>
            <a:r>
              <a:rPr lang="en-US" sz="1800" dirty="0" smtClean="0"/>
              <a:t>the </a:t>
            </a:r>
            <a:r>
              <a:rPr lang="en-US" sz="1800" b="1" i="1" dirty="0" smtClean="0"/>
              <a:t>butt</a:t>
            </a:r>
            <a:r>
              <a:rPr lang="en-US" sz="1800" b="1" dirty="0" smtClean="0"/>
              <a:t> </a:t>
            </a:r>
            <a:r>
              <a:rPr lang="en-US" sz="1800" dirty="0" smtClean="0"/>
              <a:t>of the </a:t>
            </a:r>
            <a:r>
              <a:rPr lang="en-US" sz="1800" b="1" i="1" dirty="0" smtClean="0"/>
              <a:t>others</a:t>
            </a:r>
            <a:r>
              <a:rPr lang="en-US" sz="1800" dirty="0" smtClean="0"/>
              <a:t>…This is </a:t>
            </a:r>
            <a:r>
              <a:rPr lang="en-US" sz="1800" b="1" i="1" dirty="0" smtClean="0"/>
              <a:t>one</a:t>
            </a:r>
            <a:r>
              <a:rPr lang="en-US" sz="1800" dirty="0" smtClean="0"/>
              <a:t> of the </a:t>
            </a:r>
            <a:r>
              <a:rPr lang="en-US" sz="1800" b="1" i="1" dirty="0" smtClean="0"/>
              <a:t>best solutions out there</a:t>
            </a:r>
            <a:r>
              <a:rPr lang="en-US" sz="1800" dirty="0" smtClean="0"/>
              <a:t>…. specs are tremendous…on </a:t>
            </a:r>
            <a:r>
              <a:rPr lang="en-US" sz="1800" b="1" i="1" dirty="0" smtClean="0"/>
              <a:t>cloud</a:t>
            </a:r>
            <a:r>
              <a:rPr lang="en-US" sz="1800" i="1" dirty="0" smtClean="0"/>
              <a:t> e</a:t>
            </a:r>
            <a:r>
              <a:rPr lang="en-US" sz="1800" dirty="0" smtClean="0"/>
              <a:t>nablement: “</a:t>
            </a:r>
            <a:r>
              <a:rPr lang="en-US" sz="1800" b="1" i="1" dirty="0" smtClean="0"/>
              <a:t>You guys </a:t>
            </a:r>
            <a:r>
              <a:rPr lang="en-US" sz="1800" dirty="0" smtClean="0"/>
              <a:t>are </a:t>
            </a:r>
            <a:r>
              <a:rPr lang="en-US" sz="1800" b="1" i="1" dirty="0" smtClean="0"/>
              <a:t>leading the pack.</a:t>
            </a:r>
            <a:endParaRPr lang="en-US" sz="1800" i="1" dirty="0" smtClean="0"/>
          </a:p>
          <a:p>
            <a:pPr lvl="0"/>
            <a:r>
              <a:rPr lang="en-US" sz="1800" dirty="0" smtClean="0"/>
              <a:t>Good </a:t>
            </a:r>
            <a:r>
              <a:rPr lang="en-US" sz="1800" b="1" i="1" dirty="0" smtClean="0"/>
              <a:t>proof points </a:t>
            </a:r>
            <a:r>
              <a:rPr lang="en-US" sz="1800" dirty="0" smtClean="0"/>
              <a:t>that </a:t>
            </a:r>
            <a:r>
              <a:rPr lang="en-US" b="1" i="1" dirty="0" smtClean="0"/>
              <a:t>ALU-E</a:t>
            </a:r>
            <a:r>
              <a:rPr lang="en-US" sz="1800" dirty="0" smtClean="0"/>
              <a:t> is </a:t>
            </a:r>
            <a:r>
              <a:rPr lang="en-US" sz="1800" b="1" i="1" dirty="0" smtClean="0"/>
              <a:t>continuing</a:t>
            </a:r>
            <a:r>
              <a:rPr lang="en-US" sz="1800" dirty="0" smtClean="0"/>
              <a:t> with its </a:t>
            </a:r>
            <a:r>
              <a:rPr lang="en-US" sz="1800" b="1" i="1" dirty="0" smtClean="0"/>
              <a:t>vision</a:t>
            </a:r>
            <a:r>
              <a:rPr lang="en-US" sz="1800" i="1" dirty="0" smtClean="0"/>
              <a:t>- </a:t>
            </a:r>
            <a:r>
              <a:rPr lang="en-US" sz="1800" b="1" i="1" dirty="0" smtClean="0"/>
              <a:t>ALU-E</a:t>
            </a:r>
            <a:r>
              <a:rPr lang="en-US" sz="1800" i="1" dirty="0" smtClean="0"/>
              <a:t> </a:t>
            </a:r>
            <a:r>
              <a:rPr lang="en-US" sz="1800" dirty="0" smtClean="0"/>
              <a:t>makes</a:t>
            </a:r>
            <a:r>
              <a:rPr lang="en-US" sz="1800" i="1" dirty="0" smtClean="0"/>
              <a:t> </a:t>
            </a:r>
            <a:r>
              <a:rPr lang="en-US" sz="1800" b="1" i="1" dirty="0" smtClean="0"/>
              <a:t>compelling case </a:t>
            </a:r>
            <a:r>
              <a:rPr lang="en-US" sz="1800" dirty="0" smtClean="0"/>
              <a:t>for </a:t>
            </a:r>
            <a:r>
              <a:rPr lang="en-US" sz="1800" b="1" i="1" dirty="0" smtClean="0"/>
              <a:t>SPB</a:t>
            </a:r>
            <a:r>
              <a:rPr lang="en-US" sz="1800" dirty="0" smtClean="0"/>
              <a:t> – </a:t>
            </a:r>
            <a:r>
              <a:rPr lang="en-US" sz="1800" b="1" i="1" dirty="0" smtClean="0"/>
              <a:t>exciting</a:t>
            </a:r>
            <a:r>
              <a:rPr lang="en-US" sz="1800" i="1" dirty="0" smtClean="0"/>
              <a:t> </a:t>
            </a:r>
            <a:r>
              <a:rPr lang="en-US" sz="1800" b="1" i="1" dirty="0" smtClean="0"/>
              <a:t>announcement</a:t>
            </a:r>
            <a:r>
              <a:rPr lang="en-US" sz="1800" i="1" dirty="0" smtClean="0"/>
              <a:t>  -  </a:t>
            </a:r>
            <a:r>
              <a:rPr lang="en-US" sz="1800" b="1" i="1" dirty="0" smtClean="0"/>
              <a:t>ALU-E</a:t>
            </a:r>
            <a:r>
              <a:rPr lang="en-US" sz="1800" i="1" dirty="0" smtClean="0"/>
              <a:t> </a:t>
            </a:r>
            <a:r>
              <a:rPr lang="en-US" sz="1800" dirty="0" smtClean="0"/>
              <a:t>has something </a:t>
            </a:r>
            <a:r>
              <a:rPr lang="en-US" sz="1800" b="1" i="1" dirty="0" smtClean="0"/>
              <a:t>unique</a:t>
            </a:r>
            <a:r>
              <a:rPr lang="en-US" sz="1800" dirty="0" smtClean="0"/>
              <a:t> with </a:t>
            </a:r>
            <a:r>
              <a:rPr lang="en-US" sz="1800" b="1" i="1" dirty="0" smtClean="0"/>
              <a:t>scalability  </a:t>
            </a:r>
            <a:r>
              <a:rPr lang="en-US" sz="1800" i="1" dirty="0" smtClean="0"/>
              <a:t>- </a:t>
            </a:r>
            <a:r>
              <a:rPr lang="en-US" sz="1800" b="1" i="1" dirty="0" smtClean="0"/>
              <a:t>40GigE</a:t>
            </a:r>
            <a:r>
              <a:rPr lang="en-US" sz="1800" i="1" dirty="0" smtClean="0"/>
              <a:t> </a:t>
            </a:r>
            <a:r>
              <a:rPr lang="en-US" sz="1800" dirty="0" smtClean="0"/>
              <a:t>important </a:t>
            </a:r>
            <a:r>
              <a:rPr lang="en-US" sz="1800" b="1" i="1" dirty="0" smtClean="0"/>
              <a:t>checkmark</a:t>
            </a:r>
          </a:p>
        </p:txBody>
      </p:sp>
      <p:sp>
        <p:nvSpPr>
          <p:cNvPr id="4" name="Title 3"/>
          <p:cNvSpPr>
            <a:spLocks noGrp="1"/>
          </p:cNvSpPr>
          <p:nvPr>
            <p:ph type="title"/>
          </p:nvPr>
        </p:nvSpPr>
        <p:spPr>
          <a:xfrm>
            <a:off x="192379" y="321397"/>
            <a:ext cx="8645237" cy="910127"/>
          </a:xfrm>
        </p:spPr>
        <p:txBody>
          <a:bodyPr>
            <a:normAutofit/>
          </a:bodyPr>
          <a:lstStyle/>
          <a:p>
            <a:r>
              <a:rPr lang="en-US" sz="2700" dirty="0" smtClean="0">
                <a:latin typeface="Tahoma" pitchFamily="34" charset="0"/>
                <a:sym typeface="Trebuchet MS" pitchFamily="34" charset="0"/>
              </a:rPr>
              <a:t>Established Leadership in Data Center Networks</a:t>
            </a:r>
            <a:r>
              <a:rPr lang="en-US" sz="2700" dirty="0" smtClean="0">
                <a:solidFill>
                  <a:schemeClr val="tx1">
                    <a:lumMod val="75000"/>
                    <a:lumOff val="25000"/>
                  </a:schemeClr>
                </a:solidFill>
                <a:sym typeface="Trebuchet MS" pitchFamily="34" charset="0"/>
              </a:rPr>
              <a:t> </a:t>
            </a:r>
            <a:endParaRPr lang="en-US" sz="2700" b="0" dirty="0">
              <a:solidFill>
                <a:schemeClr val="tx1">
                  <a:lumMod val="75000"/>
                  <a:lumOff val="25000"/>
                </a:schemeClr>
              </a:solidFill>
              <a:latin typeface="Tahoma" pitchFamily="34" charset="0"/>
            </a:endParaRPr>
          </a:p>
        </p:txBody>
      </p:sp>
      <p:pic>
        <p:nvPicPr>
          <p:cNvPr id="7" name="Picture 2"/>
          <p:cNvPicPr>
            <a:picLocks noChangeAspect="1" noChangeArrowheads="1"/>
          </p:cNvPicPr>
          <p:nvPr/>
        </p:nvPicPr>
        <p:blipFill>
          <a:blip r:embed="rId2" cstate="print"/>
          <a:srcRect l="14881" t="25393" r="72500" b="66355"/>
          <a:stretch>
            <a:fillRect/>
          </a:stretch>
        </p:blipFill>
        <p:spPr bwMode="auto">
          <a:xfrm>
            <a:off x="7353766" y="5101464"/>
            <a:ext cx="1538515" cy="628803"/>
          </a:xfrm>
          <a:prstGeom prst="rect">
            <a:avLst/>
          </a:prstGeom>
          <a:noFill/>
          <a:ln w="9525">
            <a:noFill/>
            <a:miter lim="800000"/>
            <a:headEnd/>
            <a:tailEnd/>
          </a:ln>
        </p:spPr>
      </p:pic>
      <p:pic>
        <p:nvPicPr>
          <p:cNvPr id="8" name="Picture 3" descr="D:\Documents and Settings\cgrossne\Desktop\logo-osyc-1.gif"/>
          <p:cNvPicPr>
            <a:picLocks noChangeAspect="1" noChangeArrowheads="1"/>
          </p:cNvPicPr>
          <p:nvPr/>
        </p:nvPicPr>
        <p:blipFill>
          <a:blip r:embed="rId3" cstate="print"/>
          <a:srcRect r="25905" b="30000"/>
          <a:stretch>
            <a:fillRect/>
          </a:stretch>
        </p:blipFill>
        <p:spPr bwMode="auto">
          <a:xfrm>
            <a:off x="7226714" y="1763487"/>
            <a:ext cx="1792618" cy="320040"/>
          </a:xfrm>
          <a:prstGeom prst="rect">
            <a:avLst/>
          </a:prstGeom>
          <a:noFill/>
        </p:spPr>
      </p:pic>
      <p:pic>
        <p:nvPicPr>
          <p:cNvPr id="10" name="Picture 5" descr="D:\Documents and Settings\cgrossne\Desktop\DG.gif"/>
          <p:cNvPicPr>
            <a:picLocks noChangeAspect="1" noChangeArrowheads="1"/>
          </p:cNvPicPr>
          <p:nvPr/>
        </p:nvPicPr>
        <p:blipFill>
          <a:blip r:embed="rId4" cstate="print"/>
          <a:srcRect/>
          <a:stretch>
            <a:fillRect/>
          </a:stretch>
        </p:blipFill>
        <p:spPr bwMode="auto">
          <a:xfrm>
            <a:off x="7241961" y="3800358"/>
            <a:ext cx="1762125" cy="428625"/>
          </a:xfrm>
          <a:prstGeom prst="rect">
            <a:avLst/>
          </a:prstGeom>
          <a:noFill/>
        </p:spPr>
      </p:pic>
      <p:pic>
        <p:nvPicPr>
          <p:cNvPr id="11" name="Picture 2"/>
          <p:cNvPicPr>
            <a:picLocks noChangeAspect="1" noChangeArrowheads="1"/>
          </p:cNvPicPr>
          <p:nvPr/>
        </p:nvPicPr>
        <p:blipFill>
          <a:blip r:embed="rId5" cstate="print"/>
          <a:srcRect l="14784" t="21950" r="72375" b="66712"/>
          <a:stretch>
            <a:fillRect/>
          </a:stretch>
        </p:blipFill>
        <p:spPr bwMode="auto">
          <a:xfrm>
            <a:off x="7340264" y="2340637"/>
            <a:ext cx="1565518" cy="86395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fitsit360.com/wp-content/uploads/2011/05/competition.jpg"/>
          <p:cNvPicPr>
            <a:picLocks noChangeAspect="1" noChangeArrowheads="1"/>
          </p:cNvPicPr>
          <p:nvPr/>
        </p:nvPicPr>
        <p:blipFill>
          <a:blip r:embed="rId2" cstate="print"/>
          <a:srcRect/>
          <a:stretch>
            <a:fillRect/>
          </a:stretch>
        </p:blipFill>
        <p:spPr bwMode="auto">
          <a:xfrm>
            <a:off x="3214254" y="1315452"/>
            <a:ext cx="5799427" cy="4141340"/>
          </a:xfrm>
          <a:prstGeom prst="rect">
            <a:avLst/>
          </a:prstGeom>
          <a:noFill/>
        </p:spPr>
      </p:pic>
      <p:sp>
        <p:nvSpPr>
          <p:cNvPr id="19458" name="Title 1"/>
          <p:cNvSpPr>
            <a:spLocks noGrp="1"/>
          </p:cNvSpPr>
          <p:nvPr>
            <p:ph type="title"/>
          </p:nvPr>
        </p:nvSpPr>
        <p:spPr>
          <a:xfrm>
            <a:off x="255588" y="2216135"/>
            <a:ext cx="8296275" cy="1143000"/>
          </a:xfrm>
        </p:spPr>
        <p:txBody>
          <a:bodyPr/>
          <a:lstStyle/>
          <a:p>
            <a:pPr eaLnBrk="1" hangingPunct="1"/>
            <a:r>
              <a:rPr dirty="0" smtClean="0"/>
              <a:t>Competitive Overview</a:t>
            </a:r>
          </a:p>
        </p:txBody>
      </p:sp>
      <p:sp>
        <p:nvSpPr>
          <p:cNvPr id="3" name="Text Placeholder 2"/>
          <p:cNvSpPr>
            <a:spLocks noGrp="1"/>
          </p:cNvSpPr>
          <p:nvPr>
            <p:ph type="body" sz="quarter" idx="10"/>
          </p:nvPr>
        </p:nvSpPr>
        <p:spPr>
          <a:xfrm>
            <a:off x="233363" y="3386122"/>
            <a:ext cx="6208712" cy="400050"/>
          </a:xfrm>
        </p:spPr>
        <p:txBody>
          <a:bodyPr/>
          <a:lstStyle/>
          <a:p>
            <a:pPr eaLnBrk="1" hangingPunct="1">
              <a:defRPr/>
            </a:pPr>
            <a:r>
              <a:rPr lang="en-US" dirty="0" smtClean="0">
                <a:solidFill>
                  <a:schemeClr val="tx1"/>
                </a:solidFill>
              </a:rPr>
              <a:t>Market Leading Solution</a:t>
            </a:r>
            <a:endParaRPr dirty="0">
              <a:solidFill>
                <a:schemeClr val="tx1"/>
              </a:solidFill>
            </a:endParaRPr>
          </a:p>
        </p:txBody>
      </p:sp>
    </p:spTree>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244" y="287679"/>
            <a:ext cx="8611370" cy="850750"/>
          </a:xfr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a:defRPr/>
            </a:pPr>
            <a:r>
              <a:rPr lang="en-US" sz="3000" dirty="0" smtClean="0">
                <a:solidFill>
                  <a:schemeClr val="tx1"/>
                </a:solidFill>
                <a:latin typeface="Tahoma" pitchFamily="34" charset="0"/>
                <a:sym typeface="Trebuchet MS" pitchFamily="34" charset="0"/>
              </a:rPr>
              <a:t>Market Leading Fabric</a:t>
            </a:r>
            <a:endParaRPr lang="en-US" sz="3000" dirty="0">
              <a:solidFill>
                <a:schemeClr val="tx1"/>
              </a:solidFill>
              <a:latin typeface="Tahoma" pitchFamily="34" charset="0"/>
              <a:sym typeface="Trebuchet MS" pitchFamily="34" charset="0"/>
            </a:endParaRPr>
          </a:p>
        </p:txBody>
      </p:sp>
      <p:sp>
        <p:nvSpPr>
          <p:cNvPr id="11" name="TextBox 10"/>
          <p:cNvSpPr txBox="1"/>
          <p:nvPr/>
        </p:nvSpPr>
        <p:spPr>
          <a:xfrm>
            <a:off x="310909" y="6014532"/>
            <a:ext cx="3600666" cy="307777"/>
          </a:xfrm>
          <a:prstGeom prst="rect">
            <a:avLst/>
          </a:prstGeom>
          <a:noFill/>
        </p:spPr>
        <p:txBody>
          <a:bodyPr wrap="none" rtlCol="0">
            <a:spAutoFit/>
          </a:bodyPr>
          <a:lstStyle/>
          <a:p>
            <a:r>
              <a:rPr lang="en-US" sz="1400" b="1" baseline="30000" dirty="0" smtClean="0"/>
              <a:t>~</a:t>
            </a:r>
            <a:r>
              <a:rPr lang="en-US" sz="1400" b="1" dirty="0" smtClean="0"/>
              <a:t>1000 Servers, 1920 Server Facing Ports</a:t>
            </a:r>
            <a:endParaRPr lang="en-US" sz="1400" b="1" dirty="0"/>
          </a:p>
        </p:txBody>
      </p:sp>
      <p:pic>
        <p:nvPicPr>
          <p:cNvPr id="1026" name="Picture 2"/>
          <p:cNvPicPr>
            <a:picLocks noChangeAspect="1" noChangeArrowheads="1"/>
          </p:cNvPicPr>
          <p:nvPr/>
        </p:nvPicPr>
        <p:blipFill>
          <a:blip r:embed="rId2" cstate="print"/>
          <a:srcRect/>
          <a:stretch>
            <a:fillRect/>
          </a:stretch>
        </p:blipFill>
        <p:spPr bwMode="auto">
          <a:xfrm>
            <a:off x="866891" y="1279109"/>
            <a:ext cx="7450666" cy="414534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58285"/>
            <a:ext cx="8916987" cy="850900"/>
          </a:xfrm>
        </p:spPr>
        <p:txBody>
          <a:bodyPr>
            <a:noAutofit/>
          </a:bodyPr>
          <a:lstStyle/>
          <a:p>
            <a:pPr>
              <a:defRPr/>
            </a:pPr>
            <a:r>
              <a:rPr lang="en-US" sz="3000" dirty="0" smtClean="0">
                <a:solidFill>
                  <a:schemeClr val="tx1"/>
                </a:solidFill>
                <a:latin typeface="Tahoma" pitchFamily="34" charset="0"/>
                <a:sym typeface="Trebuchet MS" pitchFamily="34" charset="0"/>
              </a:rPr>
              <a:t>Solution Economics 1000, 500 &amp; 120 Servers</a:t>
            </a:r>
            <a:endParaRPr lang="en-US" sz="3000" dirty="0">
              <a:solidFill>
                <a:schemeClr val="tx1"/>
              </a:solidFill>
              <a:latin typeface="Tahoma" pitchFamily="34" charset="0"/>
              <a:sym typeface="Trebuchet MS" pitchFamily="34" charset="0"/>
            </a:endParaRPr>
          </a:p>
        </p:txBody>
      </p:sp>
      <p:sp>
        <p:nvSpPr>
          <p:cNvPr id="26628" name="TextBox 10"/>
          <p:cNvSpPr txBox="1">
            <a:spLocks noChangeArrowheads="1"/>
          </p:cNvSpPr>
          <p:nvPr/>
        </p:nvSpPr>
        <p:spPr bwMode="auto">
          <a:xfrm>
            <a:off x="311150" y="6015038"/>
            <a:ext cx="3600450" cy="307975"/>
          </a:xfrm>
          <a:prstGeom prst="rect">
            <a:avLst/>
          </a:prstGeom>
          <a:noFill/>
          <a:ln w="9525">
            <a:noFill/>
            <a:miter lim="800000"/>
            <a:headEnd/>
            <a:tailEnd/>
          </a:ln>
        </p:spPr>
        <p:txBody>
          <a:bodyPr wrap="none">
            <a:spAutoFit/>
          </a:bodyPr>
          <a:lstStyle/>
          <a:p>
            <a:r>
              <a:rPr lang="en-US" sz="1400" b="1" baseline="30000"/>
              <a:t>~</a:t>
            </a:r>
            <a:r>
              <a:rPr lang="en-US" sz="1400" b="1"/>
              <a:t>1000 Servers, 1920 Server Facing Ports</a:t>
            </a:r>
          </a:p>
        </p:txBody>
      </p:sp>
      <p:sp>
        <p:nvSpPr>
          <p:cNvPr id="7" name="TextBox 7"/>
          <p:cNvSpPr txBox="1">
            <a:spLocks noChangeArrowheads="1"/>
          </p:cNvSpPr>
          <p:nvPr/>
        </p:nvSpPr>
        <p:spPr bwMode="auto">
          <a:xfrm rot="-5400000">
            <a:off x="-306622" y="3352800"/>
            <a:ext cx="2462213" cy="246063"/>
          </a:xfrm>
          <a:prstGeom prst="rect">
            <a:avLst/>
          </a:prstGeom>
          <a:noFill/>
          <a:ln w="9525">
            <a:noFill/>
            <a:miter lim="800000"/>
            <a:headEnd/>
            <a:tailEnd/>
          </a:ln>
        </p:spPr>
        <p:txBody>
          <a:bodyPr wrap="none">
            <a:spAutoFit/>
          </a:bodyPr>
          <a:lstStyle/>
          <a:p>
            <a:r>
              <a:rPr lang="en-US" sz="1000" b="1" dirty="0"/>
              <a:t>Capital Coast Per Ser Per Facing Port</a:t>
            </a:r>
          </a:p>
        </p:txBody>
      </p:sp>
      <p:pic>
        <p:nvPicPr>
          <p:cNvPr id="10" name="Picture 2"/>
          <p:cNvPicPr>
            <a:picLocks noChangeAspect="1" noChangeArrowheads="1"/>
          </p:cNvPicPr>
          <p:nvPr/>
        </p:nvPicPr>
        <p:blipFill>
          <a:blip r:embed="rId2" cstate="print"/>
          <a:srcRect/>
          <a:stretch>
            <a:fillRect/>
          </a:stretch>
        </p:blipFill>
        <p:spPr bwMode="auto">
          <a:xfrm>
            <a:off x="1152168" y="1661197"/>
            <a:ext cx="7103854" cy="347599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Market Insight</a:t>
            </a:r>
            <a:endParaRPr lang="en-US" dirty="0"/>
          </a:p>
        </p:txBody>
      </p:sp>
      <p:sp>
        <p:nvSpPr>
          <p:cNvPr id="5" name="Text Placeholder 4"/>
          <p:cNvSpPr>
            <a:spLocks noGrp="1"/>
          </p:cNvSpPr>
          <p:nvPr>
            <p:ph type="body" sz="quarter" idx="10"/>
          </p:nvPr>
        </p:nvSpPr>
        <p:spPr>
          <a:xfrm>
            <a:off x="217128" y="3288963"/>
            <a:ext cx="5311476" cy="846386"/>
          </a:xfrm>
        </p:spPr>
        <p:txBody>
          <a:bodyPr/>
          <a:lstStyle/>
          <a:p>
            <a:r>
              <a:rPr lang="en-US" dirty="0" smtClean="0"/>
              <a:t>2012 is the year of DC Fabric implementation</a:t>
            </a:r>
          </a:p>
          <a:p>
            <a:r>
              <a:rPr lang="en-US" dirty="0" smtClean="0"/>
              <a:t>What is real, what is not?</a:t>
            </a:r>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87350"/>
            <a:ext cx="8916987" cy="850900"/>
          </a:xfrm>
        </p:spPr>
        <p:txBody>
          <a:bodyPr>
            <a:noAutofit/>
          </a:bodyPr>
          <a:lstStyle/>
          <a:p>
            <a:pPr>
              <a:defRPr/>
            </a:pPr>
            <a:r>
              <a:rPr lang="en-US" sz="3000" dirty="0" smtClean="0">
                <a:solidFill>
                  <a:schemeClr val="tx1"/>
                </a:solidFill>
                <a:latin typeface="Tahoma" pitchFamily="34" charset="0"/>
                <a:sym typeface="Trebuchet MS" pitchFamily="34" charset="0"/>
              </a:rPr>
              <a:t>Solution Economics 1000, 500 &amp; 120 Servers</a:t>
            </a:r>
            <a:endParaRPr lang="en-US" sz="3000" dirty="0">
              <a:solidFill>
                <a:schemeClr val="tx1"/>
              </a:solidFill>
              <a:latin typeface="Tahoma" pitchFamily="34" charset="0"/>
              <a:sym typeface="Trebuchet MS" pitchFamily="34" charset="0"/>
            </a:endParaRPr>
          </a:p>
        </p:txBody>
      </p:sp>
      <p:sp>
        <p:nvSpPr>
          <p:cNvPr id="12" name="TextBox 4"/>
          <p:cNvSpPr txBox="1">
            <a:spLocks noChangeArrowheads="1"/>
          </p:cNvSpPr>
          <p:nvPr/>
        </p:nvSpPr>
        <p:spPr bwMode="auto">
          <a:xfrm rot="-5400000">
            <a:off x="-187843" y="3390957"/>
            <a:ext cx="1749425" cy="246063"/>
          </a:xfrm>
          <a:prstGeom prst="rect">
            <a:avLst/>
          </a:prstGeom>
          <a:noFill/>
          <a:ln w="9525">
            <a:noFill/>
            <a:miter lim="800000"/>
            <a:headEnd/>
            <a:tailEnd/>
          </a:ln>
        </p:spPr>
        <p:txBody>
          <a:bodyPr wrap="none">
            <a:spAutoFit/>
          </a:bodyPr>
          <a:lstStyle/>
          <a:p>
            <a:r>
              <a:rPr lang="en-US" sz="1000" b="1" dirty="0"/>
              <a:t>5 YR Power Consumption</a:t>
            </a:r>
          </a:p>
        </p:txBody>
      </p:sp>
      <p:pic>
        <p:nvPicPr>
          <p:cNvPr id="9" name="Picture 2"/>
          <p:cNvPicPr>
            <a:picLocks noChangeAspect="1" noChangeArrowheads="1"/>
          </p:cNvPicPr>
          <p:nvPr/>
        </p:nvPicPr>
        <p:blipFill>
          <a:blip r:embed="rId2" cstate="print"/>
          <a:srcRect/>
          <a:stretch>
            <a:fillRect/>
          </a:stretch>
        </p:blipFill>
        <p:spPr bwMode="auto">
          <a:xfrm>
            <a:off x="893064" y="1674055"/>
            <a:ext cx="7480445" cy="3756074"/>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87350"/>
            <a:ext cx="8916987" cy="850900"/>
          </a:xfrm>
        </p:spPr>
        <p:txBody>
          <a:bodyPr>
            <a:noAutofit/>
          </a:bodyPr>
          <a:lstStyle/>
          <a:p>
            <a:pPr>
              <a:defRPr/>
            </a:pPr>
            <a:r>
              <a:rPr lang="en-US" sz="3000" dirty="0" smtClean="0">
                <a:solidFill>
                  <a:schemeClr val="tx1"/>
                </a:solidFill>
                <a:latin typeface="Tahoma" pitchFamily="34" charset="0"/>
                <a:sym typeface="Trebuchet MS" pitchFamily="34" charset="0"/>
              </a:rPr>
              <a:t>Solution Economics 1000, 500 &amp; 120 Servers</a:t>
            </a:r>
          </a:p>
        </p:txBody>
      </p:sp>
      <p:sp>
        <p:nvSpPr>
          <p:cNvPr id="25603" name="TextBox 4"/>
          <p:cNvSpPr txBox="1">
            <a:spLocks noChangeArrowheads="1"/>
          </p:cNvSpPr>
          <p:nvPr/>
        </p:nvSpPr>
        <p:spPr bwMode="auto">
          <a:xfrm rot="-5400000">
            <a:off x="3791104" y="3317082"/>
            <a:ext cx="1749425" cy="246062"/>
          </a:xfrm>
          <a:prstGeom prst="rect">
            <a:avLst/>
          </a:prstGeom>
          <a:noFill/>
          <a:ln w="9525">
            <a:noFill/>
            <a:miter lim="800000"/>
            <a:headEnd/>
            <a:tailEnd/>
          </a:ln>
        </p:spPr>
        <p:txBody>
          <a:bodyPr wrap="none">
            <a:spAutoFit/>
          </a:bodyPr>
          <a:lstStyle/>
          <a:p>
            <a:r>
              <a:rPr lang="en-US" sz="1000" b="1" dirty="0"/>
              <a:t>5 YR Power Consumption</a:t>
            </a:r>
          </a:p>
        </p:txBody>
      </p:sp>
      <p:sp>
        <p:nvSpPr>
          <p:cNvPr id="25604" name="TextBox 7"/>
          <p:cNvSpPr txBox="1">
            <a:spLocks noChangeArrowheads="1"/>
          </p:cNvSpPr>
          <p:nvPr/>
        </p:nvSpPr>
        <p:spPr bwMode="auto">
          <a:xfrm rot="-5400000">
            <a:off x="-914773" y="3352721"/>
            <a:ext cx="2342308" cy="246221"/>
          </a:xfrm>
          <a:prstGeom prst="rect">
            <a:avLst/>
          </a:prstGeom>
          <a:noFill/>
          <a:ln w="9525">
            <a:noFill/>
            <a:miter lim="800000"/>
            <a:headEnd/>
            <a:tailEnd/>
          </a:ln>
        </p:spPr>
        <p:txBody>
          <a:bodyPr wrap="none">
            <a:spAutoFit/>
          </a:bodyPr>
          <a:lstStyle/>
          <a:p>
            <a:r>
              <a:rPr lang="en-US" sz="1000" b="1" dirty="0"/>
              <a:t>Capital </a:t>
            </a:r>
            <a:r>
              <a:rPr lang="en-US" sz="1000" b="1" dirty="0" smtClean="0"/>
              <a:t>Cost </a:t>
            </a:r>
            <a:r>
              <a:rPr lang="en-US" sz="1000" b="1" dirty="0"/>
              <a:t>Per </a:t>
            </a:r>
            <a:r>
              <a:rPr lang="en-US" sz="1000" b="1" dirty="0" smtClean="0"/>
              <a:t>Server </a:t>
            </a:r>
            <a:r>
              <a:rPr lang="en-US" sz="1000" b="1" dirty="0"/>
              <a:t>Facing Port</a:t>
            </a:r>
          </a:p>
        </p:txBody>
      </p:sp>
      <p:sp>
        <p:nvSpPr>
          <p:cNvPr id="10" name="TextBox 9"/>
          <p:cNvSpPr txBox="1"/>
          <p:nvPr/>
        </p:nvSpPr>
        <p:spPr>
          <a:xfrm>
            <a:off x="1205465" y="5500992"/>
            <a:ext cx="6818918" cy="369332"/>
          </a:xfrm>
          <a:prstGeom prst="rect">
            <a:avLst/>
          </a:prstGeom>
          <a:solidFill>
            <a:schemeClr val="accent4">
              <a:lumMod val="20000"/>
              <a:lumOff val="80000"/>
            </a:schemeClr>
          </a:solidFill>
          <a:scene3d>
            <a:camera prst="orthographicFront"/>
            <a:lightRig rig="threePt" dir="t"/>
          </a:scene3d>
          <a:sp3d>
            <a:bevelT/>
          </a:sp3d>
        </p:spPr>
        <p:txBody>
          <a:bodyPr wrap="none">
            <a:spAutoFit/>
          </a:bodyPr>
          <a:lstStyle/>
          <a:p>
            <a:pPr>
              <a:defRPr/>
            </a:pPr>
            <a:r>
              <a:rPr lang="en-US" b="1" dirty="0">
                <a:latin typeface="Arial" pitchFamily="34" charset="0"/>
                <a:cs typeface="Arial" pitchFamily="34" charset="0"/>
              </a:rPr>
              <a:t>For 1000 Servers ALUE is $905K Less Than Cisco over 5YRs</a:t>
            </a:r>
          </a:p>
        </p:txBody>
      </p:sp>
      <p:pic>
        <p:nvPicPr>
          <p:cNvPr id="11" name="Picture 2"/>
          <p:cNvPicPr>
            <a:picLocks noChangeAspect="1" noChangeArrowheads="1"/>
          </p:cNvPicPr>
          <p:nvPr/>
        </p:nvPicPr>
        <p:blipFill>
          <a:blip r:embed="rId2" cstate="print"/>
          <a:srcRect/>
          <a:stretch>
            <a:fillRect/>
          </a:stretch>
        </p:blipFill>
        <p:spPr bwMode="auto">
          <a:xfrm>
            <a:off x="4870736" y="1937981"/>
            <a:ext cx="3932072" cy="2947917"/>
          </a:xfrm>
          <a:prstGeom prst="rect">
            <a:avLst/>
          </a:prstGeom>
          <a:noFill/>
          <a:ln w="9525">
            <a:noFill/>
            <a:miter lim="800000"/>
            <a:headEnd/>
            <a:tailEnd/>
          </a:ln>
          <a:effectLst/>
        </p:spPr>
      </p:pic>
      <p:pic>
        <p:nvPicPr>
          <p:cNvPr id="12" name="Picture 2"/>
          <p:cNvPicPr>
            <a:picLocks noChangeAspect="1" noChangeArrowheads="1"/>
          </p:cNvPicPr>
          <p:nvPr/>
        </p:nvPicPr>
        <p:blipFill>
          <a:blip r:embed="rId3" cstate="print"/>
          <a:srcRect/>
          <a:stretch>
            <a:fillRect/>
          </a:stretch>
        </p:blipFill>
        <p:spPr bwMode="auto">
          <a:xfrm>
            <a:off x="460585" y="1937981"/>
            <a:ext cx="3932072" cy="294791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piggybankblog.com/wp-content/uploads/2011/06/conclusion.jpg"/>
          <p:cNvPicPr>
            <a:picLocks noChangeAspect="1" noChangeArrowheads="1"/>
          </p:cNvPicPr>
          <p:nvPr/>
        </p:nvPicPr>
        <p:blipFill>
          <a:blip r:embed="rId2" cstate="print"/>
          <a:srcRect/>
          <a:stretch>
            <a:fillRect/>
          </a:stretch>
        </p:blipFill>
        <p:spPr bwMode="auto">
          <a:xfrm>
            <a:off x="0" y="1003300"/>
            <a:ext cx="6442075" cy="4711700"/>
          </a:xfrm>
          <a:prstGeom prst="rect">
            <a:avLst/>
          </a:prstGeom>
          <a:noFill/>
        </p:spPr>
      </p:pic>
      <p:sp>
        <p:nvSpPr>
          <p:cNvPr id="3" name="Text Placeholder 2"/>
          <p:cNvSpPr>
            <a:spLocks noGrp="1"/>
          </p:cNvSpPr>
          <p:nvPr>
            <p:ph type="body" sz="quarter" idx="10"/>
          </p:nvPr>
        </p:nvSpPr>
        <p:spPr>
          <a:xfrm>
            <a:off x="233363" y="3386122"/>
            <a:ext cx="6208712" cy="400050"/>
          </a:xfrm>
        </p:spPr>
        <p:txBody>
          <a:bodyPr/>
          <a:lstStyle/>
          <a:p>
            <a:pPr eaLnBrk="1" hangingPunct="1">
              <a:defRPr/>
            </a:pPr>
            <a:r>
              <a:rPr lang="en-US" dirty="0" smtClean="0">
                <a:solidFill>
                  <a:schemeClr val="tx1"/>
                </a:solidFill>
              </a:rPr>
              <a:t>Enabling the Personal Cloud for Enterprises</a:t>
            </a:r>
            <a:endParaRPr dirty="0">
              <a:solidFill>
                <a:schemeClr val="tx1"/>
              </a:solidFill>
            </a:endParaRPr>
          </a:p>
        </p:txBody>
      </p:sp>
    </p:spTree>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315913" y="1262063"/>
          <a:ext cx="8578850" cy="4974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92379" y="321397"/>
            <a:ext cx="8951621" cy="1143000"/>
          </a:xfrm>
        </p:spPr>
        <p:txBody>
          <a:bodyPr>
            <a:noAutofit/>
          </a:bodyPr>
          <a:lstStyle/>
          <a:p>
            <a:r>
              <a:rPr lang="en-US" sz="2800" dirty="0" smtClean="0">
                <a:latin typeface="Tahoma" pitchFamily="34" charset="0"/>
                <a:sym typeface="Trebuchet MS" pitchFamily="34" charset="0"/>
              </a:rPr>
              <a:t>Alcatel-Lucent Data Center Switching Solution</a:t>
            </a:r>
            <a:r>
              <a:rPr lang="en-US" sz="3000" dirty="0" smtClean="0">
                <a:latin typeface="Tahoma" pitchFamily="34" charset="0"/>
                <a:sym typeface="Trebuchet MS" pitchFamily="34" charset="0"/>
              </a:rPr>
              <a:t/>
            </a:r>
            <a:br>
              <a:rPr lang="en-US" sz="3000" dirty="0" smtClean="0">
                <a:latin typeface="Tahoma" pitchFamily="34" charset="0"/>
                <a:sym typeface="Trebuchet MS" pitchFamily="34" charset="0"/>
              </a:rPr>
            </a:br>
            <a:r>
              <a:rPr lang="en-US" sz="2600" b="0" dirty="0" smtClean="0"/>
              <a:t>Key Highlights of our Application Fluent Approach</a:t>
            </a:r>
            <a:endParaRPr lang="en-US" sz="2600" b="0" dirty="0"/>
          </a:p>
        </p:txBody>
      </p:sp>
    </p:spTree>
  </p:cSld>
  <p:clrMapOvr>
    <a:masterClrMapping/>
  </p:clrMapOvr>
  <p:transition>
    <p:cut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3"/>
          <p:cNvSpPr>
            <a:spLocks noGrp="1"/>
          </p:cNvSpPr>
          <p:nvPr>
            <p:ph type="title" idx="4294967295"/>
          </p:nvPr>
        </p:nvSpPr>
        <p:spPr>
          <a:xfrm>
            <a:off x="267292" y="304024"/>
            <a:ext cx="8645525" cy="844550"/>
          </a:xfrm>
        </p:spPr>
        <p:txBody>
          <a:bodyPr/>
          <a:lstStyle/>
          <a:p>
            <a:pPr eaLnBrk="1" hangingPunct="1"/>
            <a:r>
              <a:rPr lang="en-US" sz="3000" dirty="0" smtClean="0">
                <a:latin typeface="Tahoma" pitchFamily="34" charset="0"/>
                <a:cs typeface="Tahoma" pitchFamily="34" charset="0"/>
              </a:rPr>
              <a:t>Enabling The Personal Cloud</a:t>
            </a:r>
            <a:endParaRPr lang="en-US" sz="3000" b="0" dirty="0" smtClean="0">
              <a:latin typeface="Tahoma" pitchFamily="34" charset="0"/>
              <a:cs typeface="Tahoma"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534141" y="2071680"/>
            <a:ext cx="1409918" cy="1542098"/>
          </a:xfrm>
          <a:prstGeom prst="rect">
            <a:avLst/>
          </a:prstGeom>
          <a:noFill/>
          <a:ln w="9525">
            <a:noFill/>
            <a:miter lim="800000"/>
            <a:headEnd/>
            <a:tailEnd/>
          </a:ln>
        </p:spPr>
      </p:pic>
      <p:sp>
        <p:nvSpPr>
          <p:cNvPr id="7" name="Oval 3"/>
          <p:cNvSpPr/>
          <p:nvPr/>
        </p:nvSpPr>
        <p:spPr>
          <a:xfrm>
            <a:off x="586821" y="1374198"/>
            <a:ext cx="7361896" cy="4698905"/>
          </a:xfrm>
          <a:prstGeom prst="ellipse">
            <a:avLst/>
          </a:prstGeom>
          <a:noFill/>
          <a:ln w="25400">
            <a:solidFill>
              <a:schemeClr val="bg1">
                <a:lumMod val="50000"/>
                <a:alpha val="67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4" descr="videophone_icons_only.eps"/>
          <p:cNvPicPr>
            <a:picLocks noChangeAspect="1"/>
          </p:cNvPicPr>
          <p:nvPr/>
        </p:nvPicPr>
        <p:blipFill>
          <a:blip r:embed="rId4" cstate="print"/>
          <a:stretch>
            <a:fillRect/>
          </a:stretch>
        </p:blipFill>
        <p:spPr>
          <a:xfrm>
            <a:off x="1405811" y="4802840"/>
            <a:ext cx="2019300" cy="1587500"/>
          </a:xfrm>
          <a:prstGeom prst="rect">
            <a:avLst/>
          </a:prstGeom>
        </p:spPr>
      </p:pic>
      <p:pic>
        <p:nvPicPr>
          <p:cNvPr id="9" name="Picture 5" descr="alcatel_phone.png"/>
          <p:cNvPicPr>
            <a:picLocks noChangeAspect="1"/>
          </p:cNvPicPr>
          <p:nvPr/>
        </p:nvPicPr>
        <p:blipFill>
          <a:blip r:embed="rId5" cstate="print"/>
          <a:stretch>
            <a:fillRect/>
          </a:stretch>
        </p:blipFill>
        <p:spPr>
          <a:xfrm>
            <a:off x="1875711" y="5152037"/>
            <a:ext cx="1169347" cy="955274"/>
          </a:xfrm>
          <a:prstGeom prst="rect">
            <a:avLst/>
          </a:prstGeom>
        </p:spPr>
      </p:pic>
      <p:pic>
        <p:nvPicPr>
          <p:cNvPr id="10" name="Picture 6" descr="iphone_w_icons_only.eps"/>
          <p:cNvPicPr>
            <a:picLocks noChangeAspect="1"/>
          </p:cNvPicPr>
          <p:nvPr/>
        </p:nvPicPr>
        <p:blipFill>
          <a:blip r:embed="rId6" cstate="print"/>
          <a:stretch>
            <a:fillRect/>
          </a:stretch>
        </p:blipFill>
        <p:spPr>
          <a:xfrm>
            <a:off x="5825812" y="4554296"/>
            <a:ext cx="1892300" cy="1612900"/>
          </a:xfrm>
          <a:prstGeom prst="rect">
            <a:avLst/>
          </a:prstGeom>
        </p:spPr>
      </p:pic>
      <p:pic>
        <p:nvPicPr>
          <p:cNvPr id="11" name="Picture 8" descr="iphone.png"/>
          <p:cNvPicPr>
            <a:picLocks noChangeAspect="1"/>
          </p:cNvPicPr>
          <p:nvPr/>
        </p:nvPicPr>
        <p:blipFill>
          <a:blip r:embed="rId7" cstate="print"/>
          <a:stretch>
            <a:fillRect/>
          </a:stretch>
        </p:blipFill>
        <p:spPr>
          <a:xfrm>
            <a:off x="6525725" y="4943918"/>
            <a:ext cx="482427" cy="826407"/>
          </a:xfrm>
          <a:prstGeom prst="rect">
            <a:avLst/>
          </a:prstGeom>
        </p:spPr>
      </p:pic>
      <p:pic>
        <p:nvPicPr>
          <p:cNvPr id="12" name="Picture 9" descr="ipad_w_icons_only.eps"/>
          <p:cNvPicPr>
            <a:picLocks noChangeAspect="1"/>
          </p:cNvPicPr>
          <p:nvPr/>
        </p:nvPicPr>
        <p:blipFill>
          <a:blip r:embed="rId8" cstate="print"/>
          <a:stretch>
            <a:fillRect/>
          </a:stretch>
        </p:blipFill>
        <p:spPr>
          <a:xfrm>
            <a:off x="6921002" y="1789463"/>
            <a:ext cx="1930400" cy="1447800"/>
          </a:xfrm>
          <a:prstGeom prst="rect">
            <a:avLst/>
          </a:prstGeom>
        </p:spPr>
      </p:pic>
      <p:pic>
        <p:nvPicPr>
          <p:cNvPr id="13" name="Picture 10" descr="ipad.png"/>
          <p:cNvPicPr>
            <a:picLocks noChangeAspect="1"/>
          </p:cNvPicPr>
          <p:nvPr/>
        </p:nvPicPr>
        <p:blipFill>
          <a:blip r:embed="rId9" cstate="print"/>
          <a:stretch>
            <a:fillRect/>
          </a:stretch>
        </p:blipFill>
        <p:spPr>
          <a:xfrm>
            <a:off x="7044371" y="2078385"/>
            <a:ext cx="1450526" cy="1450526"/>
          </a:xfrm>
          <a:prstGeom prst="rect">
            <a:avLst/>
          </a:prstGeom>
        </p:spPr>
      </p:pic>
      <p:pic>
        <p:nvPicPr>
          <p:cNvPr id="14" name="Picture 11" descr="laptop__w_icons_only.eps"/>
          <p:cNvPicPr>
            <a:picLocks noChangeAspect="1"/>
          </p:cNvPicPr>
          <p:nvPr/>
        </p:nvPicPr>
        <p:blipFill>
          <a:blip r:embed="rId10" cstate="print"/>
          <a:stretch>
            <a:fillRect/>
          </a:stretch>
        </p:blipFill>
        <p:spPr>
          <a:xfrm>
            <a:off x="3137679" y="677309"/>
            <a:ext cx="2540000" cy="1308100"/>
          </a:xfrm>
          <a:prstGeom prst="rect">
            <a:avLst/>
          </a:prstGeom>
        </p:spPr>
      </p:pic>
      <p:pic>
        <p:nvPicPr>
          <p:cNvPr id="15" name="Picture 12" descr="video_w_icons_only.eps"/>
          <p:cNvPicPr>
            <a:picLocks noChangeAspect="1"/>
          </p:cNvPicPr>
          <p:nvPr/>
        </p:nvPicPr>
        <p:blipFill>
          <a:blip r:embed="rId11" cstate="print"/>
          <a:stretch>
            <a:fillRect/>
          </a:stretch>
        </p:blipFill>
        <p:spPr>
          <a:xfrm>
            <a:off x="-29669" y="1878886"/>
            <a:ext cx="2451100" cy="1485900"/>
          </a:xfrm>
          <a:prstGeom prst="rect">
            <a:avLst/>
          </a:prstGeom>
        </p:spPr>
      </p:pic>
      <p:sp>
        <p:nvSpPr>
          <p:cNvPr id="17" name="Rectangle 16"/>
          <p:cNvSpPr/>
          <p:nvPr/>
        </p:nvSpPr>
        <p:spPr>
          <a:xfrm>
            <a:off x="3613950" y="2193599"/>
            <a:ext cx="1386840" cy="1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thenextweb.com/socialmedia/files/2010/07/youtube_logo.png"/>
          <p:cNvPicPr>
            <a:picLocks noChangeAspect="1" noChangeArrowheads="1"/>
          </p:cNvPicPr>
          <p:nvPr/>
        </p:nvPicPr>
        <p:blipFill>
          <a:blip r:embed="rId12" cstate="print"/>
          <a:stretch>
            <a:fillRect/>
          </a:stretch>
        </p:blipFill>
        <p:spPr bwMode="auto">
          <a:xfrm>
            <a:off x="4113636" y="1324029"/>
            <a:ext cx="934779" cy="474435"/>
          </a:xfrm>
          <a:prstGeom prst="rect">
            <a:avLst/>
          </a:prstGeom>
          <a:noFill/>
        </p:spPr>
      </p:pic>
      <p:pic>
        <p:nvPicPr>
          <p:cNvPr id="19" name="Picture 2" descr="http://www.courtneyluv.com/wp-content/uploads/2011/03/Twitter-Logo.jpg"/>
          <p:cNvPicPr>
            <a:picLocks noChangeAspect="1" noChangeArrowheads="1"/>
          </p:cNvPicPr>
          <p:nvPr/>
        </p:nvPicPr>
        <p:blipFill>
          <a:blip r:embed="rId13" cstate="print"/>
          <a:srcRect l="4467" t="3059" r="5533" b="6509"/>
          <a:stretch>
            <a:fillRect/>
          </a:stretch>
        </p:blipFill>
        <p:spPr bwMode="auto">
          <a:xfrm>
            <a:off x="3606674" y="1253094"/>
            <a:ext cx="445294" cy="438148"/>
          </a:xfrm>
          <a:prstGeom prst="roundRect">
            <a:avLst>
              <a:gd name="adj" fmla="val 21015"/>
            </a:avLst>
          </a:prstGeom>
          <a:noFill/>
          <a:ln w="9525">
            <a:noFill/>
            <a:miter lim="800000"/>
            <a:headEnd/>
            <a:tailEnd/>
          </a:ln>
          <a:effectLst>
            <a:outerShdw blurRad="50800" dist="38100" dir="5400000" algn="t" rotWithShape="0">
              <a:prstClr val="black">
                <a:alpha val="40000"/>
              </a:prstClr>
            </a:outerShdw>
          </a:effectLst>
        </p:spPr>
      </p:pic>
      <p:pic>
        <p:nvPicPr>
          <p:cNvPr id="20" name="Picture 4" descr="http://webloged.com/wp-content/uploads/2010/10/facebook-logo.jpg"/>
          <p:cNvPicPr>
            <a:picLocks noChangeAspect="1" noChangeArrowheads="1"/>
          </p:cNvPicPr>
          <p:nvPr/>
        </p:nvPicPr>
        <p:blipFill>
          <a:blip r:embed="rId14" cstate="print">
            <a:clrChange>
              <a:clrFrom>
                <a:srgbClr val="FFFFFF"/>
              </a:clrFrom>
              <a:clrTo>
                <a:srgbClr val="FFFFFF">
                  <a:alpha val="0"/>
                </a:srgbClr>
              </a:clrTo>
            </a:clrChange>
          </a:blip>
          <a:srcRect l="9444" t="23680" r="9583" b="23125"/>
          <a:stretch>
            <a:fillRect/>
          </a:stretch>
        </p:blipFill>
        <p:spPr bwMode="auto">
          <a:xfrm>
            <a:off x="3626101" y="1800617"/>
            <a:ext cx="1325296" cy="327346"/>
          </a:xfrm>
          <a:prstGeom prst="rect">
            <a:avLst/>
          </a:prstGeom>
          <a:noFill/>
          <a:ln w="9525">
            <a:noFill/>
            <a:miter lim="800000"/>
            <a:headEnd/>
            <a:tailEnd/>
          </a:ln>
          <a:effectLst>
            <a:outerShdw blurRad="25400" dist="12700" dir="5400000" algn="t" rotWithShape="0">
              <a:prstClr val="black">
                <a:alpha val="23000"/>
              </a:prstClr>
            </a:outerShdw>
          </a:effectLst>
        </p:spPr>
      </p:pic>
      <p:pic>
        <p:nvPicPr>
          <p:cNvPr id="21" name="Picture 6" descr="http://www.itechnews.net/wp-content/uploads/2010/06/Samsung-Galaxy-Beam-i8520-Android-Phone-with-Pico-Projector-front.jpg"/>
          <p:cNvPicPr>
            <a:picLocks noChangeAspect="1" noChangeArrowheads="1"/>
          </p:cNvPicPr>
          <p:nvPr/>
        </p:nvPicPr>
        <p:blipFill>
          <a:blip r:embed="rId15" cstate="print"/>
          <a:srcRect l="5408" t="4094" r="39966" b="5302"/>
          <a:stretch>
            <a:fillRect/>
          </a:stretch>
        </p:blipFill>
        <p:spPr bwMode="auto">
          <a:xfrm>
            <a:off x="6168826" y="5010099"/>
            <a:ext cx="371698" cy="728337"/>
          </a:xfrm>
          <a:prstGeom prst="rect">
            <a:avLst/>
          </a:prstGeom>
          <a:noFill/>
        </p:spPr>
      </p:pic>
      <p:sp>
        <p:nvSpPr>
          <p:cNvPr id="5" name="ZoneTexte 4"/>
          <p:cNvSpPr txBox="1"/>
          <p:nvPr/>
        </p:nvSpPr>
        <p:spPr>
          <a:xfrm>
            <a:off x="1944059" y="2732775"/>
            <a:ext cx="5064093" cy="1400383"/>
          </a:xfrm>
          <a:prstGeom prst="rect">
            <a:avLst/>
          </a:prstGeom>
          <a:noFill/>
        </p:spPr>
        <p:txBody>
          <a:bodyPr wrap="square" rtlCol="0">
            <a:spAutoFit/>
          </a:bodyPr>
          <a:lstStyle/>
          <a:p>
            <a:pPr marL="168275" indent="-168275">
              <a:spcAft>
                <a:spcPts val="600"/>
              </a:spcAft>
              <a:buFont typeface="Arial" pitchFamily="34" charset="0"/>
              <a:buChar char="•"/>
            </a:pPr>
            <a:r>
              <a:rPr lang="en-US" sz="1600" b="1" dirty="0" smtClean="0">
                <a:latin typeface="Tahoma" pitchFamily="34" charset="0"/>
                <a:cs typeface="Tahoma" pitchFamily="34" charset="0"/>
              </a:rPr>
              <a:t>Focus on user quality of experience and smart business transformation</a:t>
            </a:r>
          </a:p>
          <a:p>
            <a:pPr marL="168275" indent="-168275">
              <a:spcAft>
                <a:spcPts val="600"/>
              </a:spcAft>
              <a:buFont typeface="Arial" pitchFamily="34" charset="0"/>
              <a:buChar char="•"/>
            </a:pPr>
            <a:r>
              <a:rPr lang="en-US" sz="1600" b="1" dirty="0" smtClean="0">
                <a:latin typeface="Tahoma" pitchFamily="34" charset="0"/>
                <a:cs typeface="Tahoma" pitchFamily="34" charset="0"/>
              </a:rPr>
              <a:t> ALUE executing on AFN Vision with a comprehensive network blueprint to enable the Personal Cloud</a:t>
            </a:r>
            <a:endParaRPr lang="en-US" sz="1600" b="1" dirty="0">
              <a:latin typeface="Tahoma" pitchFamily="34" charset="0"/>
              <a:cs typeface="Tahoma"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6"/>
          <p:cNvPicPr>
            <a:picLocks noChangeAspect="1" noChangeArrowheads="1"/>
          </p:cNvPicPr>
          <p:nvPr/>
        </p:nvPicPr>
        <p:blipFill>
          <a:blip r:embed="rId2" cstate="email">
            <a:extLst>
              <a:ext uri="{28A0092B-C50C-407E-A947-70E740481C1C}">
                <a14:useLocalDpi xmlns="" xmlns:a14="http://schemas.microsoft.com/office/drawing/2010/main" val="0"/>
              </a:ext>
            </a:extLst>
          </a:blip>
          <a:stretch>
            <a:fillRect/>
          </a:stretch>
        </p:blipFill>
        <p:spPr bwMode="auto">
          <a:xfrm>
            <a:off x="2115880" y="680289"/>
            <a:ext cx="4635635" cy="1034432"/>
          </a:xfrm>
          <a:prstGeom prst="rect">
            <a:avLst/>
          </a:prstGeom>
          <a:noFill/>
          <a:ln w="9525">
            <a:noFill/>
            <a:miter lim="800000"/>
            <a:headEnd/>
            <a:tailEnd/>
          </a:ln>
        </p:spPr>
      </p:pic>
      <p:pic>
        <p:nvPicPr>
          <p:cNvPr id="31" name="Picture 3">
            <a:hlinkClick r:id="rId3"/>
          </p:cNvPr>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bwMode="auto">
          <a:xfrm>
            <a:off x="2683144" y="2586139"/>
            <a:ext cx="324000" cy="324000"/>
          </a:xfrm>
          <a:prstGeom prst="rect">
            <a:avLst/>
          </a:prstGeom>
          <a:noFill/>
          <a:ln>
            <a:noFill/>
          </a:ln>
        </p:spPr>
      </p:pic>
      <p:sp>
        <p:nvSpPr>
          <p:cNvPr id="32" name="TextBox 5"/>
          <p:cNvSpPr txBox="1">
            <a:spLocks noChangeArrowheads="1"/>
          </p:cNvSpPr>
          <p:nvPr/>
        </p:nvSpPr>
        <p:spPr bwMode="auto">
          <a:xfrm>
            <a:off x="2939725" y="3222184"/>
            <a:ext cx="3453578" cy="307777"/>
          </a:xfrm>
          <a:prstGeom prst="rect">
            <a:avLst/>
          </a:prstGeom>
          <a:noFill/>
          <a:ln w="9525">
            <a:noFill/>
            <a:miter lim="800000"/>
            <a:headEnd/>
            <a:tailEnd/>
          </a:ln>
        </p:spPr>
        <p:txBody>
          <a:bodyPr wrap="square">
            <a:spAutoFit/>
          </a:bodyPr>
          <a:lstStyle/>
          <a:p>
            <a:r>
              <a:rPr lang="en-US" sz="1400" b="1" dirty="0">
                <a:solidFill>
                  <a:srgbClr val="000000"/>
                </a:solidFill>
                <a:latin typeface="Tahoma" pitchFamily="34" charset="0"/>
              </a:rPr>
              <a:t>facebook.com/</a:t>
            </a:r>
            <a:r>
              <a:rPr lang="en-US" sz="1400" b="1" dirty="0" err="1">
                <a:solidFill>
                  <a:srgbClr val="000000"/>
                </a:solidFill>
                <a:latin typeface="Tahoma" pitchFamily="34" charset="0"/>
              </a:rPr>
              <a:t>ALUEnterprise</a:t>
            </a:r>
            <a:endParaRPr lang="en-US" sz="1400" b="1" dirty="0">
              <a:solidFill>
                <a:srgbClr val="000000"/>
              </a:solidFill>
              <a:latin typeface="Tahoma" pitchFamily="34" charset="0"/>
            </a:endParaRPr>
          </a:p>
        </p:txBody>
      </p:sp>
      <p:sp>
        <p:nvSpPr>
          <p:cNvPr id="33" name="TextBox 6"/>
          <p:cNvSpPr txBox="1">
            <a:spLocks noChangeArrowheads="1"/>
          </p:cNvSpPr>
          <p:nvPr/>
        </p:nvSpPr>
        <p:spPr bwMode="auto">
          <a:xfrm>
            <a:off x="2939724" y="2636200"/>
            <a:ext cx="3672808" cy="307777"/>
          </a:xfrm>
          <a:prstGeom prst="rect">
            <a:avLst/>
          </a:prstGeom>
          <a:noFill/>
          <a:ln w="9525">
            <a:noFill/>
            <a:miter lim="800000"/>
            <a:headEnd/>
            <a:tailEnd/>
          </a:ln>
        </p:spPr>
        <p:txBody>
          <a:bodyPr wrap="square">
            <a:spAutoFit/>
          </a:bodyPr>
          <a:lstStyle/>
          <a:p>
            <a:r>
              <a:rPr lang="en-US" sz="1400" b="1" dirty="0" smtClean="0">
                <a:solidFill>
                  <a:srgbClr val="000000"/>
                </a:solidFill>
                <a:latin typeface="Tahoma" pitchFamily="34" charset="0"/>
              </a:rPr>
              <a:t>twitter.com/</a:t>
            </a:r>
            <a:r>
              <a:rPr lang="en-US" sz="1400" b="1" dirty="0" err="1" smtClean="0">
                <a:solidFill>
                  <a:srgbClr val="000000"/>
                </a:solidFill>
                <a:latin typeface="Tahoma" pitchFamily="34" charset="0"/>
              </a:rPr>
              <a:t>ALUEnterprise</a:t>
            </a:r>
            <a:r>
              <a:rPr lang="en-US" sz="1400" b="1" dirty="0" smtClean="0">
                <a:solidFill>
                  <a:srgbClr val="000000"/>
                </a:solidFill>
                <a:latin typeface="Tahoma" pitchFamily="34" charset="0"/>
              </a:rPr>
              <a:t> </a:t>
            </a:r>
            <a:endParaRPr lang="en-US" sz="1400" b="1" dirty="0">
              <a:solidFill>
                <a:srgbClr val="000000"/>
              </a:solidFill>
              <a:latin typeface="Tahoma" pitchFamily="34" charset="0"/>
            </a:endParaRPr>
          </a:p>
        </p:txBody>
      </p:sp>
      <p:sp>
        <p:nvSpPr>
          <p:cNvPr id="34" name="TextBox 10"/>
          <p:cNvSpPr txBox="1">
            <a:spLocks noChangeArrowheads="1"/>
          </p:cNvSpPr>
          <p:nvPr/>
        </p:nvSpPr>
        <p:spPr bwMode="auto">
          <a:xfrm>
            <a:off x="2939725" y="3805428"/>
            <a:ext cx="4293232" cy="307777"/>
          </a:xfrm>
          <a:prstGeom prst="rect">
            <a:avLst/>
          </a:prstGeom>
          <a:noFill/>
          <a:ln w="9525">
            <a:noFill/>
            <a:miter lim="800000"/>
            <a:headEnd/>
            <a:tailEnd/>
          </a:ln>
        </p:spPr>
        <p:txBody>
          <a:bodyPr wrap="square">
            <a:spAutoFit/>
          </a:bodyPr>
          <a:lstStyle/>
          <a:p>
            <a:r>
              <a:rPr lang="en-US" sz="1400" b="1" dirty="0" smtClean="0">
                <a:solidFill>
                  <a:srgbClr val="000000"/>
                </a:solidFill>
                <a:latin typeface="Tahoma" pitchFamily="34" charset="0"/>
              </a:rPr>
              <a:t>youtube.com/user/</a:t>
            </a:r>
            <a:r>
              <a:rPr lang="en-US" sz="1400" b="1" dirty="0" err="1" smtClean="0">
                <a:solidFill>
                  <a:srgbClr val="000000"/>
                </a:solidFill>
                <a:latin typeface="Tahoma" pitchFamily="34" charset="0"/>
              </a:rPr>
              <a:t>enterpriseALU</a:t>
            </a:r>
            <a:endParaRPr lang="en-US" sz="1400" b="1" dirty="0">
              <a:solidFill>
                <a:srgbClr val="000000"/>
              </a:solidFill>
              <a:latin typeface="Tahoma" pitchFamily="34" charset="0"/>
            </a:endParaRPr>
          </a:p>
        </p:txBody>
      </p:sp>
      <p:pic>
        <p:nvPicPr>
          <p:cNvPr id="35" name="Picture 8" descr="FACEBOOKICON.png"/>
          <p:cNvPicPr>
            <a:picLocks noChangeAspect="1"/>
          </p:cNvPicPr>
          <p:nvPr/>
        </p:nvPicPr>
        <p:blipFill>
          <a:blip r:embed="rId5" cstate="email"/>
          <a:stretch>
            <a:fillRect/>
          </a:stretch>
        </p:blipFill>
        <p:spPr bwMode="auto">
          <a:xfrm>
            <a:off x="2672511" y="3200473"/>
            <a:ext cx="324000" cy="324000"/>
          </a:xfrm>
          <a:prstGeom prst="rect">
            <a:avLst/>
          </a:prstGeom>
          <a:noFill/>
          <a:ln>
            <a:noFill/>
          </a:ln>
        </p:spPr>
      </p:pic>
      <p:pic>
        <p:nvPicPr>
          <p:cNvPr id="36" name="Picture 11" descr="youtube_icon.png"/>
          <p:cNvPicPr>
            <a:picLocks noChangeAspect="1"/>
          </p:cNvPicPr>
          <p:nvPr/>
        </p:nvPicPr>
        <p:blipFill>
          <a:blip r:embed="rId6" cstate="email"/>
          <a:stretch>
            <a:fillRect/>
          </a:stretch>
        </p:blipFill>
        <p:spPr bwMode="auto">
          <a:xfrm>
            <a:off x="2649211" y="3807959"/>
            <a:ext cx="360000" cy="360000"/>
          </a:xfrm>
          <a:prstGeom prst="rect">
            <a:avLst/>
          </a:prstGeom>
          <a:noFill/>
          <a:ln>
            <a:noFill/>
          </a:ln>
        </p:spPr>
      </p:pic>
      <p:sp>
        <p:nvSpPr>
          <p:cNvPr id="37" name="Title 2"/>
          <p:cNvSpPr txBox="1">
            <a:spLocks/>
          </p:cNvSpPr>
          <p:nvPr/>
        </p:nvSpPr>
        <p:spPr bwMode="auto">
          <a:xfrm>
            <a:off x="699777" y="3023378"/>
            <a:ext cx="1448000" cy="105978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a:lnSpc>
                <a:spcPts val="3000"/>
              </a:lnSpc>
              <a:defRPr/>
            </a:pPr>
            <a:r>
              <a:rPr lang="en-US" sz="1600" b="1" dirty="0" smtClean="0">
                <a:solidFill>
                  <a:srgbClr val="6639B7"/>
                </a:solidFill>
                <a:latin typeface="Tahoma" pitchFamily="34" charset="0"/>
                <a:ea typeface="Geneva" charset="0"/>
                <a:cs typeface="Tahoma" pitchFamily="34" charset="0"/>
              </a:rPr>
              <a:t>FOLLOW US</a:t>
            </a:r>
            <a:endParaRPr lang="en-US" sz="1600" dirty="0" smtClean="0">
              <a:solidFill>
                <a:srgbClr val="6639B7"/>
              </a:solidFill>
              <a:latin typeface="Tahoma" pitchFamily="34" charset="0"/>
              <a:ea typeface="Geneva" charset="0"/>
              <a:cs typeface="Tahoma" pitchFamily="34" charset="0"/>
            </a:endParaRPr>
          </a:p>
        </p:txBody>
      </p:sp>
      <p:sp>
        <p:nvSpPr>
          <p:cNvPr id="38" name="Rectangle 37"/>
          <p:cNvSpPr/>
          <p:nvPr/>
        </p:nvSpPr>
        <p:spPr>
          <a:xfrm>
            <a:off x="2955600" y="4394611"/>
            <a:ext cx="5178337" cy="307777"/>
          </a:xfrm>
          <a:prstGeom prst="rect">
            <a:avLst/>
          </a:prstGeom>
        </p:spPr>
        <p:txBody>
          <a:bodyPr wrap="square">
            <a:spAutoFit/>
          </a:bodyPr>
          <a:lstStyle/>
          <a:p>
            <a:r>
              <a:rPr lang="en-US" sz="1400" b="1" dirty="0" smtClean="0">
                <a:solidFill>
                  <a:srgbClr val="000000"/>
                </a:solidFill>
                <a:latin typeface="Tahoma" pitchFamily="34" charset="0"/>
                <a:cs typeface="Tahoma" pitchFamily="34" charset="0"/>
              </a:rPr>
              <a:t>www.linkedin.com   --Group Alcatel-Lucent Enterprise </a:t>
            </a:r>
            <a:endParaRPr lang="en-US" sz="1400" b="1" dirty="0">
              <a:solidFill>
                <a:srgbClr val="000000"/>
              </a:solidFill>
              <a:latin typeface="Tahoma" pitchFamily="34" charset="0"/>
              <a:cs typeface="Tahoma" pitchFamily="34" charset="0"/>
            </a:endParaRPr>
          </a:p>
        </p:txBody>
      </p:sp>
      <p:pic>
        <p:nvPicPr>
          <p:cNvPr id="39" name="Picture 4" descr="http://t3.gstatic.com/images?q=tbn:ANd9GcRG0P519oYrM9LRy9rl-HYynHz7YFcL2IYa5e1FNh1f-Q5Pn--T"/>
          <p:cNvPicPr>
            <a:picLocks noChangeAspect="1" noChangeArrowheads="1"/>
          </p:cNvPicPr>
          <p:nvPr/>
        </p:nvPicPr>
        <p:blipFill>
          <a:blip r:embed="rId7" cstate="email"/>
          <a:stretch>
            <a:fillRect/>
          </a:stretch>
        </p:blipFill>
        <p:spPr bwMode="auto">
          <a:xfrm>
            <a:off x="2682636" y="4393578"/>
            <a:ext cx="303750" cy="324000"/>
          </a:xfrm>
          <a:prstGeom prst="rect">
            <a:avLst/>
          </a:prstGeom>
          <a:noFill/>
          <a:ln>
            <a:noFill/>
          </a:ln>
        </p:spPr>
      </p:pic>
      <p:cxnSp>
        <p:nvCxnSpPr>
          <p:cNvPr id="40" name="Connecteur droit 39"/>
          <p:cNvCxnSpPr/>
          <p:nvPr/>
        </p:nvCxnSpPr>
        <p:spPr>
          <a:xfrm>
            <a:off x="2339163" y="2743200"/>
            <a:ext cx="10632" cy="18288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16"/>
          <p:cNvSpPr>
            <a:spLocks noGrp="1"/>
          </p:cNvSpPr>
          <p:nvPr>
            <p:ph idx="1"/>
          </p:nvPr>
        </p:nvSpPr>
        <p:spPr>
          <a:xfrm>
            <a:off x="291253" y="1497164"/>
            <a:ext cx="4410930" cy="4326863"/>
          </a:xfrm>
        </p:spPr>
        <p:txBody>
          <a:bodyPr>
            <a:normAutofit/>
          </a:bodyPr>
          <a:lstStyle/>
          <a:p>
            <a:pPr>
              <a:spcAft>
                <a:spcPts val="300"/>
              </a:spcAft>
              <a:buNone/>
            </a:pPr>
            <a:r>
              <a:rPr lang="en-US" dirty="0" smtClean="0">
                <a:solidFill>
                  <a:schemeClr val="tx1"/>
                </a:solidFill>
              </a:rPr>
              <a:t>Server Virtualization is Happening Now</a:t>
            </a:r>
          </a:p>
          <a:p>
            <a:pPr lvl="1">
              <a:spcBef>
                <a:spcPts val="0"/>
              </a:spcBef>
              <a:spcAft>
                <a:spcPts val="300"/>
              </a:spcAft>
            </a:pPr>
            <a:r>
              <a:rPr lang="en-US" dirty="0" smtClean="0"/>
              <a:t>Virtual Server Deployments</a:t>
            </a:r>
          </a:p>
          <a:p>
            <a:pPr lvl="2">
              <a:spcBef>
                <a:spcPts val="0"/>
              </a:spcBef>
              <a:spcAft>
                <a:spcPts val="300"/>
              </a:spcAft>
            </a:pPr>
            <a:r>
              <a:rPr lang="en-US" dirty="0" smtClean="0"/>
              <a:t>Most companies have started: 85%</a:t>
            </a:r>
          </a:p>
          <a:p>
            <a:pPr lvl="2">
              <a:spcBef>
                <a:spcPts val="0"/>
              </a:spcBef>
            </a:pPr>
            <a:r>
              <a:rPr lang="en-US" dirty="0" smtClean="0"/>
              <a:t>Only 14% are near 100% virtualized</a:t>
            </a:r>
          </a:p>
          <a:p>
            <a:pPr>
              <a:spcBef>
                <a:spcPts val="600"/>
              </a:spcBef>
              <a:spcAft>
                <a:spcPts val="300"/>
              </a:spcAft>
              <a:buNone/>
            </a:pPr>
            <a:endParaRPr lang="en-US" dirty="0" smtClean="0">
              <a:solidFill>
                <a:schemeClr val="tx1"/>
              </a:solidFill>
            </a:endParaRPr>
          </a:p>
          <a:p>
            <a:pPr>
              <a:spcBef>
                <a:spcPts val="600"/>
              </a:spcBef>
              <a:spcAft>
                <a:spcPts val="300"/>
              </a:spcAft>
              <a:buNone/>
            </a:pPr>
            <a:r>
              <a:rPr lang="en-US" dirty="0" smtClean="0">
                <a:solidFill>
                  <a:schemeClr val="tx1"/>
                </a:solidFill>
              </a:rPr>
              <a:t>Legacy Networks Causing Pain</a:t>
            </a:r>
          </a:p>
          <a:p>
            <a:pPr lvl="1">
              <a:spcBef>
                <a:spcPts val="0"/>
              </a:spcBef>
              <a:spcAft>
                <a:spcPts val="300"/>
              </a:spcAft>
            </a:pPr>
            <a:r>
              <a:rPr lang="en-US" dirty="0" smtClean="0"/>
              <a:t>Virtual Machine Motion</a:t>
            </a:r>
          </a:p>
          <a:p>
            <a:pPr lvl="2">
              <a:spcBef>
                <a:spcPts val="0"/>
              </a:spcBef>
              <a:spcAft>
                <a:spcPts val="300"/>
              </a:spcAft>
            </a:pPr>
            <a:r>
              <a:rPr lang="en-US" dirty="0" smtClean="0"/>
              <a:t>Majority is done manually </a:t>
            </a:r>
          </a:p>
          <a:p>
            <a:pPr lvl="3">
              <a:spcBef>
                <a:spcPts val="0"/>
              </a:spcBef>
              <a:spcAft>
                <a:spcPts val="300"/>
              </a:spcAft>
            </a:pPr>
            <a:r>
              <a:rPr lang="en-US" dirty="0" smtClean="0"/>
              <a:t>Especially between data center sites</a:t>
            </a:r>
          </a:p>
          <a:p>
            <a:pPr lvl="2">
              <a:spcBef>
                <a:spcPts val="0"/>
              </a:spcBef>
              <a:spcAft>
                <a:spcPts val="300"/>
              </a:spcAft>
            </a:pPr>
            <a:r>
              <a:rPr lang="en-US" dirty="0" smtClean="0"/>
              <a:t>Automation has begun</a:t>
            </a:r>
          </a:p>
          <a:p>
            <a:pPr lvl="3">
              <a:spcBef>
                <a:spcPts val="0"/>
              </a:spcBef>
            </a:pPr>
            <a:r>
              <a:rPr lang="en-US" dirty="0" smtClean="0"/>
              <a:t>Mostly within a single data center site</a:t>
            </a:r>
          </a:p>
        </p:txBody>
      </p:sp>
      <p:sp>
        <p:nvSpPr>
          <p:cNvPr id="5" name="Title 4"/>
          <p:cNvSpPr>
            <a:spLocks noGrp="1"/>
          </p:cNvSpPr>
          <p:nvPr>
            <p:ph type="title"/>
          </p:nvPr>
        </p:nvSpPr>
        <p:spPr/>
        <p:txBody>
          <a:bodyPr>
            <a:normAutofit/>
          </a:bodyPr>
          <a:lstStyle/>
          <a:p>
            <a:r>
              <a:rPr lang="en-US" sz="3000" dirty="0" smtClean="0"/>
              <a:t>Server Virtualization &amp; DC LAN Projects</a:t>
            </a:r>
            <a:endParaRPr lang="en-US" sz="3000" dirty="0"/>
          </a:p>
        </p:txBody>
      </p:sp>
      <p:pic>
        <p:nvPicPr>
          <p:cNvPr id="1029" name="Picture 5"/>
          <p:cNvPicPr>
            <a:picLocks noChangeAspect="1" noChangeArrowheads="1"/>
          </p:cNvPicPr>
          <p:nvPr/>
        </p:nvPicPr>
        <p:blipFill>
          <a:blip r:embed="rId2" cstate="print"/>
          <a:srcRect l="19022" t="22426" r="20574" b="52006"/>
          <a:stretch>
            <a:fillRect/>
          </a:stretch>
        </p:blipFill>
        <p:spPr bwMode="auto">
          <a:xfrm>
            <a:off x="5029831" y="1609538"/>
            <a:ext cx="3763869" cy="1217534"/>
          </a:xfrm>
          <a:prstGeom prst="rect">
            <a:avLst/>
          </a:prstGeom>
          <a:noFill/>
          <a:ln w="9525">
            <a:noFill/>
            <a:miter lim="800000"/>
            <a:headEnd/>
            <a:tailEnd/>
          </a:ln>
        </p:spPr>
      </p:pic>
      <p:sp>
        <p:nvSpPr>
          <p:cNvPr id="13" name="TextBox 12"/>
          <p:cNvSpPr txBox="1"/>
          <p:nvPr/>
        </p:nvSpPr>
        <p:spPr>
          <a:xfrm>
            <a:off x="348345" y="6143560"/>
            <a:ext cx="1625766" cy="215444"/>
          </a:xfrm>
          <a:prstGeom prst="rect">
            <a:avLst/>
          </a:prstGeom>
          <a:noFill/>
        </p:spPr>
        <p:txBody>
          <a:bodyPr wrap="none" rtlCol="0">
            <a:spAutoFit/>
          </a:bodyPr>
          <a:lstStyle/>
          <a:p>
            <a:r>
              <a:rPr lang="en-US" sz="800" b="1" dirty="0" smtClean="0"/>
              <a:t>Ashton Metzler  &amp; Associates</a:t>
            </a:r>
            <a:endParaRPr lang="en-US" sz="800" b="1" dirty="0"/>
          </a:p>
        </p:txBody>
      </p:sp>
      <p:pic>
        <p:nvPicPr>
          <p:cNvPr id="1030" name="Picture 6"/>
          <p:cNvPicPr>
            <a:picLocks noChangeAspect="1" noChangeArrowheads="1"/>
          </p:cNvPicPr>
          <p:nvPr/>
        </p:nvPicPr>
        <p:blipFill>
          <a:blip r:embed="rId3" cstate="print"/>
          <a:srcRect l="17963" t="39232" r="23969" b="29222"/>
          <a:stretch>
            <a:fillRect/>
          </a:stretch>
        </p:blipFill>
        <p:spPr bwMode="auto">
          <a:xfrm>
            <a:off x="5029830" y="3418155"/>
            <a:ext cx="3763869" cy="148165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64618" y="1541155"/>
            <a:ext cx="4083801" cy="4193224"/>
          </a:xfrm>
        </p:spPr>
        <p:txBody>
          <a:bodyPr/>
          <a:lstStyle/>
          <a:p>
            <a:pPr marL="0" indent="0">
              <a:spcAft>
                <a:spcPts val="300"/>
              </a:spcAft>
              <a:buNone/>
            </a:pPr>
            <a:r>
              <a:rPr lang="en-US" dirty="0" smtClean="0"/>
              <a:t>2012 is the Year for 10GigE</a:t>
            </a:r>
          </a:p>
          <a:p>
            <a:pPr lvl="1">
              <a:spcBef>
                <a:spcPts val="0"/>
              </a:spcBef>
              <a:spcAft>
                <a:spcPts val="300"/>
              </a:spcAft>
            </a:pPr>
            <a:r>
              <a:rPr lang="en-US" sz="1600" dirty="0" smtClean="0"/>
              <a:t>10 GigE server ports become the default</a:t>
            </a:r>
          </a:p>
          <a:p>
            <a:pPr lvl="1">
              <a:spcBef>
                <a:spcPts val="0"/>
              </a:spcBef>
            </a:pPr>
            <a:r>
              <a:rPr lang="en-US" sz="1600" dirty="0" smtClean="0"/>
              <a:t>New 10GigE switch ports surpass 1GigE </a:t>
            </a:r>
          </a:p>
          <a:p>
            <a:pPr>
              <a:spcBef>
                <a:spcPts val="900"/>
              </a:spcBef>
              <a:spcAft>
                <a:spcPts val="300"/>
              </a:spcAft>
              <a:buNone/>
            </a:pPr>
            <a:endParaRPr lang="en-US" dirty="0" smtClean="0"/>
          </a:p>
          <a:p>
            <a:pPr marL="0" indent="0">
              <a:spcBef>
                <a:spcPts val="900"/>
              </a:spcBef>
              <a:spcAft>
                <a:spcPts val="300"/>
              </a:spcAft>
              <a:buNone/>
            </a:pPr>
            <a:r>
              <a:rPr lang="en-US" dirty="0" smtClean="0"/>
              <a:t>40GigE is just Beginning, but Important 2012 checkmark</a:t>
            </a:r>
          </a:p>
          <a:p>
            <a:pPr marL="393700" indent="-168275">
              <a:spcBef>
                <a:spcPts val="0"/>
              </a:spcBef>
              <a:spcAft>
                <a:spcPts val="0"/>
              </a:spcAft>
            </a:pPr>
            <a:r>
              <a:rPr lang="en-US" sz="1600" dirty="0" smtClean="0"/>
              <a:t>Volume switch ports shipments begin 2013-2014</a:t>
            </a:r>
          </a:p>
          <a:p>
            <a:pPr marL="393700" indent="-168275">
              <a:spcBef>
                <a:spcPts val="0"/>
              </a:spcBef>
              <a:spcAft>
                <a:spcPts val="0"/>
              </a:spcAft>
            </a:pPr>
            <a:r>
              <a:rPr lang="en-US" sz="1600" dirty="0" smtClean="0"/>
              <a:t>Volume server port shipments begin 2015</a:t>
            </a:r>
          </a:p>
          <a:p>
            <a:pPr>
              <a:spcBef>
                <a:spcPts val="600"/>
              </a:spcBef>
              <a:buNone/>
            </a:pPr>
            <a:endParaRPr lang="en-US" dirty="0" smtClean="0"/>
          </a:p>
          <a:p>
            <a:pPr>
              <a:spcBef>
                <a:spcPts val="600"/>
              </a:spcBef>
              <a:buNone/>
            </a:pPr>
            <a:r>
              <a:rPr lang="en-US" dirty="0" smtClean="0"/>
              <a:t>100 GigE takes off in 2014</a:t>
            </a:r>
          </a:p>
        </p:txBody>
      </p:sp>
      <p:sp>
        <p:nvSpPr>
          <p:cNvPr id="5" name="Title 4"/>
          <p:cNvSpPr>
            <a:spLocks noGrp="1"/>
          </p:cNvSpPr>
          <p:nvPr>
            <p:ph type="title"/>
          </p:nvPr>
        </p:nvSpPr>
        <p:spPr/>
        <p:txBody>
          <a:bodyPr/>
          <a:lstStyle/>
          <a:p>
            <a:r>
              <a:rPr lang="en-US" dirty="0" smtClean="0"/>
              <a:t>Ethernet 10GigE, 40GigE, 100GigE in DC</a:t>
            </a:r>
            <a:endParaRPr lang="en-US" dirty="0"/>
          </a:p>
        </p:txBody>
      </p:sp>
      <p:pic>
        <p:nvPicPr>
          <p:cNvPr id="1027" name="Picture 3"/>
          <p:cNvPicPr>
            <a:picLocks noChangeAspect="1" noChangeArrowheads="1"/>
          </p:cNvPicPr>
          <p:nvPr/>
        </p:nvPicPr>
        <p:blipFill>
          <a:blip r:embed="rId2" cstate="print"/>
          <a:srcRect l="22521" t="27671" r="20542" b="17369"/>
          <a:stretch>
            <a:fillRect/>
          </a:stretch>
        </p:blipFill>
        <p:spPr bwMode="auto">
          <a:xfrm>
            <a:off x="5044213" y="1418191"/>
            <a:ext cx="3692769" cy="2227860"/>
          </a:xfrm>
          <a:prstGeom prst="rect">
            <a:avLst/>
          </a:prstGeom>
          <a:noFill/>
          <a:ln w="9525">
            <a:solidFill>
              <a:schemeClr val="tx1"/>
            </a:solidFill>
            <a:miter lim="800000"/>
            <a:headEnd/>
            <a:tailEnd/>
          </a:ln>
        </p:spPr>
      </p:pic>
      <p:pic>
        <p:nvPicPr>
          <p:cNvPr id="1028" name="Picture 4"/>
          <p:cNvPicPr>
            <a:picLocks noChangeAspect="1" noChangeArrowheads="1"/>
          </p:cNvPicPr>
          <p:nvPr/>
        </p:nvPicPr>
        <p:blipFill>
          <a:blip r:embed="rId3" cstate="print"/>
          <a:srcRect l="22328" t="28651" r="19712" b="19311"/>
          <a:stretch>
            <a:fillRect/>
          </a:stretch>
        </p:blipFill>
        <p:spPr bwMode="auto">
          <a:xfrm>
            <a:off x="5058727" y="3730903"/>
            <a:ext cx="3692769" cy="2218174"/>
          </a:xfrm>
          <a:prstGeom prst="rect">
            <a:avLst/>
          </a:prstGeom>
          <a:noFill/>
          <a:ln w="9525">
            <a:solidFill>
              <a:schemeClr val="tx1"/>
            </a:solidFill>
            <a:miter lim="800000"/>
            <a:headEnd/>
            <a:tailEnd/>
          </a:ln>
        </p:spPr>
      </p:pic>
      <p:sp>
        <p:nvSpPr>
          <p:cNvPr id="10" name="TextBox 9"/>
          <p:cNvSpPr txBox="1"/>
          <p:nvPr/>
        </p:nvSpPr>
        <p:spPr>
          <a:xfrm rot="16200000">
            <a:off x="3798840" y="4719760"/>
            <a:ext cx="2146742" cy="230832"/>
          </a:xfrm>
          <a:prstGeom prst="rect">
            <a:avLst/>
          </a:prstGeom>
          <a:noFill/>
        </p:spPr>
        <p:txBody>
          <a:bodyPr wrap="none" rtlCol="0">
            <a:spAutoFit/>
          </a:bodyPr>
          <a:lstStyle/>
          <a:p>
            <a:r>
              <a:rPr lang="en-US" sz="900" b="1" dirty="0" smtClean="0"/>
              <a:t>Data Center Ethernet Ports Shipped</a:t>
            </a:r>
            <a:endParaRPr lang="en-US" sz="900" b="1" dirty="0"/>
          </a:p>
        </p:txBody>
      </p:sp>
      <p:sp>
        <p:nvSpPr>
          <p:cNvPr id="11" name="TextBox 10"/>
          <p:cNvSpPr txBox="1"/>
          <p:nvPr/>
        </p:nvSpPr>
        <p:spPr>
          <a:xfrm rot="16200000">
            <a:off x="3840518" y="2435159"/>
            <a:ext cx="2063385" cy="230832"/>
          </a:xfrm>
          <a:prstGeom prst="rect">
            <a:avLst/>
          </a:prstGeom>
          <a:noFill/>
        </p:spPr>
        <p:txBody>
          <a:bodyPr wrap="none" rtlCol="0">
            <a:spAutoFit/>
          </a:bodyPr>
          <a:lstStyle/>
          <a:p>
            <a:r>
              <a:rPr lang="en-US" sz="900" b="1" dirty="0" smtClean="0"/>
              <a:t>Server Ethernet  Adapter  Shipped</a:t>
            </a:r>
            <a:endParaRPr lang="en-US" sz="900" b="1" dirty="0"/>
          </a:p>
        </p:txBody>
      </p:sp>
      <p:sp>
        <p:nvSpPr>
          <p:cNvPr id="8" name="TextBox 7"/>
          <p:cNvSpPr txBox="1"/>
          <p:nvPr/>
        </p:nvSpPr>
        <p:spPr>
          <a:xfrm>
            <a:off x="261266" y="6110517"/>
            <a:ext cx="1133644" cy="230832"/>
          </a:xfrm>
          <a:prstGeom prst="rect">
            <a:avLst/>
          </a:prstGeom>
          <a:noFill/>
        </p:spPr>
        <p:txBody>
          <a:bodyPr wrap="none" rtlCol="0">
            <a:spAutoFit/>
          </a:bodyPr>
          <a:lstStyle/>
          <a:p>
            <a:r>
              <a:rPr lang="en-US" sz="900" b="1" dirty="0" smtClean="0"/>
              <a:t>Crehan Research</a:t>
            </a:r>
            <a:endParaRPr lang="en-US" sz="900" b="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15060" y="1567857"/>
            <a:ext cx="4152829" cy="3807750"/>
          </a:xfrm>
        </p:spPr>
        <p:txBody>
          <a:bodyPr/>
          <a:lstStyle/>
          <a:p>
            <a:pPr algn="ctr">
              <a:buNone/>
            </a:pPr>
            <a:r>
              <a:rPr lang="en-US" b="1" dirty="0" smtClean="0"/>
              <a:t>Top Three</a:t>
            </a:r>
          </a:p>
          <a:p>
            <a:pPr marL="284163">
              <a:spcBef>
                <a:spcPts val="0"/>
              </a:spcBef>
            </a:pPr>
            <a:r>
              <a:rPr lang="en-US" dirty="0" smtClean="0"/>
              <a:t>Need operational cost reduction</a:t>
            </a:r>
          </a:p>
          <a:p>
            <a:pPr marL="284163">
              <a:spcBef>
                <a:spcPts val="0"/>
              </a:spcBef>
            </a:pPr>
            <a:r>
              <a:rPr lang="en-US" dirty="0" smtClean="0"/>
              <a:t>Need increased scalability</a:t>
            </a:r>
          </a:p>
          <a:p>
            <a:pPr marL="284163">
              <a:spcBef>
                <a:spcPts val="0"/>
              </a:spcBef>
              <a:spcAft>
                <a:spcPts val="0"/>
              </a:spcAft>
            </a:pPr>
            <a:r>
              <a:rPr lang="en-US" dirty="0" smtClean="0"/>
              <a:t>Need elasticity in the data center</a:t>
            </a:r>
          </a:p>
          <a:p>
            <a:pPr marL="509588" lvl="1">
              <a:spcBef>
                <a:spcPts val="0"/>
              </a:spcBef>
              <a:spcAft>
                <a:spcPts val="300"/>
              </a:spcAft>
            </a:pPr>
            <a:r>
              <a:rPr lang="en-US" sz="1600" dirty="0" smtClean="0"/>
              <a:t>Automated resource allocation</a:t>
            </a:r>
          </a:p>
          <a:p>
            <a:pPr marL="509588" lvl="1">
              <a:spcBef>
                <a:spcPts val="0"/>
              </a:spcBef>
              <a:spcAft>
                <a:spcPts val="300"/>
              </a:spcAft>
            </a:pPr>
            <a:r>
              <a:rPr lang="en-US" sz="1600" dirty="0" smtClean="0"/>
              <a:t>Support for server virtualization</a:t>
            </a:r>
          </a:p>
          <a:p>
            <a:pPr algn="ctr">
              <a:spcBef>
                <a:spcPts val="1800"/>
              </a:spcBef>
              <a:buNone/>
            </a:pPr>
            <a:r>
              <a:rPr lang="en-US" sz="1800" b="1" dirty="0" smtClean="0"/>
              <a:t>Significant Changes from 2010</a:t>
            </a:r>
          </a:p>
          <a:p>
            <a:pPr marL="461963" indent="-168275">
              <a:spcBef>
                <a:spcPts val="0"/>
              </a:spcBef>
              <a:spcAft>
                <a:spcPts val="300"/>
              </a:spcAft>
              <a:buNone/>
            </a:pPr>
            <a:r>
              <a:rPr lang="en-US" sz="1600" dirty="0" smtClean="0"/>
              <a:t>More Important</a:t>
            </a:r>
          </a:p>
          <a:p>
            <a:pPr marL="566738" indent="-168275">
              <a:spcBef>
                <a:spcPts val="0"/>
              </a:spcBef>
            </a:pPr>
            <a:r>
              <a:rPr lang="en-US" sz="1600" dirty="0" smtClean="0"/>
              <a:t>Ease of management</a:t>
            </a:r>
          </a:p>
          <a:p>
            <a:pPr marL="461963" indent="-168275">
              <a:spcBef>
                <a:spcPts val="0"/>
              </a:spcBef>
              <a:spcAft>
                <a:spcPts val="300"/>
              </a:spcAft>
              <a:buNone/>
            </a:pPr>
            <a:r>
              <a:rPr lang="en-US" sz="1600" dirty="0" smtClean="0"/>
              <a:t>Less Important</a:t>
            </a:r>
          </a:p>
          <a:p>
            <a:pPr marL="566738" indent="-168275">
              <a:spcBef>
                <a:spcPts val="0"/>
              </a:spcBef>
              <a:spcAft>
                <a:spcPts val="300"/>
              </a:spcAft>
            </a:pPr>
            <a:r>
              <a:rPr lang="en-US" sz="1600" dirty="0" smtClean="0"/>
              <a:t>Storage convergence strategy</a:t>
            </a:r>
          </a:p>
        </p:txBody>
      </p:sp>
      <p:sp>
        <p:nvSpPr>
          <p:cNvPr id="4" name="Title 3"/>
          <p:cNvSpPr>
            <a:spLocks noGrp="1"/>
          </p:cNvSpPr>
          <p:nvPr>
            <p:ph type="title"/>
          </p:nvPr>
        </p:nvSpPr>
        <p:spPr/>
        <p:txBody>
          <a:bodyPr/>
          <a:lstStyle/>
          <a:p>
            <a:r>
              <a:rPr lang="en-US" dirty="0" smtClean="0"/>
              <a:t>Pain Points Driving DC Switching Redesign</a:t>
            </a:r>
            <a:endParaRPr lang="en-US" dirty="0"/>
          </a:p>
        </p:txBody>
      </p:sp>
      <p:pic>
        <p:nvPicPr>
          <p:cNvPr id="7" name="Picture 8"/>
          <p:cNvPicPr>
            <a:picLocks noChangeAspect="1" noChangeArrowheads="1"/>
          </p:cNvPicPr>
          <p:nvPr/>
        </p:nvPicPr>
        <p:blipFill>
          <a:blip r:embed="rId2" cstate="print"/>
          <a:srcRect l="18595" t="12027" r="24750" b="13258"/>
          <a:stretch>
            <a:fillRect/>
          </a:stretch>
        </p:blipFill>
        <p:spPr bwMode="auto">
          <a:xfrm>
            <a:off x="4398190" y="1286425"/>
            <a:ext cx="4363216" cy="4512066"/>
          </a:xfrm>
          <a:prstGeom prst="rect">
            <a:avLst/>
          </a:prstGeom>
          <a:noFill/>
          <a:ln w="9525">
            <a:noFill/>
            <a:miter lim="800000"/>
            <a:headEnd/>
            <a:tailEnd/>
          </a:ln>
        </p:spPr>
      </p:pic>
      <p:sp>
        <p:nvSpPr>
          <p:cNvPr id="8" name="TextBox 7"/>
          <p:cNvSpPr txBox="1"/>
          <p:nvPr/>
        </p:nvSpPr>
        <p:spPr>
          <a:xfrm>
            <a:off x="348345" y="6143560"/>
            <a:ext cx="1625766" cy="215444"/>
          </a:xfrm>
          <a:prstGeom prst="rect">
            <a:avLst/>
          </a:prstGeom>
          <a:noFill/>
        </p:spPr>
        <p:txBody>
          <a:bodyPr wrap="none" rtlCol="0">
            <a:spAutoFit/>
          </a:bodyPr>
          <a:lstStyle/>
          <a:p>
            <a:r>
              <a:rPr lang="en-US" sz="800" b="1" dirty="0" smtClean="0"/>
              <a:t>Ashton Metzler  &amp; Associates</a:t>
            </a:r>
            <a:endParaRPr lang="en-US" sz="800" b="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Image Detail"/>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
        <p:nvSpPr>
          <p:cNvPr id="3" name="Title 1"/>
          <p:cNvSpPr txBox="1">
            <a:spLocks/>
          </p:cNvSpPr>
          <p:nvPr/>
        </p:nvSpPr>
        <p:spPr>
          <a:xfrm>
            <a:off x="255588" y="2119313"/>
            <a:ext cx="8296275" cy="11430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1200" cap="none" spc="0" normalizeH="0" baseline="0" noProof="0" smtClean="0">
                <a:ln>
                  <a:noFill/>
                </a:ln>
                <a:solidFill>
                  <a:schemeClr val="tx1"/>
                </a:solidFill>
                <a:effectLst/>
                <a:uLnTx/>
                <a:uFillTx/>
                <a:latin typeface="+mj-lt"/>
                <a:ea typeface="+mj-ea"/>
                <a:cs typeface="+mj-cs"/>
              </a:rPr>
              <a:t>Vision</a:t>
            </a:r>
            <a:endParaRPr kumimoji="0" lang="en-US" sz="26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4" name="Text Placeholder 2"/>
          <p:cNvSpPr txBox="1">
            <a:spLocks/>
          </p:cNvSpPr>
          <p:nvPr/>
        </p:nvSpPr>
        <p:spPr>
          <a:xfrm>
            <a:off x="233363" y="3289300"/>
            <a:ext cx="6208712" cy="400050"/>
          </a:xfrm>
          <a:prstGeom prst="rect">
            <a:avLst/>
          </a:prstGeom>
        </p:spPr>
        <p:txBody>
          <a:bodyPr/>
          <a:lstStyle/>
          <a:p>
            <a:pPr marL="171450" marR="0" lvl="0" indent="-171450" algn="l" defTabSz="914400" rtl="0" eaLnBrk="1" fontAlgn="base" latinLnBrk="0" hangingPunct="1">
              <a:lnSpc>
                <a:spcPct val="100000"/>
              </a:lnSpc>
              <a:spcBef>
                <a:spcPct val="20000"/>
              </a:spcBef>
              <a:spcAft>
                <a:spcPts val="600"/>
              </a:spcAft>
              <a:buClr>
                <a:srgbClr val="6639B7"/>
              </a:buClr>
              <a:buSzTx/>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Application Fluent Data Center</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3"/>
          <p:cNvSpPr>
            <a:spLocks noGrp="1"/>
          </p:cNvSpPr>
          <p:nvPr>
            <p:ph type="title" idx="4294967295"/>
          </p:nvPr>
        </p:nvSpPr>
        <p:spPr>
          <a:xfrm>
            <a:off x="0" y="50800"/>
            <a:ext cx="8645525" cy="844550"/>
          </a:xfrm>
        </p:spPr>
        <p:txBody>
          <a:bodyPr/>
          <a:lstStyle/>
          <a:p>
            <a:pPr eaLnBrk="1" hangingPunct="1"/>
            <a:r>
              <a:rPr lang="en-US" sz="3000" dirty="0" smtClean="0">
                <a:solidFill>
                  <a:schemeClr val="tx1">
                    <a:lumMod val="75000"/>
                    <a:lumOff val="25000"/>
                  </a:schemeClr>
                </a:solidFill>
                <a:latin typeface="Tahoma" pitchFamily="34" charset="0"/>
              </a:rPr>
              <a:t>Enabling The Personal Cloud</a:t>
            </a:r>
          </a:p>
        </p:txBody>
      </p:sp>
      <p:pic>
        <p:nvPicPr>
          <p:cNvPr id="6" name="Picture 2"/>
          <p:cNvPicPr>
            <a:picLocks noChangeAspect="1" noChangeArrowheads="1"/>
          </p:cNvPicPr>
          <p:nvPr/>
        </p:nvPicPr>
        <p:blipFill>
          <a:blip r:embed="rId3" cstate="print"/>
          <a:srcRect/>
          <a:stretch>
            <a:fillRect/>
          </a:stretch>
        </p:blipFill>
        <p:spPr bwMode="auto">
          <a:xfrm>
            <a:off x="534141" y="2071680"/>
            <a:ext cx="1409918" cy="1542098"/>
          </a:xfrm>
          <a:prstGeom prst="rect">
            <a:avLst/>
          </a:prstGeom>
          <a:noFill/>
          <a:ln w="9525">
            <a:noFill/>
            <a:miter lim="800000"/>
            <a:headEnd/>
            <a:tailEnd/>
          </a:ln>
        </p:spPr>
      </p:pic>
      <p:sp>
        <p:nvSpPr>
          <p:cNvPr id="7" name="Oval 3"/>
          <p:cNvSpPr/>
          <p:nvPr/>
        </p:nvSpPr>
        <p:spPr>
          <a:xfrm>
            <a:off x="586821" y="1374198"/>
            <a:ext cx="7361896" cy="4698905"/>
          </a:xfrm>
          <a:prstGeom prst="ellipse">
            <a:avLst/>
          </a:prstGeom>
          <a:noFill/>
          <a:ln w="25400">
            <a:solidFill>
              <a:schemeClr val="bg1">
                <a:lumMod val="50000"/>
                <a:alpha val="67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4" descr="videophone_icons_only.eps"/>
          <p:cNvPicPr>
            <a:picLocks noChangeAspect="1"/>
          </p:cNvPicPr>
          <p:nvPr/>
        </p:nvPicPr>
        <p:blipFill>
          <a:blip r:embed="rId4" cstate="print"/>
          <a:stretch>
            <a:fillRect/>
          </a:stretch>
        </p:blipFill>
        <p:spPr>
          <a:xfrm>
            <a:off x="1405811" y="4802840"/>
            <a:ext cx="2019300" cy="1587500"/>
          </a:xfrm>
          <a:prstGeom prst="rect">
            <a:avLst/>
          </a:prstGeom>
        </p:spPr>
      </p:pic>
      <p:pic>
        <p:nvPicPr>
          <p:cNvPr id="9" name="Picture 5" descr="alcatel_phone.png"/>
          <p:cNvPicPr>
            <a:picLocks noChangeAspect="1"/>
          </p:cNvPicPr>
          <p:nvPr/>
        </p:nvPicPr>
        <p:blipFill>
          <a:blip r:embed="rId5" cstate="print"/>
          <a:stretch>
            <a:fillRect/>
          </a:stretch>
        </p:blipFill>
        <p:spPr>
          <a:xfrm>
            <a:off x="1875711" y="5152037"/>
            <a:ext cx="1169347" cy="955274"/>
          </a:xfrm>
          <a:prstGeom prst="rect">
            <a:avLst/>
          </a:prstGeom>
        </p:spPr>
      </p:pic>
      <p:pic>
        <p:nvPicPr>
          <p:cNvPr id="10" name="Picture 6" descr="iphone_w_icons_only.eps"/>
          <p:cNvPicPr>
            <a:picLocks noChangeAspect="1"/>
          </p:cNvPicPr>
          <p:nvPr/>
        </p:nvPicPr>
        <p:blipFill>
          <a:blip r:embed="rId6" cstate="print"/>
          <a:stretch>
            <a:fillRect/>
          </a:stretch>
        </p:blipFill>
        <p:spPr>
          <a:xfrm>
            <a:off x="5825812" y="4554296"/>
            <a:ext cx="1892300" cy="1612900"/>
          </a:xfrm>
          <a:prstGeom prst="rect">
            <a:avLst/>
          </a:prstGeom>
        </p:spPr>
      </p:pic>
      <p:pic>
        <p:nvPicPr>
          <p:cNvPr id="11" name="Picture 8" descr="iphone.png"/>
          <p:cNvPicPr>
            <a:picLocks noChangeAspect="1"/>
          </p:cNvPicPr>
          <p:nvPr/>
        </p:nvPicPr>
        <p:blipFill>
          <a:blip r:embed="rId7" cstate="print"/>
          <a:stretch>
            <a:fillRect/>
          </a:stretch>
        </p:blipFill>
        <p:spPr>
          <a:xfrm>
            <a:off x="6525725" y="4943918"/>
            <a:ext cx="482427" cy="826407"/>
          </a:xfrm>
          <a:prstGeom prst="rect">
            <a:avLst/>
          </a:prstGeom>
        </p:spPr>
      </p:pic>
      <p:pic>
        <p:nvPicPr>
          <p:cNvPr id="12" name="Picture 9" descr="ipad_w_icons_only.eps"/>
          <p:cNvPicPr>
            <a:picLocks noChangeAspect="1"/>
          </p:cNvPicPr>
          <p:nvPr/>
        </p:nvPicPr>
        <p:blipFill>
          <a:blip r:embed="rId8" cstate="print"/>
          <a:stretch>
            <a:fillRect/>
          </a:stretch>
        </p:blipFill>
        <p:spPr>
          <a:xfrm>
            <a:off x="6921002" y="1789463"/>
            <a:ext cx="1930400" cy="1447800"/>
          </a:xfrm>
          <a:prstGeom prst="rect">
            <a:avLst/>
          </a:prstGeom>
        </p:spPr>
      </p:pic>
      <p:pic>
        <p:nvPicPr>
          <p:cNvPr id="13" name="Picture 10" descr="ipad.png"/>
          <p:cNvPicPr>
            <a:picLocks noChangeAspect="1"/>
          </p:cNvPicPr>
          <p:nvPr/>
        </p:nvPicPr>
        <p:blipFill>
          <a:blip r:embed="rId9" cstate="print"/>
          <a:stretch>
            <a:fillRect/>
          </a:stretch>
        </p:blipFill>
        <p:spPr>
          <a:xfrm>
            <a:off x="7044371" y="2078385"/>
            <a:ext cx="1450526" cy="1450526"/>
          </a:xfrm>
          <a:prstGeom prst="rect">
            <a:avLst/>
          </a:prstGeom>
        </p:spPr>
      </p:pic>
      <p:pic>
        <p:nvPicPr>
          <p:cNvPr id="14" name="Picture 11" descr="laptop__w_icons_only.eps"/>
          <p:cNvPicPr>
            <a:picLocks noChangeAspect="1"/>
          </p:cNvPicPr>
          <p:nvPr/>
        </p:nvPicPr>
        <p:blipFill>
          <a:blip r:embed="rId10" cstate="print"/>
          <a:stretch>
            <a:fillRect/>
          </a:stretch>
        </p:blipFill>
        <p:spPr>
          <a:xfrm>
            <a:off x="3137679" y="677309"/>
            <a:ext cx="2540000" cy="1308100"/>
          </a:xfrm>
          <a:prstGeom prst="rect">
            <a:avLst/>
          </a:prstGeom>
        </p:spPr>
      </p:pic>
      <p:pic>
        <p:nvPicPr>
          <p:cNvPr id="15" name="Picture 12" descr="video_w_icons_only.eps"/>
          <p:cNvPicPr>
            <a:picLocks noChangeAspect="1"/>
          </p:cNvPicPr>
          <p:nvPr/>
        </p:nvPicPr>
        <p:blipFill>
          <a:blip r:embed="rId11" cstate="print"/>
          <a:stretch>
            <a:fillRect/>
          </a:stretch>
        </p:blipFill>
        <p:spPr>
          <a:xfrm>
            <a:off x="-29669" y="1878886"/>
            <a:ext cx="2451100" cy="1485900"/>
          </a:xfrm>
          <a:prstGeom prst="rect">
            <a:avLst/>
          </a:prstGeom>
        </p:spPr>
      </p:pic>
      <p:sp>
        <p:nvSpPr>
          <p:cNvPr id="17" name="Rectangle 16"/>
          <p:cNvSpPr/>
          <p:nvPr/>
        </p:nvSpPr>
        <p:spPr>
          <a:xfrm>
            <a:off x="3613950" y="2193599"/>
            <a:ext cx="1386840" cy="106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http://thenextweb.com/socialmedia/files/2010/07/youtube_logo.png"/>
          <p:cNvPicPr>
            <a:picLocks noChangeAspect="1" noChangeArrowheads="1"/>
          </p:cNvPicPr>
          <p:nvPr/>
        </p:nvPicPr>
        <p:blipFill>
          <a:blip r:embed="rId12" cstate="print"/>
          <a:stretch>
            <a:fillRect/>
          </a:stretch>
        </p:blipFill>
        <p:spPr bwMode="auto">
          <a:xfrm>
            <a:off x="4113636" y="1324029"/>
            <a:ext cx="934779" cy="474435"/>
          </a:xfrm>
          <a:prstGeom prst="rect">
            <a:avLst/>
          </a:prstGeom>
          <a:noFill/>
        </p:spPr>
      </p:pic>
      <p:pic>
        <p:nvPicPr>
          <p:cNvPr id="19" name="Picture 2" descr="http://www.courtneyluv.com/wp-content/uploads/2011/03/Twitter-Logo.jpg"/>
          <p:cNvPicPr>
            <a:picLocks noChangeAspect="1" noChangeArrowheads="1"/>
          </p:cNvPicPr>
          <p:nvPr/>
        </p:nvPicPr>
        <p:blipFill>
          <a:blip r:embed="rId13" cstate="print"/>
          <a:srcRect l="4467" t="3059" r="5533" b="6509"/>
          <a:stretch>
            <a:fillRect/>
          </a:stretch>
        </p:blipFill>
        <p:spPr bwMode="auto">
          <a:xfrm>
            <a:off x="3606674" y="1253094"/>
            <a:ext cx="445294" cy="438148"/>
          </a:xfrm>
          <a:prstGeom prst="roundRect">
            <a:avLst>
              <a:gd name="adj" fmla="val 21015"/>
            </a:avLst>
          </a:prstGeom>
          <a:noFill/>
          <a:ln w="9525">
            <a:noFill/>
            <a:miter lim="800000"/>
            <a:headEnd/>
            <a:tailEnd/>
          </a:ln>
          <a:effectLst>
            <a:outerShdw blurRad="50800" dist="38100" dir="5400000" algn="t" rotWithShape="0">
              <a:prstClr val="black">
                <a:alpha val="40000"/>
              </a:prstClr>
            </a:outerShdw>
          </a:effectLst>
        </p:spPr>
      </p:pic>
      <p:pic>
        <p:nvPicPr>
          <p:cNvPr id="20" name="Picture 4" descr="http://webloged.com/wp-content/uploads/2010/10/facebook-logo.jpg"/>
          <p:cNvPicPr>
            <a:picLocks noChangeAspect="1" noChangeArrowheads="1"/>
          </p:cNvPicPr>
          <p:nvPr/>
        </p:nvPicPr>
        <p:blipFill>
          <a:blip r:embed="rId14" cstate="print">
            <a:clrChange>
              <a:clrFrom>
                <a:srgbClr val="FFFFFF"/>
              </a:clrFrom>
              <a:clrTo>
                <a:srgbClr val="FFFFFF">
                  <a:alpha val="0"/>
                </a:srgbClr>
              </a:clrTo>
            </a:clrChange>
          </a:blip>
          <a:srcRect l="9444" t="23680" r="9583" b="23125"/>
          <a:stretch>
            <a:fillRect/>
          </a:stretch>
        </p:blipFill>
        <p:spPr bwMode="auto">
          <a:xfrm>
            <a:off x="3626101" y="1800617"/>
            <a:ext cx="1325296" cy="327346"/>
          </a:xfrm>
          <a:prstGeom prst="rect">
            <a:avLst/>
          </a:prstGeom>
          <a:noFill/>
          <a:ln w="9525">
            <a:noFill/>
            <a:miter lim="800000"/>
            <a:headEnd/>
            <a:tailEnd/>
          </a:ln>
          <a:effectLst>
            <a:outerShdw blurRad="25400" dist="12700" dir="5400000" algn="t" rotWithShape="0">
              <a:prstClr val="black">
                <a:alpha val="23000"/>
              </a:prstClr>
            </a:outerShdw>
          </a:effectLst>
        </p:spPr>
      </p:pic>
      <p:pic>
        <p:nvPicPr>
          <p:cNvPr id="21" name="Picture 6" descr="http://www.itechnews.net/wp-content/uploads/2010/06/Samsung-Galaxy-Beam-i8520-Android-Phone-with-Pico-Projector-front.jpg"/>
          <p:cNvPicPr>
            <a:picLocks noChangeAspect="1" noChangeArrowheads="1"/>
          </p:cNvPicPr>
          <p:nvPr/>
        </p:nvPicPr>
        <p:blipFill>
          <a:blip r:embed="rId15" cstate="print"/>
          <a:srcRect l="5408" t="4094" r="39966" b="5302"/>
          <a:stretch>
            <a:fillRect/>
          </a:stretch>
        </p:blipFill>
        <p:spPr bwMode="auto">
          <a:xfrm>
            <a:off x="6168826" y="5010099"/>
            <a:ext cx="371698" cy="728337"/>
          </a:xfrm>
          <a:prstGeom prst="rect">
            <a:avLst/>
          </a:prstGeom>
          <a:noFill/>
        </p:spPr>
      </p:pic>
      <p:sp>
        <p:nvSpPr>
          <p:cNvPr id="5" name="ZoneTexte 4"/>
          <p:cNvSpPr txBox="1"/>
          <p:nvPr/>
        </p:nvSpPr>
        <p:spPr>
          <a:xfrm>
            <a:off x="1069913" y="3116328"/>
            <a:ext cx="6789399" cy="1384995"/>
          </a:xfrm>
          <a:prstGeom prst="rect">
            <a:avLst/>
          </a:prstGeom>
          <a:noFill/>
        </p:spPr>
        <p:txBody>
          <a:bodyPr wrap="square" rtlCol="0">
            <a:spAutoFit/>
          </a:bodyPr>
          <a:lstStyle/>
          <a:p>
            <a:pPr algn="ctr"/>
            <a:r>
              <a:rPr lang="fr-FR" sz="2800" b="1" dirty="0" smtClean="0">
                <a:solidFill>
                  <a:srgbClr val="FF0000"/>
                </a:solidFill>
              </a:rPr>
              <a:t>APPLICATION-FLUENT</a:t>
            </a:r>
          </a:p>
          <a:p>
            <a:pPr algn="ctr"/>
            <a:r>
              <a:rPr lang="fr-FR" sz="2800" b="1" dirty="0" smtClean="0">
                <a:solidFill>
                  <a:srgbClr val="FF0000"/>
                </a:solidFill>
              </a:rPr>
              <a:t>NETWORKS</a:t>
            </a:r>
          </a:p>
          <a:p>
            <a:pPr algn="ctr">
              <a:buFont typeface="Arial" pitchFamily="34" charset="0"/>
              <a:buChar char="•"/>
            </a:pPr>
            <a:endParaRPr lang="fr-FR" sz="2800" b="1" dirty="0">
              <a:solidFill>
                <a:srgbClr val="FF0000"/>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31"/>
          <p:cNvSpPr/>
          <p:nvPr/>
        </p:nvSpPr>
        <p:spPr bwMode="auto">
          <a:xfrm>
            <a:off x="982640" y="909852"/>
            <a:ext cx="7533563" cy="5204345"/>
          </a:xfrm>
          <a:prstGeom prst="ellipse">
            <a:avLst/>
          </a:prstGeom>
          <a:noFill/>
          <a:ln w="63500" cap="rnd" cmpd="sng" algn="ctr">
            <a:solidFill>
              <a:srgbClr val="FFFFFF">
                <a:lumMod val="75000"/>
              </a:srgbClr>
            </a:solidFill>
            <a:prstDash val="sysDot"/>
          </a:ln>
          <a:effectLst/>
        </p:spPr>
        <p:txBody>
          <a:bodyPr anchor="ctr"/>
          <a:lstStyle/>
          <a:p>
            <a:pPr fontAlgn="auto">
              <a:spcBef>
                <a:spcPts val="0"/>
              </a:spcBef>
              <a:spcAft>
                <a:spcPts val="0"/>
              </a:spcAft>
              <a:defRPr/>
            </a:pPr>
            <a:endParaRPr lang="en-US" sz="1400" b="0" kern="0">
              <a:solidFill>
                <a:srgbClr val="FFFFFF"/>
              </a:solidFill>
              <a:latin typeface="+mj-lt"/>
              <a:cs typeface="Arial" pitchFamily="34" charset="0"/>
            </a:endParaRPr>
          </a:p>
        </p:txBody>
      </p:sp>
      <p:sp>
        <p:nvSpPr>
          <p:cNvPr id="21" name="Rectangle 2"/>
          <p:cNvSpPr>
            <a:spLocks noGrp="1" noChangeArrowheads="1"/>
          </p:cNvSpPr>
          <p:nvPr>
            <p:ph type="title"/>
          </p:nvPr>
        </p:nvSpPr>
        <p:spPr>
          <a:xfrm>
            <a:off x="121920" y="54592"/>
            <a:ext cx="7751136" cy="909852"/>
          </a:xfrm>
        </p:spPr>
        <p:txBody>
          <a:bodyPr/>
          <a:lstStyle/>
          <a:p>
            <a:r>
              <a:rPr lang="en-US" sz="3000" dirty="0" smtClean="0">
                <a:solidFill>
                  <a:schemeClr val="tx1"/>
                </a:solidFill>
                <a:latin typeface="Tahoma" pitchFamily="34" charset="0"/>
              </a:rPr>
              <a:t>Application Fluent Network</a:t>
            </a:r>
            <a:endParaRPr lang="en-US" sz="3000" b="0" dirty="0">
              <a:solidFill>
                <a:schemeClr val="tx1"/>
              </a:solidFill>
              <a:latin typeface="Tahoma" pitchFamily="34" charset="0"/>
            </a:endParaRPr>
          </a:p>
        </p:txBody>
      </p:sp>
      <p:sp>
        <p:nvSpPr>
          <p:cNvPr id="25" name="TextBox 59"/>
          <p:cNvSpPr txBox="1">
            <a:spLocks noChangeArrowheads="1"/>
          </p:cNvSpPr>
          <p:nvPr/>
        </p:nvSpPr>
        <p:spPr bwMode="auto">
          <a:xfrm>
            <a:off x="2612137" y="1458311"/>
            <a:ext cx="5363274" cy="400110"/>
          </a:xfrm>
          <a:prstGeom prst="rect">
            <a:avLst/>
          </a:prstGeom>
          <a:noFill/>
          <a:ln w="9525">
            <a:noFill/>
            <a:miter lim="800000"/>
            <a:headEnd/>
            <a:tailEnd/>
          </a:ln>
        </p:spPr>
        <p:txBody>
          <a:bodyPr wrap="square">
            <a:spAutoFit/>
          </a:bodyPr>
          <a:lstStyle/>
          <a:p>
            <a:pPr fontAlgn="auto">
              <a:spcBef>
                <a:spcPts val="0"/>
              </a:spcBef>
              <a:spcAft>
                <a:spcPts val="0"/>
              </a:spcAft>
              <a:buClr>
                <a:srgbClr val="C00000"/>
              </a:buClr>
              <a:defRPr/>
            </a:pPr>
            <a:r>
              <a:rPr lang="en-US" sz="2000" b="1" kern="0" dirty="0" smtClean="0">
                <a:solidFill>
                  <a:srgbClr val="FF0000"/>
                </a:solidFill>
                <a:latin typeface="+mj-lt"/>
              </a:rPr>
              <a:t>Resilient Architecture</a:t>
            </a:r>
            <a:endParaRPr lang="en-US" sz="2000" b="1" kern="0" dirty="0">
              <a:solidFill>
                <a:srgbClr val="FF0000"/>
              </a:solidFill>
              <a:latin typeface="+mj-lt"/>
            </a:endParaRPr>
          </a:p>
        </p:txBody>
      </p:sp>
      <p:sp>
        <p:nvSpPr>
          <p:cNvPr id="28" name="TextBox 61"/>
          <p:cNvSpPr txBox="1">
            <a:spLocks noChangeArrowheads="1"/>
          </p:cNvSpPr>
          <p:nvPr/>
        </p:nvSpPr>
        <p:spPr bwMode="auto">
          <a:xfrm>
            <a:off x="2652472" y="4879521"/>
            <a:ext cx="5225403" cy="707886"/>
          </a:xfrm>
          <a:prstGeom prst="rect">
            <a:avLst/>
          </a:prstGeom>
          <a:noFill/>
          <a:ln w="9525">
            <a:noFill/>
            <a:miter lim="800000"/>
            <a:headEnd/>
            <a:tailEnd/>
          </a:ln>
        </p:spPr>
        <p:txBody>
          <a:bodyPr wrap="square">
            <a:prstTxWarp prst="textNoShape">
              <a:avLst/>
            </a:prstTxWarp>
            <a:spAutoFit/>
          </a:bodyPr>
          <a:lstStyle/>
          <a:p>
            <a:pPr eaLnBrk="0" hangingPunct="0">
              <a:spcBef>
                <a:spcPct val="15000"/>
              </a:spcBef>
              <a:buClr>
                <a:schemeClr val="accent5"/>
              </a:buClr>
            </a:pPr>
            <a:r>
              <a:rPr lang="en-US" sz="2000" b="1" dirty="0" smtClean="0">
                <a:solidFill>
                  <a:srgbClr val="00B050"/>
                </a:solidFill>
                <a:latin typeface="+mj-lt"/>
                <a:ea typeface="Tahoma" charset="0"/>
                <a:cs typeface="Tahoma" charset="0"/>
              </a:rPr>
              <a:t>Streamlined Operations</a:t>
            </a:r>
            <a:r>
              <a:rPr lang="en-US" sz="2000" b="1" dirty="0">
                <a:solidFill>
                  <a:srgbClr val="00B050"/>
                </a:solidFill>
                <a:latin typeface="+mj-lt"/>
                <a:ea typeface="Tahoma" charset="0"/>
                <a:cs typeface="Tahoma" charset="0"/>
              </a:rPr>
              <a:t/>
            </a:r>
            <a:br>
              <a:rPr lang="en-US" sz="2000" b="1" dirty="0">
                <a:solidFill>
                  <a:srgbClr val="00B050"/>
                </a:solidFill>
                <a:latin typeface="+mj-lt"/>
                <a:ea typeface="Tahoma" charset="0"/>
                <a:cs typeface="Tahoma" charset="0"/>
              </a:rPr>
            </a:br>
            <a:endParaRPr lang="en-US" sz="2000" b="1" dirty="0">
              <a:solidFill>
                <a:srgbClr val="00B050"/>
              </a:solidFill>
              <a:latin typeface="+mj-lt"/>
              <a:ea typeface="Tahoma" charset="0"/>
              <a:cs typeface="Tahoma" charset="0"/>
            </a:endParaRPr>
          </a:p>
        </p:txBody>
      </p:sp>
      <p:sp>
        <p:nvSpPr>
          <p:cNvPr id="29" name="TextBox 62"/>
          <p:cNvSpPr txBox="1">
            <a:spLocks noChangeArrowheads="1"/>
          </p:cNvSpPr>
          <p:nvPr/>
        </p:nvSpPr>
        <p:spPr bwMode="auto">
          <a:xfrm>
            <a:off x="2757286" y="5235535"/>
            <a:ext cx="3789818" cy="500137"/>
          </a:xfrm>
          <a:prstGeom prst="rect">
            <a:avLst/>
          </a:prstGeom>
          <a:noFill/>
          <a:ln w="9525">
            <a:noFill/>
            <a:miter lim="800000"/>
            <a:headEnd/>
            <a:tailEnd/>
          </a:ln>
        </p:spPr>
        <p:txBody>
          <a:bodyPr wrap="square">
            <a:prstTxWarp prst="textNoShape">
              <a:avLst/>
            </a:prstTxWarp>
            <a:spAutoFit/>
          </a:bodyPr>
          <a:lstStyle/>
          <a:p>
            <a:pPr marL="407988" lvl="1" indent="-238125">
              <a:spcAft>
                <a:spcPts val="300"/>
              </a:spcAft>
              <a:buClr>
                <a:srgbClr val="969696"/>
              </a:buClr>
              <a:buFont typeface="Wingdings" pitchFamily="2" charset="2"/>
              <a:buChar char="§"/>
              <a:tabLst>
                <a:tab pos="3946525" algn="l"/>
              </a:tabLst>
            </a:pPr>
            <a:r>
              <a:rPr lang="en-US" sz="1200" b="1" dirty="0" smtClean="0">
                <a:solidFill>
                  <a:srgbClr val="323232"/>
                </a:solidFill>
                <a:latin typeface="+mn-lt"/>
                <a:sym typeface="Trebuchet MS" pitchFamily="34" charset="0"/>
              </a:rPr>
              <a:t>EASY and LOW-TOUCH PROVISIONING</a:t>
            </a:r>
          </a:p>
          <a:p>
            <a:pPr marL="407988" lvl="1" indent="-238125">
              <a:buClr>
                <a:srgbClr val="969696"/>
              </a:buClr>
              <a:buFont typeface="Wingdings" pitchFamily="2" charset="2"/>
              <a:buChar char="§"/>
              <a:tabLst>
                <a:tab pos="3946525" algn="l"/>
              </a:tabLst>
            </a:pPr>
            <a:r>
              <a:rPr lang="en-US" sz="1200" b="1" dirty="0" smtClean="0">
                <a:solidFill>
                  <a:srgbClr val="323232"/>
                </a:solidFill>
                <a:latin typeface="+mn-lt"/>
                <a:sym typeface="Trebuchet MS" pitchFamily="34" charset="0"/>
              </a:rPr>
              <a:t>INTEGRATED SLA MONITORING</a:t>
            </a:r>
            <a:endParaRPr lang="en-US" sz="1200" b="1" dirty="0">
              <a:solidFill>
                <a:srgbClr val="323232"/>
              </a:solidFill>
              <a:latin typeface="+mn-lt"/>
              <a:sym typeface="Trebuchet MS" pitchFamily="34" charset="0"/>
            </a:endParaRPr>
          </a:p>
        </p:txBody>
      </p:sp>
      <p:sp>
        <p:nvSpPr>
          <p:cNvPr id="30" name="TextBox 65"/>
          <p:cNvSpPr txBox="1">
            <a:spLocks noChangeArrowheads="1"/>
          </p:cNvSpPr>
          <p:nvPr/>
        </p:nvSpPr>
        <p:spPr bwMode="auto">
          <a:xfrm>
            <a:off x="3724704" y="3093235"/>
            <a:ext cx="3647164" cy="400110"/>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2000" b="1" kern="0" dirty="0" smtClean="0">
                <a:solidFill>
                  <a:srgbClr val="FFC000"/>
                </a:solidFill>
                <a:latin typeface="+mj-lt"/>
                <a:cs typeface="Tahoma" pitchFamily="34" charset="0"/>
              </a:rPr>
              <a:t>Automated Control</a:t>
            </a:r>
            <a:endParaRPr lang="en-US" sz="2000" b="1" kern="0" dirty="0">
              <a:solidFill>
                <a:srgbClr val="FFC000"/>
              </a:solidFill>
              <a:latin typeface="+mj-lt"/>
              <a:cs typeface="Tahoma" pitchFamily="34" charset="0"/>
            </a:endParaRPr>
          </a:p>
        </p:txBody>
      </p:sp>
      <p:sp>
        <p:nvSpPr>
          <p:cNvPr id="31" name="TextBox 66"/>
          <p:cNvSpPr txBox="1">
            <a:spLocks noChangeArrowheads="1"/>
          </p:cNvSpPr>
          <p:nvPr/>
        </p:nvSpPr>
        <p:spPr bwMode="auto">
          <a:xfrm>
            <a:off x="3998976" y="3464208"/>
            <a:ext cx="4218432" cy="500137"/>
          </a:xfrm>
          <a:prstGeom prst="rect">
            <a:avLst/>
          </a:prstGeom>
          <a:noFill/>
          <a:ln w="9525">
            <a:noFill/>
            <a:miter lim="800000"/>
            <a:headEnd/>
            <a:tailEnd/>
          </a:ln>
        </p:spPr>
        <p:txBody>
          <a:bodyPr wrap="square">
            <a:prstTxWarp prst="textNoShape">
              <a:avLst/>
            </a:prstTxWarp>
            <a:spAutoFit/>
          </a:bodyPr>
          <a:lstStyle/>
          <a:p>
            <a:pPr marL="407988" lvl="1" indent="-238125">
              <a:spcAft>
                <a:spcPts val="300"/>
              </a:spcAft>
              <a:buClr>
                <a:srgbClr val="969696"/>
              </a:buClr>
              <a:buFont typeface="Wingdings" pitchFamily="2" charset="2"/>
              <a:buChar char="§"/>
              <a:tabLst>
                <a:tab pos="3946525" algn="l"/>
              </a:tabLst>
            </a:pPr>
            <a:r>
              <a:rPr lang="en-US" sz="1200" b="1" dirty="0" smtClean="0">
                <a:solidFill>
                  <a:srgbClr val="323232"/>
                </a:solidFill>
                <a:latin typeface="+mn-lt"/>
                <a:sym typeface="Trebuchet MS" pitchFamily="34" charset="0"/>
              </a:rPr>
              <a:t>COHESIVE CONTEXT DRIVEN POLICY ENGINE</a:t>
            </a:r>
          </a:p>
          <a:p>
            <a:pPr marL="407988" lvl="1" indent="-238125">
              <a:spcAft>
                <a:spcPts val="300"/>
              </a:spcAft>
              <a:buClr>
                <a:srgbClr val="969696"/>
              </a:buClr>
              <a:buFont typeface="Wingdings" pitchFamily="2" charset="2"/>
              <a:buChar char="§"/>
              <a:tabLst>
                <a:tab pos="3946525" algn="l"/>
              </a:tabLst>
            </a:pPr>
            <a:r>
              <a:rPr lang="en-US" sz="1200" b="1" dirty="0" smtClean="0">
                <a:solidFill>
                  <a:srgbClr val="323232"/>
                </a:solidFill>
                <a:latin typeface="+mn-lt"/>
                <a:sym typeface="Trebuchet MS" pitchFamily="34" charset="0"/>
              </a:rPr>
              <a:t>DYNAMIC PERFORMANCE TUNING</a:t>
            </a:r>
          </a:p>
        </p:txBody>
      </p:sp>
      <p:grpSp>
        <p:nvGrpSpPr>
          <p:cNvPr id="2" name="Group 30"/>
          <p:cNvGrpSpPr>
            <a:grpSpLocks/>
          </p:cNvGrpSpPr>
          <p:nvPr/>
        </p:nvGrpSpPr>
        <p:grpSpPr bwMode="auto">
          <a:xfrm>
            <a:off x="272957" y="1564944"/>
            <a:ext cx="3272444" cy="4518137"/>
            <a:chOff x="749301" y="1687981"/>
            <a:chExt cx="2445909" cy="3059651"/>
          </a:xfrm>
        </p:grpSpPr>
        <p:sp>
          <p:nvSpPr>
            <p:cNvPr id="39" name="Oval 31"/>
            <p:cNvSpPr/>
            <p:nvPr/>
          </p:nvSpPr>
          <p:spPr bwMode="auto">
            <a:xfrm>
              <a:off x="863954" y="2120306"/>
              <a:ext cx="760105" cy="702807"/>
            </a:xfrm>
            <a:prstGeom prst="ellipse">
              <a:avLst/>
            </a:prstGeom>
            <a:noFill/>
            <a:ln w="63500" cap="rnd" cmpd="sng" algn="ctr">
              <a:solidFill>
                <a:srgbClr val="FFFFFF">
                  <a:lumMod val="75000"/>
                </a:srgbClr>
              </a:solidFill>
              <a:prstDash val="sysDot"/>
            </a:ln>
            <a:effectLst/>
          </p:spPr>
          <p:txBody>
            <a:bodyPr anchor="ctr"/>
            <a:lstStyle/>
            <a:p>
              <a:pPr fontAlgn="auto">
                <a:spcBef>
                  <a:spcPts val="0"/>
                </a:spcBef>
                <a:spcAft>
                  <a:spcPts val="0"/>
                </a:spcAft>
                <a:defRPr/>
              </a:pPr>
              <a:endParaRPr lang="en-US" sz="1400" b="0" kern="0">
                <a:solidFill>
                  <a:srgbClr val="FFFFFF"/>
                </a:solidFill>
                <a:latin typeface="+mj-lt"/>
                <a:cs typeface="Arial" pitchFamily="34" charset="0"/>
              </a:endParaRPr>
            </a:p>
          </p:txBody>
        </p:sp>
        <p:sp>
          <p:nvSpPr>
            <p:cNvPr id="41" name="Oval 6"/>
            <p:cNvSpPr>
              <a:spLocks noChangeArrowheads="1"/>
            </p:cNvSpPr>
            <p:nvPr/>
          </p:nvSpPr>
          <p:spPr bwMode="auto">
            <a:xfrm>
              <a:off x="1279736" y="1687981"/>
              <a:ext cx="1147953" cy="751697"/>
            </a:xfrm>
            <a:prstGeom prst="ellipse">
              <a:avLst/>
            </a:prstGeom>
            <a:solidFill>
              <a:srgbClr val="FF0000"/>
            </a:solidFill>
            <a:ln w="25400" algn="ctr">
              <a:solidFill>
                <a:srgbClr val="FF0000"/>
              </a:solidFill>
              <a:round/>
              <a:headEnd/>
              <a:tailEnd/>
            </a:ln>
          </p:spPr>
          <p:txBody>
            <a:bodyPr anchor="ctr"/>
            <a:lstStyle/>
            <a:p>
              <a:pPr algn="ctr" fontAlgn="auto">
                <a:spcBef>
                  <a:spcPts val="0"/>
                </a:spcBef>
                <a:spcAft>
                  <a:spcPts val="0"/>
                </a:spcAft>
                <a:defRPr/>
              </a:pPr>
              <a:r>
                <a:rPr lang="en-CA" sz="900" b="1" kern="0" dirty="0" smtClean="0">
                  <a:solidFill>
                    <a:srgbClr val="FFFFFF"/>
                  </a:solidFill>
                  <a:latin typeface="+mj-lt"/>
                </a:rPr>
                <a:t>ARCHITECTURE</a:t>
              </a:r>
              <a:endParaRPr lang="en-CA" sz="900" b="1" kern="0" dirty="0">
                <a:solidFill>
                  <a:srgbClr val="FFFFFF"/>
                </a:solidFill>
                <a:latin typeface="+mj-lt"/>
              </a:endParaRPr>
            </a:p>
          </p:txBody>
        </p:sp>
        <p:sp>
          <p:nvSpPr>
            <p:cNvPr id="42" name="Oval 33"/>
            <p:cNvSpPr/>
            <p:nvPr/>
          </p:nvSpPr>
          <p:spPr bwMode="auto">
            <a:xfrm>
              <a:off x="955251" y="3635268"/>
              <a:ext cx="761167" cy="703869"/>
            </a:xfrm>
            <a:prstGeom prst="ellipse">
              <a:avLst/>
            </a:prstGeom>
            <a:noFill/>
            <a:ln w="63500" cap="rnd" cmpd="sng" algn="ctr">
              <a:solidFill>
                <a:srgbClr val="FFFFFF">
                  <a:lumMod val="75000"/>
                </a:srgbClr>
              </a:solidFill>
              <a:prstDash val="sysDot"/>
            </a:ln>
            <a:effectLst/>
          </p:spPr>
          <p:txBody>
            <a:bodyPr anchor="ctr"/>
            <a:lstStyle/>
            <a:p>
              <a:pPr fontAlgn="auto">
                <a:spcBef>
                  <a:spcPts val="0"/>
                </a:spcBef>
                <a:spcAft>
                  <a:spcPts val="0"/>
                </a:spcAft>
                <a:defRPr/>
              </a:pPr>
              <a:endParaRPr lang="en-US" sz="1400" b="0" kern="0">
                <a:solidFill>
                  <a:srgbClr val="FFFFFF"/>
                </a:solidFill>
                <a:latin typeface="+mj-lt"/>
                <a:cs typeface="Arial" pitchFamily="34" charset="0"/>
              </a:endParaRPr>
            </a:p>
          </p:txBody>
        </p:sp>
        <p:sp>
          <p:nvSpPr>
            <p:cNvPr id="43" name="Oval 8"/>
            <p:cNvSpPr>
              <a:spLocks noChangeArrowheads="1"/>
            </p:cNvSpPr>
            <p:nvPr/>
          </p:nvSpPr>
          <p:spPr bwMode="auto">
            <a:xfrm>
              <a:off x="1279736" y="3971290"/>
              <a:ext cx="1147953" cy="776342"/>
            </a:xfrm>
            <a:prstGeom prst="ellipse">
              <a:avLst/>
            </a:prstGeom>
            <a:solidFill>
              <a:srgbClr val="00B050"/>
            </a:solidFill>
            <a:ln w="25400" algn="ctr">
              <a:noFill/>
              <a:round/>
              <a:headEnd/>
              <a:tailEnd/>
            </a:ln>
          </p:spPr>
          <p:txBody>
            <a:bodyPr anchor="ctr"/>
            <a:lstStyle/>
            <a:p>
              <a:pPr algn="ctr" fontAlgn="auto">
                <a:spcBef>
                  <a:spcPts val="0"/>
                </a:spcBef>
                <a:spcAft>
                  <a:spcPts val="0"/>
                </a:spcAft>
                <a:defRPr/>
              </a:pPr>
              <a:r>
                <a:rPr lang="en-CA" sz="900" b="1" kern="0" dirty="0" smtClean="0">
                  <a:solidFill>
                    <a:srgbClr val="FFFFFF"/>
                  </a:solidFill>
                  <a:latin typeface="+mj-lt"/>
                </a:rPr>
                <a:t>OPERATIONS</a:t>
              </a:r>
              <a:endParaRPr lang="en-CA" sz="900" b="1" kern="0" dirty="0">
                <a:solidFill>
                  <a:srgbClr val="FFFFFF"/>
                </a:solidFill>
                <a:latin typeface="+mj-lt"/>
              </a:endParaRPr>
            </a:p>
          </p:txBody>
        </p:sp>
        <p:sp>
          <p:nvSpPr>
            <p:cNvPr id="44" name="Oval 11"/>
            <p:cNvSpPr/>
            <p:nvPr/>
          </p:nvSpPr>
          <p:spPr bwMode="auto">
            <a:xfrm>
              <a:off x="1666523" y="2827729"/>
              <a:ext cx="761167" cy="702807"/>
            </a:xfrm>
            <a:prstGeom prst="ellipse">
              <a:avLst/>
            </a:prstGeom>
            <a:noFill/>
            <a:ln w="63500" cap="rnd" cmpd="sng" algn="ctr">
              <a:solidFill>
                <a:srgbClr val="FFFFFF">
                  <a:lumMod val="75000"/>
                </a:srgbClr>
              </a:solidFill>
              <a:prstDash val="sysDot"/>
            </a:ln>
            <a:effectLst/>
          </p:spPr>
          <p:txBody>
            <a:bodyPr anchor="ctr"/>
            <a:lstStyle/>
            <a:p>
              <a:pPr fontAlgn="auto">
                <a:spcBef>
                  <a:spcPts val="0"/>
                </a:spcBef>
                <a:spcAft>
                  <a:spcPts val="0"/>
                </a:spcAft>
                <a:defRPr/>
              </a:pPr>
              <a:endParaRPr lang="en-US" sz="1400" b="0" kern="0">
                <a:solidFill>
                  <a:srgbClr val="FFFFFF"/>
                </a:solidFill>
                <a:latin typeface="+mj-lt"/>
                <a:cs typeface="Arial" pitchFamily="34" charset="0"/>
              </a:endParaRPr>
            </a:p>
          </p:txBody>
        </p:sp>
        <p:sp>
          <p:nvSpPr>
            <p:cNvPr id="45" name="Oval 7"/>
            <p:cNvSpPr>
              <a:spLocks noChangeArrowheads="1"/>
            </p:cNvSpPr>
            <p:nvPr/>
          </p:nvSpPr>
          <p:spPr bwMode="auto">
            <a:xfrm>
              <a:off x="2119865" y="2785089"/>
              <a:ext cx="1075345" cy="746920"/>
            </a:xfrm>
            <a:prstGeom prst="ellipse">
              <a:avLst/>
            </a:prstGeom>
            <a:solidFill>
              <a:srgbClr val="FFC000"/>
            </a:solidFill>
            <a:ln w="25400" algn="ctr">
              <a:noFill/>
              <a:round/>
              <a:headEnd/>
              <a:tailEnd/>
            </a:ln>
          </p:spPr>
          <p:txBody>
            <a:bodyPr anchor="ctr"/>
            <a:lstStyle/>
            <a:p>
              <a:pPr algn="ctr" fontAlgn="auto">
                <a:spcBef>
                  <a:spcPts val="0"/>
                </a:spcBef>
                <a:spcAft>
                  <a:spcPts val="0"/>
                </a:spcAft>
                <a:defRPr/>
              </a:pPr>
              <a:r>
                <a:rPr lang="en-CA" sz="900" b="1" kern="0" dirty="0" smtClean="0">
                  <a:solidFill>
                    <a:srgbClr val="FFFFFF"/>
                  </a:solidFill>
                  <a:latin typeface="+mj-lt"/>
                </a:rPr>
                <a:t>CONTROL</a:t>
              </a:r>
              <a:endParaRPr lang="en-CA" sz="1050" b="1" kern="0" dirty="0">
                <a:solidFill>
                  <a:srgbClr val="FFFFFF"/>
                </a:solidFill>
                <a:latin typeface="+mj-lt"/>
              </a:endParaRPr>
            </a:p>
          </p:txBody>
        </p:sp>
        <p:sp>
          <p:nvSpPr>
            <p:cNvPr id="46" name="Oval 39"/>
            <p:cNvSpPr>
              <a:spLocks noChangeArrowheads="1"/>
            </p:cNvSpPr>
            <p:nvPr/>
          </p:nvSpPr>
          <p:spPr bwMode="auto">
            <a:xfrm>
              <a:off x="749301" y="2730750"/>
              <a:ext cx="1199328" cy="995820"/>
            </a:xfrm>
            <a:prstGeom prst="ellipse">
              <a:avLst/>
            </a:prstGeom>
            <a:solidFill>
              <a:srgbClr val="6639B7"/>
            </a:solidFill>
            <a:ln w="25400" algn="ctr">
              <a:solidFill>
                <a:srgbClr val="6639B7"/>
              </a:solidFill>
              <a:round/>
              <a:headEnd/>
              <a:tailEnd/>
            </a:ln>
          </p:spPr>
          <p:txBody>
            <a:bodyPr wrap="none" lIns="0" tIns="0" rIns="0" bIns="0" anchor="ctr"/>
            <a:lstStyle/>
            <a:p>
              <a:pPr algn="ctr" fontAlgn="auto">
                <a:spcBef>
                  <a:spcPts val="0"/>
                </a:spcBef>
                <a:spcAft>
                  <a:spcPts val="0"/>
                </a:spcAft>
                <a:defRPr/>
              </a:pPr>
              <a:r>
                <a:rPr lang="en-US" sz="1200" b="1" kern="0" dirty="0" smtClean="0">
                  <a:solidFill>
                    <a:schemeClr val="bg1"/>
                  </a:solidFill>
                  <a:latin typeface="+mj-lt"/>
                </a:rPr>
                <a:t>APPLICATION</a:t>
              </a:r>
            </a:p>
            <a:p>
              <a:pPr algn="ctr" fontAlgn="auto">
                <a:spcBef>
                  <a:spcPts val="0"/>
                </a:spcBef>
                <a:spcAft>
                  <a:spcPts val="0"/>
                </a:spcAft>
                <a:defRPr/>
              </a:pPr>
              <a:r>
                <a:rPr lang="en-US" sz="1200" b="1" kern="0" dirty="0" smtClean="0">
                  <a:solidFill>
                    <a:schemeClr val="bg1"/>
                  </a:solidFill>
                  <a:latin typeface="+mj-lt"/>
                </a:rPr>
                <a:t>FLUENT</a:t>
              </a:r>
            </a:p>
            <a:p>
              <a:pPr algn="ctr" fontAlgn="auto">
                <a:spcBef>
                  <a:spcPts val="0"/>
                </a:spcBef>
                <a:spcAft>
                  <a:spcPts val="0"/>
                </a:spcAft>
                <a:defRPr/>
              </a:pPr>
              <a:r>
                <a:rPr lang="en-US" sz="1200" b="1" kern="0" dirty="0" smtClean="0">
                  <a:solidFill>
                    <a:schemeClr val="bg1"/>
                  </a:solidFill>
                  <a:latin typeface="+mj-lt"/>
                </a:rPr>
                <a:t>NETWORK</a:t>
              </a:r>
              <a:endParaRPr lang="en-US" sz="1200" b="1" kern="0" dirty="0">
                <a:solidFill>
                  <a:schemeClr val="bg1"/>
                </a:solidFill>
                <a:latin typeface="+mj-lt"/>
              </a:endParaRPr>
            </a:p>
          </p:txBody>
        </p:sp>
      </p:grpSp>
      <p:sp>
        <p:nvSpPr>
          <p:cNvPr id="47" name="TextBox 66"/>
          <p:cNvSpPr txBox="1">
            <a:spLocks noChangeArrowheads="1"/>
          </p:cNvSpPr>
          <p:nvPr/>
        </p:nvSpPr>
        <p:spPr bwMode="auto">
          <a:xfrm>
            <a:off x="2750007" y="1809653"/>
            <a:ext cx="5394249" cy="461665"/>
          </a:xfrm>
          <a:prstGeom prst="rect">
            <a:avLst/>
          </a:prstGeom>
          <a:noFill/>
          <a:ln w="9525">
            <a:noFill/>
            <a:miter lim="800000"/>
            <a:headEnd/>
            <a:tailEnd/>
          </a:ln>
        </p:spPr>
        <p:txBody>
          <a:bodyPr wrap="square">
            <a:prstTxWarp prst="textNoShape">
              <a:avLst/>
            </a:prstTxWarp>
            <a:spAutoFit/>
          </a:bodyPr>
          <a:lstStyle/>
          <a:p>
            <a:pPr marL="407988" lvl="1" indent="-238125" eaLnBrk="0" hangingPunct="0">
              <a:buClr>
                <a:srgbClr val="969696"/>
              </a:buClr>
              <a:buFont typeface="Wingdings" pitchFamily="2" charset="2"/>
              <a:buChar char="§"/>
              <a:tabLst>
                <a:tab pos="3946525" algn="l"/>
              </a:tabLst>
            </a:pPr>
            <a:r>
              <a:rPr lang="en-US" sz="1200" b="1" dirty="0" smtClean="0">
                <a:solidFill>
                  <a:srgbClr val="323232"/>
                </a:solidFill>
                <a:latin typeface="+mn-lt"/>
                <a:cs typeface="Arial" pitchFamily="34" charset="0"/>
                <a:sym typeface="Trebuchet MS" pitchFamily="34" charset="0"/>
              </a:rPr>
              <a:t>SIMPLIFIED, SCALABLE, SECURE </a:t>
            </a:r>
          </a:p>
          <a:p>
            <a:pPr marL="407988" lvl="1" indent="-238125" eaLnBrk="0" hangingPunct="0">
              <a:buClr>
                <a:srgbClr val="969696"/>
              </a:buClr>
              <a:buFont typeface="Wingdings" pitchFamily="2" charset="2"/>
              <a:buChar char="§"/>
              <a:tabLst>
                <a:tab pos="3946525" algn="l"/>
              </a:tabLst>
            </a:pPr>
            <a:r>
              <a:rPr lang="en-US" sz="1200" b="1" dirty="0" smtClean="0">
                <a:solidFill>
                  <a:srgbClr val="323232"/>
                </a:solidFill>
                <a:latin typeface="+mn-lt"/>
                <a:sym typeface="Trebuchet MS" pitchFamily="34" charset="0"/>
              </a:rPr>
              <a:t>FOR NEXT GENERATION CLOUD SERVICES-READY NETWORKS</a:t>
            </a:r>
            <a:endParaRPr lang="en-US" sz="1200" b="1" dirty="0">
              <a:solidFill>
                <a:srgbClr val="323232"/>
              </a:solidFill>
              <a:latin typeface="+mn-lt"/>
              <a:cs typeface="Arial" pitchFamily="34" charset="0"/>
              <a:sym typeface="Trebuchet MS" pitchFamily="34" charset="0"/>
            </a:endParaRPr>
          </a:p>
        </p:txBody>
      </p:sp>
      <p:pic>
        <p:nvPicPr>
          <p:cNvPr id="19" name="Picture 2"/>
          <p:cNvPicPr>
            <a:picLocks noChangeAspect="1" noChangeArrowheads="1"/>
          </p:cNvPicPr>
          <p:nvPr/>
        </p:nvPicPr>
        <p:blipFill>
          <a:blip r:embed="rId3" cstate="print"/>
          <a:srcRect/>
          <a:stretch>
            <a:fillRect/>
          </a:stretch>
        </p:blipFill>
        <p:spPr bwMode="auto">
          <a:xfrm>
            <a:off x="7799904" y="97536"/>
            <a:ext cx="1199077" cy="107348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ALU Corporate Template_Confidential_4x3_03">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1_ALU Corporate Template_Confidential_4x3_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U Corporate Template_Confidential_4x3_03 1">
        <a:dk1>
          <a:srgbClr val="404040"/>
        </a:dk1>
        <a:lt1>
          <a:srgbClr val="FFFFFF"/>
        </a:lt1>
        <a:dk2>
          <a:srgbClr val="34B233"/>
        </a:dk2>
        <a:lt2>
          <a:srgbClr val="CF0072"/>
        </a:lt2>
        <a:accent1>
          <a:srgbClr val="34B4E4"/>
        </a:accent1>
        <a:accent2>
          <a:srgbClr val="AA9C8F"/>
        </a:accent2>
        <a:accent3>
          <a:srgbClr val="FFFFFF"/>
        </a:accent3>
        <a:accent4>
          <a:srgbClr val="353535"/>
        </a:accent4>
        <a:accent5>
          <a:srgbClr val="AED6EF"/>
        </a:accent5>
        <a:accent6>
          <a:srgbClr val="9A8D81"/>
        </a:accent6>
        <a:hlink>
          <a:srgbClr val="00549F"/>
        </a:hlink>
        <a:folHlink>
          <a:srgbClr val="FFC82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layout">
  <a:themeElements>
    <a:clrScheme name="ALUE_2011_Palette_v3">
      <a:dk1>
        <a:srgbClr val="000000"/>
      </a:dk1>
      <a:lt1>
        <a:srgbClr val="FFFFFF"/>
      </a:lt1>
      <a:dk2>
        <a:srgbClr val="00549F"/>
      </a:dk2>
      <a:lt2>
        <a:srgbClr val="AA9C8F"/>
      </a:lt2>
      <a:accent1>
        <a:srgbClr val="00B9E1"/>
      </a:accent1>
      <a:accent2>
        <a:srgbClr val="C30041"/>
      </a:accent2>
      <a:accent3>
        <a:srgbClr val="34B233"/>
      </a:accent3>
      <a:accent4>
        <a:srgbClr val="6639B7"/>
      </a:accent4>
      <a:accent5>
        <a:srgbClr val="FFC828"/>
      </a:accent5>
      <a:accent6>
        <a:srgbClr val="AA9C8F"/>
      </a:accent6>
      <a:hlink>
        <a:srgbClr val="412D5D"/>
      </a:hlink>
      <a:folHlink>
        <a:srgbClr val="00747A"/>
      </a:folHlink>
    </a:clrScheme>
    <a:fontScheme name="ALU 201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dirty="0">
            <a:latin typeface="+mn-lt"/>
          </a:defRPr>
        </a:defPPr>
      </a:lstStyle>
    </a:txDef>
  </a:objectDefaults>
  <a:extraClrSchemeLst/>
</a:theme>
</file>

<file path=ppt/theme/theme3.xml><?xml version="1.0" encoding="utf-8"?>
<a:theme xmlns:a="http://schemas.openxmlformats.org/drawingml/2006/main" name="1_title layout">
  <a:themeElements>
    <a:clrScheme name="ALUE_2011_Palette_v3">
      <a:dk1>
        <a:srgbClr val="000000"/>
      </a:dk1>
      <a:lt1>
        <a:srgbClr val="FFFFFF"/>
      </a:lt1>
      <a:dk2>
        <a:srgbClr val="00549F"/>
      </a:dk2>
      <a:lt2>
        <a:srgbClr val="AA9C8F"/>
      </a:lt2>
      <a:accent1>
        <a:srgbClr val="00B9E1"/>
      </a:accent1>
      <a:accent2>
        <a:srgbClr val="C30041"/>
      </a:accent2>
      <a:accent3>
        <a:srgbClr val="34B233"/>
      </a:accent3>
      <a:accent4>
        <a:srgbClr val="6639B7"/>
      </a:accent4>
      <a:accent5>
        <a:srgbClr val="FFC828"/>
      </a:accent5>
      <a:accent6>
        <a:srgbClr val="AA9C8F"/>
      </a:accent6>
      <a:hlink>
        <a:srgbClr val="412D5D"/>
      </a:hlink>
      <a:folHlink>
        <a:srgbClr val="00747A"/>
      </a:folHlink>
    </a:clrScheme>
    <a:fontScheme name="ALU 201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lumMod val="50000"/>
              <a:lumOff val="50000"/>
            </a:schemeClr>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txDef>
      <a:spPr>
        <a:noFill/>
      </a:spPr>
      <a:bodyPr wrap="square" rtlCol="0">
        <a:spAutoFit/>
      </a:bodyPr>
      <a:lstStyle>
        <a:defPPr>
          <a:defRPr dirty="0">
            <a:latin typeface="+mn-lt"/>
          </a:defRPr>
        </a:defPPr>
      </a:lstStyle>
    </a:txDef>
  </a:objectDefaults>
  <a:extraClrSchemeLst/>
</a:theme>
</file>

<file path=ppt/theme/theme4.xml><?xml version="1.0" encoding="utf-8"?>
<a:theme xmlns:a="http://schemas.openxmlformats.org/drawingml/2006/main" name="Office Theme">
  <a:themeElements>
    <a:clrScheme name="alu 2011">
      <a:dk1>
        <a:srgbClr val="000000"/>
      </a:dk1>
      <a:lt1>
        <a:srgbClr val="FFFFFF"/>
      </a:lt1>
      <a:dk2>
        <a:srgbClr val="00747A"/>
      </a:dk2>
      <a:lt2>
        <a:srgbClr val="CF0072"/>
      </a:lt2>
      <a:accent1>
        <a:srgbClr val="34B4E4"/>
      </a:accent1>
      <a:accent2>
        <a:srgbClr val="AA9C8F"/>
      </a:accent2>
      <a:accent3>
        <a:srgbClr val="34B233"/>
      </a:accent3>
      <a:accent4>
        <a:srgbClr val="00549F"/>
      </a:accent4>
      <a:accent5>
        <a:srgbClr val="FFC828"/>
      </a:accent5>
      <a:accent6>
        <a:srgbClr val="A51140"/>
      </a:accent6>
      <a:hlink>
        <a:srgbClr val="412D5D"/>
      </a:hlink>
      <a:folHlink>
        <a:srgbClr val="00B2A9"/>
      </a:folHlink>
    </a:clrScheme>
    <a:fontScheme name="ALU Wirele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alu 2011">
      <a:dk1>
        <a:srgbClr val="000000"/>
      </a:dk1>
      <a:lt1>
        <a:srgbClr val="FFFFFF"/>
      </a:lt1>
      <a:dk2>
        <a:srgbClr val="00747A"/>
      </a:dk2>
      <a:lt2>
        <a:srgbClr val="CF0072"/>
      </a:lt2>
      <a:accent1>
        <a:srgbClr val="34B4E4"/>
      </a:accent1>
      <a:accent2>
        <a:srgbClr val="AA9C8F"/>
      </a:accent2>
      <a:accent3>
        <a:srgbClr val="34B233"/>
      </a:accent3>
      <a:accent4>
        <a:srgbClr val="00549F"/>
      </a:accent4>
      <a:accent5>
        <a:srgbClr val="FFC828"/>
      </a:accent5>
      <a:accent6>
        <a:srgbClr val="A51140"/>
      </a:accent6>
      <a:hlink>
        <a:srgbClr val="412D5D"/>
      </a:hlink>
      <a:folHlink>
        <a:srgbClr val="00B2A9"/>
      </a:folHlink>
    </a:clrScheme>
    <a:fontScheme name="ALU Wirele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4496</TotalTime>
  <Words>2485</Words>
  <Application>Microsoft Office PowerPoint</Application>
  <PresentationFormat>Affichage à l'écran (4:3)</PresentationFormat>
  <Paragraphs>513</Paragraphs>
  <Slides>35</Slides>
  <Notes>13</Notes>
  <HiddenSlides>0</HiddenSlides>
  <MMClips>0</MMClips>
  <ScaleCrop>false</ScaleCrop>
  <HeadingPairs>
    <vt:vector size="4" baseType="variant">
      <vt:variant>
        <vt:lpstr>Thème</vt:lpstr>
      </vt:variant>
      <vt:variant>
        <vt:i4>3</vt:i4>
      </vt:variant>
      <vt:variant>
        <vt:lpstr>Titres des diapositives</vt:lpstr>
      </vt:variant>
      <vt:variant>
        <vt:i4>35</vt:i4>
      </vt:variant>
    </vt:vector>
  </HeadingPairs>
  <TitlesOfParts>
    <vt:vector size="38" baseType="lpstr">
      <vt:lpstr>1_ALU Corporate Template_Confidential_4x3_03</vt:lpstr>
      <vt:lpstr>title layout</vt:lpstr>
      <vt:lpstr>1_title layout</vt:lpstr>
      <vt:lpstr>ALCATEL-LUCENT ENTERPRISE Data Center Switching Solution Towards a Cloud Ready Enterprise Data Center </vt:lpstr>
      <vt:lpstr>Agenda</vt:lpstr>
      <vt:lpstr>Market Insight</vt:lpstr>
      <vt:lpstr>Server Virtualization &amp; DC LAN Projects</vt:lpstr>
      <vt:lpstr>Ethernet 10GigE, 40GigE, 100GigE in DC</vt:lpstr>
      <vt:lpstr>Pain Points Driving DC Switching Redesign</vt:lpstr>
      <vt:lpstr>Diapositive 7</vt:lpstr>
      <vt:lpstr>Enabling The Personal Cloud</vt:lpstr>
      <vt:lpstr>Application Fluent Network</vt:lpstr>
      <vt:lpstr>Data Center Network Transformation</vt:lpstr>
      <vt:lpstr>Solution</vt:lpstr>
      <vt:lpstr>Data Center Network Solution</vt:lpstr>
      <vt:lpstr>One Pod A Fully Featured Data Center Fabric</vt:lpstr>
      <vt:lpstr>The Full Scale Mesh</vt:lpstr>
      <vt:lpstr>Alcatel-Lucent Mesh Un-Matched Scalability &amp; Performance</vt:lpstr>
      <vt:lpstr>Applications Managed as a Service</vt:lpstr>
      <vt:lpstr>Alcatel-Lucent Mesh Automated VM Mobility</vt:lpstr>
      <vt:lpstr>The Cloud Ready Enterprise Data Center  Key Element of AFN Vision</vt:lpstr>
      <vt:lpstr>Alcatel-Lucent Mesh Multi-Site Cloud Solution</vt:lpstr>
      <vt:lpstr>OmniSwitchTM 10K Core and End of Row Data Center Switch</vt:lpstr>
      <vt:lpstr>OmniSwitchTM 6900 Core and Top of Row Data Center Switch</vt:lpstr>
      <vt:lpstr>OmniVista 2500 Virtual Machine Manager</vt:lpstr>
      <vt:lpstr>Alcatel-Lucent Mesh Application Provisioning &amp; Visibility</vt:lpstr>
      <vt:lpstr>A Strong Partner Eco-System</vt:lpstr>
      <vt:lpstr>Meeting Key Customer Requirements for 2012 Provide Choice, Not Lock-in</vt:lpstr>
      <vt:lpstr>Established Leadership in Data Center Networks </vt:lpstr>
      <vt:lpstr>Competitive Overview</vt:lpstr>
      <vt:lpstr>Market Leading Fabric</vt:lpstr>
      <vt:lpstr>Solution Economics 1000, 500 &amp; 120 Servers</vt:lpstr>
      <vt:lpstr>Solution Economics 1000, 500 &amp; 120 Servers</vt:lpstr>
      <vt:lpstr>Solution Economics 1000, 500 &amp; 120 Servers</vt:lpstr>
      <vt:lpstr>Diapositive 32</vt:lpstr>
      <vt:lpstr>Alcatel-Lucent Data Center Switching Solution Key Highlights of our Application Fluent Approach</vt:lpstr>
      <vt:lpstr>Enabling The Personal Cloud</vt:lpstr>
      <vt:lpstr>Diapositive 35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michal</dc:creator>
  <cp:lastModifiedBy>ALU</cp:lastModifiedBy>
  <cp:revision>372</cp:revision>
  <dcterms:created xsi:type="dcterms:W3CDTF">2011-03-08T00:55:43Z</dcterms:created>
  <dcterms:modified xsi:type="dcterms:W3CDTF">2012-09-12T12:31:04Z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